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378" r:id="rId4"/>
    <p:sldId id="314" r:id="rId5"/>
    <p:sldId id="381" r:id="rId6"/>
    <p:sldId id="388" r:id="rId7"/>
    <p:sldId id="438" r:id="rId8"/>
    <p:sldId id="389" r:id="rId9"/>
    <p:sldId id="429" r:id="rId10"/>
    <p:sldId id="428" r:id="rId11"/>
    <p:sldId id="436" r:id="rId12"/>
    <p:sldId id="424" r:id="rId13"/>
    <p:sldId id="43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ED34375-7BD5-D846-A3A3-DE4C6889ECF3}">
          <p14:sldIdLst>
            <p14:sldId id="256"/>
            <p14:sldId id="378"/>
            <p14:sldId id="314"/>
            <p14:sldId id="381"/>
            <p14:sldId id="388"/>
            <p14:sldId id="438"/>
            <p14:sldId id="389"/>
            <p14:sldId id="429"/>
            <p14:sldId id="428"/>
            <p14:sldId id="436"/>
            <p14:sldId id="424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6115"/>
    <a:srgbClr val="F5F7F9"/>
    <a:srgbClr val="FBE44F"/>
    <a:srgbClr val="ED7D31"/>
    <a:srgbClr val="EEBD4A"/>
    <a:srgbClr val="FFCC00"/>
    <a:srgbClr val="F0F0F0"/>
    <a:srgbClr val="CB2006"/>
    <a:srgbClr val="303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9" autoAdjust="0"/>
    <p:restoredTop sz="81703" autoAdjust="0"/>
  </p:normalViewPr>
  <p:slideViewPr>
    <p:cSldViewPr snapToGrid="0" snapToObjects="1">
      <p:cViewPr varScale="1">
        <p:scale>
          <a:sx n="91" d="100"/>
          <a:sy n="91" d="100"/>
        </p:scale>
        <p:origin x="408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78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2025-10-13</a:t>
            </a:fld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‹#›</a:t>
            </a:fld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78A6BE1A-EBEC-6E4F-B3D0-9EEBE2490507}" type="datetimeFigureOut">
              <a:rPr kumimoji="1" lang="zh-CN" altLang="en-US" smtClean="0"/>
              <a:t>2025-10-13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performance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1 problem</a:t>
            </a:r>
            <a:r>
              <a:rPr kumimoji="1" lang="zh-CN" altLang="en-US"/>
              <a:t>感觉优点生硬</a:t>
            </a:r>
          </a:p>
          <a:p>
            <a:r>
              <a:rPr kumimoji="1" lang="en-US" altLang="zh-CN"/>
              <a:t>2 </a:t>
            </a:r>
            <a:r>
              <a:rPr kumimoji="1" lang="zh-CN" altLang="en-US"/>
              <a:t>图片里面的符号不符合本文章</a:t>
            </a:r>
          </a:p>
          <a:p>
            <a:endParaRPr kumimoji="1" lang="zh-CN" altLang="en-US"/>
          </a:p>
          <a:p>
            <a:r>
              <a:rPr kumimoji="1" lang="en-US" altLang="zh-CN"/>
              <a:t>1 nr&gt;&gt;nt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6D896-AAE9-3CFE-2FC5-D4700DC29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C59EB68-35FF-7907-F7BA-A6E660EF8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036511-BDEA-C346-5CD3-22EAE6EF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2DFF7-1DB6-C44B-9D5E-E1FF3E46C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846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1 order?</a:t>
            </a:r>
          </a:p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33135" y="671449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969135" y="4955328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33135" y="671449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2127250" y="669925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263DB197-84B0-484E-9C0F-88358ECCB797}" type="datetimeFigureOut">
              <a:rPr lang="zh-CN" altLang="en-US" smtClean="0"/>
              <a:t>2025-10-13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263DB197-84B0-484E-9C0F-88358ECCB797}" type="datetimeFigureOut">
              <a:rPr lang="zh-CN" altLang="en-US" smtClean="0"/>
              <a:t>2025-10-13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0" y="6637655"/>
            <a:ext cx="354965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err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Yunjie</a:t>
            </a:r>
            <a:r>
              <a:rPr kumimoji="1" lang="en-US" altLang="zh-CN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Chen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3549650" y="6637655"/>
            <a:ext cx="5521325" cy="2203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effectLst/>
              </a:rPr>
              <a:t>Block Gradient Descent Algorithm for Distributed Detection in Massive MIMO</a:t>
            </a:r>
            <a:endParaRPr sz="10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071610" y="6637655"/>
            <a:ext cx="312039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日期占位符 3"/>
          <p:cNvSpPr txBox="1"/>
          <p:nvPr userDrawn="1"/>
        </p:nvSpPr>
        <p:spPr>
          <a:xfrm>
            <a:off x="9753601" y="6637865"/>
            <a:ext cx="1356781" cy="220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2025-10-18</a:t>
            </a:r>
          </a:p>
        </p:txBody>
      </p:sp>
      <p:sp>
        <p:nvSpPr>
          <p:cNvPr id="20" name="日期占位符 3"/>
          <p:cNvSpPr txBox="1"/>
          <p:nvPr userDrawn="1"/>
        </p:nvSpPr>
        <p:spPr>
          <a:xfrm>
            <a:off x="11353800" y="6637865"/>
            <a:ext cx="728507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42B4B9-4F4F-DC40-8BF5-0036F3636617}" type="slidenum">
              <a:rPr lang="en-US" sz="10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0" y="6637655"/>
            <a:ext cx="354965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err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Yunjie</a:t>
            </a:r>
            <a:r>
              <a:rPr kumimoji="1" lang="en-US" altLang="zh-CN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Chen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3549650" y="6637655"/>
            <a:ext cx="5521325" cy="2203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effectLst/>
              </a:rPr>
              <a:t>Block Gradient Descent Algorithm for Distributed Detection in Massive MIMO</a:t>
            </a:r>
            <a:endParaRPr sz="10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071610" y="6637655"/>
            <a:ext cx="312039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日期占位符 3"/>
          <p:cNvSpPr txBox="1"/>
          <p:nvPr userDrawn="1"/>
        </p:nvSpPr>
        <p:spPr>
          <a:xfrm>
            <a:off x="9753601" y="6637865"/>
            <a:ext cx="1356781" cy="220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2025-10-18</a:t>
            </a:r>
          </a:p>
        </p:txBody>
      </p:sp>
      <p:sp>
        <p:nvSpPr>
          <p:cNvPr id="20" name="日期占位符 3"/>
          <p:cNvSpPr txBox="1"/>
          <p:nvPr userDrawn="1"/>
        </p:nvSpPr>
        <p:spPr>
          <a:xfrm>
            <a:off x="11353800" y="6637865"/>
            <a:ext cx="728507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42B4B9-4F4F-DC40-8BF5-0036F3636617}" type="slidenum">
              <a:rPr lang="en-US" sz="10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0.wmf"/><Relationship Id="rId3" Type="http://schemas.openxmlformats.org/officeDocument/2006/relationships/slideLayout" Target="../slideLayouts/slideLayout15.xml"/><Relationship Id="rId21" Type="http://schemas.openxmlformats.org/officeDocument/2006/relationships/oleObject" Target="../embeddings/oleObject5.bin"/><Relationship Id="rId7" Type="http://schemas.openxmlformats.org/officeDocument/2006/relationships/image" Target="../media/image54.wmf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27.bin"/><Relationship Id="rId2" Type="http://schemas.openxmlformats.org/officeDocument/2006/relationships/tags" Target="../tags/tag28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tags" Target="../tags/tag27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3.png"/><Relationship Id="rId15" Type="http://schemas.openxmlformats.org/officeDocument/2006/relationships/oleObject" Target="../embeddings/oleObject26.bin"/><Relationship Id="rId23" Type="http://schemas.openxmlformats.org/officeDocument/2006/relationships/image" Target="../media/image62.png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28.bin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8.wmf"/><Relationship Id="rId22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tags" Target="../tags/tag22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15.png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png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4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png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tags" Target="../tags/tag24.x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1.wmf"/><Relationship Id="rId23" Type="http://schemas.openxmlformats.org/officeDocument/2006/relationships/image" Target="../media/image36.png"/><Relationship Id="rId10" Type="http://schemas.openxmlformats.org/officeDocument/2006/relationships/image" Target="../media/image27.wmf"/><Relationship Id="rId19" Type="http://schemas.openxmlformats.org/officeDocument/2006/relationships/image" Target="../media/image3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4.bin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6" Type="http://schemas.openxmlformats.org/officeDocument/2006/relationships/image" Target="../media/image38.png"/><Relationship Id="rId11" Type="http://schemas.openxmlformats.org/officeDocument/2006/relationships/image" Target="../media/image33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5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png"/><Relationship Id="rId12" Type="http://schemas.openxmlformats.org/officeDocument/2006/relationships/image" Target="../media/image49.wmf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1.wmf"/><Relationship Id="rId1" Type="http://schemas.openxmlformats.org/officeDocument/2006/relationships/tags" Target="../tags/tag26.x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Relationship Id="rId14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611496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sz="2400" dirty="0" err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Yunjie</a:t>
            </a:r>
            <a:r>
              <a:rPr kumimoji="1" lang="en-US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Chen, Qiqiang Chen, </a:t>
            </a:r>
            <a:r>
              <a:rPr kumimoji="1" lang="en-US" sz="2400" dirty="0" err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Lanxin</a:t>
            </a:r>
            <a:r>
              <a:rPr kumimoji="1" lang="en-US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He, Zheng Wang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Southeast University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2025.10.1</a:t>
            </a:r>
            <a:r>
              <a:rPr kumimoji="1" lang="en-US" altLang="zh-CN" sz="2400" dirty="0">
                <a:solidFill>
                  <a:schemeClr val="accent1"/>
                </a:solidFill>
              </a:rPr>
              <a:t>8</a:t>
            </a:r>
            <a:endParaRPr kumimoji="1" lang="en-US" altLang="zh-CN" sz="24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Block Gradient Descent Algorithm for Distributed Detection in Massive MIMO</a:t>
            </a:r>
            <a:endParaRPr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  <p:pic>
        <p:nvPicPr>
          <p:cNvPr id="4" name="图片 3" descr="QQ_17585337582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95" y="4938395"/>
            <a:ext cx="2174240" cy="1065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4 </a:t>
            </a:r>
            <a:r>
              <a:rPr kumimoji="1" lang="en-US" altLang="zh-CN" sz="3200" b="1" dirty="0">
                <a:sym typeface="+mn-ea"/>
              </a:rPr>
              <a:t>Complexity analysis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93A12C9-4E06-8B58-ED55-3B9BFE1C9AC9}"/>
              </a:ext>
            </a:extLst>
          </p:cNvPr>
          <p:cNvSpPr txBox="1"/>
          <p:nvPr/>
        </p:nvSpPr>
        <p:spPr>
          <a:xfrm>
            <a:off x="829915" y="1141249"/>
            <a:ext cx="10455970" cy="5050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 computational complexity is evaluated in terms of the required </a:t>
            </a:r>
            <a:r>
              <a:rPr kumimoji="1" lang="en-US" altLang="zh-CN" dirty="0">
                <a:solidFill>
                  <a:srgbClr val="00B050"/>
                </a:solidFill>
              </a:rPr>
              <a:t>number of real multiplications</a:t>
            </a:r>
            <a:r>
              <a:rPr kumimoji="1" lang="en-US" altLang="zh-CN" dirty="0"/>
              <a:t>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7AB61A-20E1-1D6C-AA51-0E8A3E329C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5310" y="1864514"/>
            <a:ext cx="5807339" cy="3772033"/>
          </a:xfrm>
          <a:prstGeom prst="rect">
            <a:avLst/>
          </a:prstGeom>
          <a:solidFill>
            <a:schemeClr val="bg1">
              <a:alpha val="11000"/>
            </a:schemeClr>
          </a:solidFill>
          <a:ln w="12700">
            <a:solidFill>
              <a:schemeClr val="accent1"/>
            </a:solidFill>
            <a:prstDash val="lg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indent="0" algn="l">
              <a:buFont typeface="Wingdings" panose="05000000000000000000" charset="0"/>
              <a:buNone/>
            </a:pPr>
            <a:endParaRPr kumimoji="1" lang="en-US" altLang="zh-CN" sz="1600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kumimoji="1" lang="en-US" altLang="zh-CN" sz="1600" dirty="0"/>
              <a:t>Computing                      in each DU costs 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NK</a:t>
            </a:r>
            <a:r>
              <a:rPr kumimoji="1" lang="en-US" altLang="zh-CN" sz="1600" dirty="0"/>
              <a:t>, obtaining      costs 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K</a:t>
            </a:r>
            <a:r>
              <a:rPr kumimoji="1" lang="en-US" altLang="zh-CN" sz="1600" i="1" dirty="0"/>
              <a:t>.</a:t>
            </a:r>
            <a:endParaRPr kumimoji="1" lang="en-US" altLang="zh-CN" sz="1600" i="1" dirty="0">
              <a:solidFill>
                <a:srgbClr val="FF0000"/>
              </a:solidFill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sz="1600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1600" dirty="0"/>
              <a:t>Computing                                        costs </a:t>
            </a:r>
            <a:r>
              <a:rPr kumimoji="1" lang="en-US" altLang="zh-CN" sz="1600" dirty="0">
                <a:solidFill>
                  <a:srgbClr val="FF0000"/>
                </a:solidFill>
              </a:rPr>
              <a:t>2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QK</a:t>
            </a:r>
            <a:r>
              <a:rPr kumimoji="1" lang="en-US" altLang="zh-CN" sz="1600" dirty="0"/>
              <a:t>, which is less than computing                    first.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sz="1600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1600" dirty="0"/>
              <a:t>Multiplying     with          costs 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K</a:t>
            </a:r>
            <a:r>
              <a:rPr kumimoji="1" lang="en-US" altLang="zh-CN" sz="1600" dirty="0"/>
              <a:t>.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sz="1600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1600" dirty="0">
                <a:sym typeface="+mn-ea"/>
              </a:rPr>
              <a:t>The  total computational complexity is                                          , namely                  .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sz="1600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kumimoji="1" lang="en-US" altLang="zh-CN" sz="1600" dirty="0"/>
              <a:t>The data bandwidth cost is 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K</a:t>
            </a:r>
            <a:r>
              <a:rPr kumimoji="1" lang="en-US" altLang="zh-CN" sz="1600" dirty="0"/>
              <a:t>, as only                needs to be conveyed.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4F49207-32AA-9585-9536-0FC0936E2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26124"/>
              </p:ext>
            </p:extLst>
          </p:nvPr>
        </p:nvGraphicFramePr>
        <p:xfrm>
          <a:off x="5608201" y="2272859"/>
          <a:ext cx="254451" cy="31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181800" imgH="227520" progId="Equation.AxMath">
                  <p:embed/>
                </p:oleObj>
              </mc:Choice>
              <mc:Fallback>
                <p:oleObj name="AxMath" r:id="rId6" imgW="181800" imgH="2275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8201" y="2272859"/>
                        <a:ext cx="254451" cy="31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A6AB1116-0774-DA26-0ED7-A0CFACFD1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5896" y="2295887"/>
            <a:ext cx="968479" cy="245530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2F8F33F-DDEE-2E75-D437-C4940FD02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68058"/>
              </p:ext>
            </p:extLst>
          </p:nvPr>
        </p:nvGraphicFramePr>
        <p:xfrm>
          <a:off x="1920482" y="3020767"/>
          <a:ext cx="1942371" cy="30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1506960" imgH="237240" progId="Equation.AxMath">
                  <p:embed/>
                </p:oleObj>
              </mc:Choice>
              <mc:Fallback>
                <p:oleObj name="AxMath" r:id="rId9" imgW="1506960" imgH="2372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0482" y="3020767"/>
                        <a:ext cx="1942371" cy="304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6AAA8FC7-74D1-D1C4-6DB6-62A511C94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71949"/>
              </p:ext>
            </p:extLst>
          </p:nvPr>
        </p:nvGraphicFramePr>
        <p:xfrm>
          <a:off x="1866585" y="3258115"/>
          <a:ext cx="968479" cy="2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1" imgW="789120" imgH="228240" progId="Equation.AxMath">
                  <p:embed/>
                </p:oleObj>
              </mc:Choice>
              <mc:Fallback>
                <p:oleObj name="AxMath" r:id="rId11" imgW="789120" imgH="22824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F2F8F33F-DDEE-2E75-D437-C4940FD02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6585" y="3258115"/>
                        <a:ext cx="968479" cy="2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701FC59-8ADE-35F4-DFA1-42C112048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08616"/>
              </p:ext>
            </p:extLst>
          </p:nvPr>
        </p:nvGraphicFramePr>
        <p:xfrm>
          <a:off x="1952171" y="3744965"/>
          <a:ext cx="221265" cy="31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3" imgW="162360" imgH="227520" progId="Equation.AxMath">
                  <p:embed/>
                </p:oleObj>
              </mc:Choice>
              <mc:Fallback>
                <p:oleObj name="AxMath" r:id="rId13" imgW="162360" imgH="2275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2171" y="3744965"/>
                        <a:ext cx="221265" cy="310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913E088-43CB-B6A9-34D2-0DA3835B2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87630"/>
              </p:ext>
            </p:extLst>
          </p:nvPr>
        </p:nvGraphicFramePr>
        <p:xfrm>
          <a:off x="2611172" y="3744965"/>
          <a:ext cx="413608" cy="31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5" imgW="304920" imgH="228240" progId="Equation.AxMath">
                  <p:embed/>
                </p:oleObj>
              </mc:Choice>
              <mc:Fallback>
                <p:oleObj name="AxMath" r:id="rId15" imgW="304920" imgH="2282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11172" y="3744965"/>
                        <a:ext cx="413608" cy="310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0CFE65C-B48C-4504-B921-32BA1E4B2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951125"/>
              </p:ext>
            </p:extLst>
          </p:nvPr>
        </p:nvGraphicFramePr>
        <p:xfrm>
          <a:off x="4145682" y="4230519"/>
          <a:ext cx="2108646" cy="27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1809000" imgH="235440" progId="Equation.AxMath">
                  <p:embed/>
                </p:oleObj>
              </mc:Choice>
              <mc:Fallback>
                <p:oleObj name="AxMath" r:id="rId17" imgW="1809000" imgH="235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45682" y="4230519"/>
                        <a:ext cx="2108646" cy="273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A61AE01-A142-D64A-913B-C764F1CCE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275041"/>
              </p:ext>
            </p:extLst>
          </p:nvPr>
        </p:nvGraphicFramePr>
        <p:xfrm>
          <a:off x="1617348" y="4481986"/>
          <a:ext cx="890910" cy="29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9" imgW="728280" imgH="238680" progId="Equation.AxMath">
                  <p:embed/>
                </p:oleObj>
              </mc:Choice>
              <mc:Fallback>
                <p:oleObj name="AxMath" r:id="rId19" imgW="728280" imgH="2386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17348" y="4481986"/>
                        <a:ext cx="890910" cy="291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D23149DB-5848-936B-E0A3-0D00F2767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81036"/>
              </p:ext>
            </p:extLst>
          </p:nvPr>
        </p:nvGraphicFramePr>
        <p:xfrm>
          <a:off x="4070558" y="4938376"/>
          <a:ext cx="726119" cy="33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1" imgW="511200" imgH="238680" progId="Equation.AxMath">
                  <p:embed/>
                </p:oleObj>
              </mc:Choice>
              <mc:Fallback>
                <p:oleObj name="AxMath" r:id="rId21" imgW="511200" imgH="238680" progId="Equation.AxMath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C9C27979-3989-AC07-1C6A-5034B9C49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70558" y="4938376"/>
                        <a:ext cx="726119" cy="338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72D4ABA1-D3B0-A7F8-F58A-58019FE5DCE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14620" y="1792299"/>
            <a:ext cx="5257969" cy="4302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725741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4 </a:t>
            </a:r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Simulations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741A62-32D7-D68F-57E0-B98483974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05" y="1376852"/>
            <a:ext cx="4776954" cy="40856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9945E9-A3B3-95D6-5A82-B77C5F9F1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815" y="1376852"/>
            <a:ext cx="5072380" cy="40804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A5365F2-90E3-FC72-B346-2A25488DFAE0}"/>
              </a:ext>
            </a:extLst>
          </p:cNvPr>
          <p:cNvSpPr txBox="1"/>
          <p:nvPr/>
        </p:nvSpPr>
        <p:spPr>
          <a:xfrm>
            <a:off x="944401" y="5665227"/>
            <a:ext cx="10455970" cy="5050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Overall, the proposed BGD scheme achieves </a:t>
            </a:r>
            <a:r>
              <a:rPr kumimoji="1" lang="en-US" altLang="zh-CN" dirty="0">
                <a:solidFill>
                  <a:srgbClr val="00B050"/>
                </a:solidFill>
              </a:rPr>
              <a:t>a better BER performance</a:t>
            </a:r>
            <a:r>
              <a:rPr kumimoji="1" lang="en-US" altLang="zh-CN" dirty="0"/>
              <a:t> compared to other low-complexity distributed schemes, making it a competitive algorithm for distributed massive MIMO detection.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lang="zh-CN" altLang="en-US" sz="4400" b="1" dirty="0">
                <a:sym typeface="+mn-ea"/>
              </a:rPr>
              <a:t>Thank you for your watching</a:t>
            </a:r>
            <a:endParaRPr sz="4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  <p:pic>
        <p:nvPicPr>
          <p:cNvPr id="9" name="图片 8" descr="QQ_17585337582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95" y="4938395"/>
            <a:ext cx="2174240" cy="1065530"/>
          </a:xfrm>
          <a:prstGeom prst="rect">
            <a:avLst/>
          </a:prstGeom>
        </p:spPr>
      </p:pic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611496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 err="1">
                <a:solidFill>
                  <a:schemeClr val="accent1"/>
                </a:solidFill>
              </a:rPr>
              <a:t>Yunjie</a:t>
            </a:r>
            <a:r>
              <a:rPr kumimoji="1" lang="en-US" altLang="zh-CN" sz="2400" dirty="0">
                <a:solidFill>
                  <a:schemeClr val="accent1"/>
                </a:solidFill>
              </a:rPr>
              <a:t> Chen, Qiqiang Chen, </a:t>
            </a:r>
            <a:r>
              <a:rPr kumimoji="1" lang="en-US" altLang="zh-CN" sz="2400" dirty="0" err="1">
                <a:solidFill>
                  <a:schemeClr val="accent1"/>
                </a:solidFill>
              </a:rPr>
              <a:t>Lanxin</a:t>
            </a:r>
            <a:r>
              <a:rPr kumimoji="1" lang="en-US" altLang="zh-CN" sz="2400" dirty="0">
                <a:solidFill>
                  <a:schemeClr val="accent1"/>
                </a:solidFill>
              </a:rPr>
              <a:t> He, Zheng Wang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Southeast University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2025.10.18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175" y="3067050"/>
            <a:ext cx="2218055" cy="723900"/>
          </a:xfrm>
        </p:spPr>
        <p:txBody>
          <a:bodyPr anchor="b"/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</a:p>
        </p:txBody>
      </p:sp>
      <p:sp>
        <p:nvSpPr>
          <p:cNvPr id="49" name="矩形 48"/>
          <p:cNvSpPr/>
          <p:nvPr>
            <p:custDataLst>
              <p:tags r:id="rId1"/>
            </p:custDataLst>
          </p:nvPr>
        </p:nvSpPr>
        <p:spPr>
          <a:xfrm>
            <a:off x="931545" y="3710305"/>
            <a:ext cx="1848485" cy="806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37280" y="1660394"/>
            <a:ext cx="5202555" cy="715010"/>
            <a:chOff x="6073" y="2327"/>
            <a:chExt cx="8193" cy="1126"/>
          </a:xfrm>
        </p:grpSpPr>
        <p:sp>
          <p:nvSpPr>
            <p:cNvPr id="19" name="平行四边形 18"/>
            <p:cNvSpPr/>
            <p:nvPr>
              <p:custDataLst>
                <p:tags r:id="rId9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Introduction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37280" y="2647184"/>
            <a:ext cx="5202555" cy="715010"/>
            <a:chOff x="6073" y="2327"/>
            <a:chExt cx="8193" cy="1126"/>
          </a:xfrm>
        </p:grpSpPr>
        <p:sp>
          <p:nvSpPr>
            <p:cNvPr id="9" name="平行四边形 8"/>
            <p:cNvSpPr/>
            <p:nvPr>
              <p:custDataLst>
                <p:tags r:id="rId7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System model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37280" y="3633974"/>
            <a:ext cx="7997825" cy="715010"/>
            <a:chOff x="6073" y="2327"/>
            <a:chExt cx="13021" cy="1126"/>
          </a:xfrm>
        </p:grpSpPr>
        <p:sp>
          <p:nvSpPr>
            <p:cNvPr id="12" name="平行四边形 11"/>
            <p:cNvSpPr/>
            <p:nvPr>
              <p:custDataLst>
                <p:tags r:id="rId5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</a:rPr>
                <a:t>The proposed BGD algorithm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37280" y="4620764"/>
            <a:ext cx="8268335" cy="715010"/>
            <a:chOff x="6073" y="2327"/>
            <a:chExt cx="13021" cy="1126"/>
          </a:xfrm>
        </p:grpSpPr>
        <p:sp>
          <p:nvSpPr>
            <p:cNvPr id="15" name="平行四边形 14"/>
            <p:cNvSpPr/>
            <p:nvPr>
              <p:custDataLst>
                <p:tags r:id="rId3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/>
              <a:r>
                <a:rPr kumimoji="1" lang="en-US" altLang="zh-CN" sz="2400" b="1" dirty="0">
                  <a:solidFill>
                    <a:schemeClr val="accent1"/>
                  </a:solidFill>
                  <a:sym typeface="+mn-ea"/>
                </a:rPr>
                <a:t>Complexity analysis &amp; Simulations </a:t>
              </a:r>
              <a:endParaRPr kumimoji="1" lang="en-US" altLang="zh-CN" sz="24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94701" y="3848823"/>
            <a:ext cx="8752533" cy="2352281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/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Proper architecture </a:t>
            </a:r>
            <a:r>
              <a:rPr kumimoji="1" lang="en-US" altLang="zh-CN" dirty="0">
                <a:latin typeface="Times New Roman" panose="02020603050405020304" charset="0"/>
                <a:cs typeface="Times New Roman" panose="02020603050405020304" charset="0"/>
              </a:rPr>
              <a:t>should be introduced to organize DUs.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kumimoji="1" lang="en-US" altLang="zh-CN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Bit error rate (BER)</a:t>
            </a:r>
            <a:r>
              <a:rPr kumimoji="1" lang="en-US" altLang="zh-CN" dirty="0">
                <a:latin typeface="Times New Roman" panose="02020603050405020304" charset="0"/>
                <a:cs typeface="Times New Roman" panose="02020603050405020304" charset="0"/>
              </a:rPr>
              <a:t> performance of the algorithm needs to approach that of </a:t>
            </a:r>
            <a:r>
              <a:rPr kumimoji="1" lang="en-US" altLang="zh-CN" dirty="0"/>
              <a:t>centralized detection schemes like ZF and MMSE, although </a:t>
            </a:r>
            <a:r>
              <a:rPr kumimoji="1" lang="en-US" altLang="zh-CN" dirty="0">
                <a:solidFill>
                  <a:srgbClr val="00B050"/>
                </a:solidFill>
              </a:rPr>
              <a:t>without complete channel information</a:t>
            </a:r>
            <a:r>
              <a:rPr kumimoji="1" lang="en-US" altLang="zh-CN" dirty="0"/>
              <a:t>.</a:t>
            </a:r>
          </a:p>
          <a:p>
            <a:endParaRPr kumimoji="1"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kumimoji="1"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algorithm</a:t>
            </a:r>
            <a:r>
              <a:rPr kumimoji="1"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needs to have low </a:t>
            </a:r>
            <a:r>
              <a:rPr kumimoji="1" lang="en-US" altLang="zh-CN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computational complexity </a:t>
            </a:r>
            <a:r>
              <a:rPr kumimoji="1"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due to the increasing number of antennas.</a:t>
            </a:r>
            <a:endParaRPr kumimoji="1"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kumimoji="1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</a:t>
            </a:r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Introduction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1480" y="1291558"/>
            <a:ext cx="7271582" cy="1929793"/>
            <a:chOff x="1476" y="2270"/>
            <a:chExt cx="8494" cy="3147"/>
          </a:xfrm>
        </p:grpSpPr>
        <p:grpSp>
          <p:nvGrpSpPr>
            <p:cNvPr id="9" name="组合 8"/>
            <p:cNvGrpSpPr/>
            <p:nvPr/>
          </p:nvGrpSpPr>
          <p:grpSpPr>
            <a:xfrm>
              <a:off x="1476" y="2270"/>
              <a:ext cx="8494" cy="945"/>
              <a:chOff x="3027" y="2611"/>
              <a:chExt cx="6029" cy="94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096" y="2611"/>
                <a:ext cx="5958" cy="945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algn="l"/>
                <a:endParaRPr kumimoji="1" lang="zh-CN" altLang="en-US" sz="16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027" y="2790"/>
                <a:ext cx="6029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CC00"/>
                    </a:solidFill>
                    <a:sym typeface="+mn-ea"/>
                  </a:rPr>
                  <a:t>Distributed detection schemes for massive MIMO</a:t>
                </a:r>
                <a:endParaRPr kumimoji="1" lang="en-US" altLang="zh-CN" sz="2000" b="1" dirty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599" y="3215"/>
              <a:ext cx="8352" cy="220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lstStyle/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kumimoji="1" lang="en-US" dirty="0"/>
                <a:t>To address the challenge of transferring and computing vast volumes of data in centralized detection</a:t>
              </a:r>
            </a:p>
            <a:p>
              <a:pPr marL="285750" indent="-285750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dirty="0"/>
                <a:t>Storing information and detecting signals in </a:t>
              </a:r>
              <a:r>
                <a:rPr lang="en-US" altLang="zh-CN" b="1" dirty="0"/>
                <a:t>distributed units (DUs)</a:t>
              </a:r>
              <a:endParaRPr kumimoji="1" lang="zh-CN" altLang="en-US" b="1" dirty="0">
                <a:ea typeface="宋体" panose="02010600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356977" y="3529131"/>
            <a:ext cx="5031718" cy="442674"/>
          </a:xfrm>
          <a:prstGeom prst="roundRect">
            <a:avLst/>
          </a:prstGeom>
          <a:solidFill>
            <a:srgbClr val="EEBD4A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Problems of distributed detection algorithm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9025D3-854E-6F4F-DB4B-4F4799F62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722" y="1044353"/>
            <a:ext cx="3764037" cy="2655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</a:t>
            </a:r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Introduction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0660" y="3284220"/>
            <a:ext cx="5652770" cy="438701"/>
            <a:chOff x="3027" y="2611"/>
            <a:chExt cx="6029" cy="945"/>
          </a:xfrm>
        </p:grpSpPr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3096" y="2611"/>
              <a:ext cx="5958" cy="945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3027" y="2790"/>
              <a:ext cx="6029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CC00"/>
                  </a:solidFill>
                </a:rPr>
                <a:t>Flexible numbers of DU antennas</a:t>
              </a: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73200" y="3722921"/>
            <a:ext cx="5572244" cy="1303104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indent="0" algn="ctr" fontAlgn="auto">
              <a:lnSpc>
                <a:spcPct val="125000"/>
              </a:lnSpc>
              <a:buFont typeface="Wingdings" panose="05000000000000000000" charset="0"/>
              <a:buNone/>
            </a:pPr>
            <a:r>
              <a:rPr kumimoji="1" lang="en-US" sz="2000" b="1" dirty="0">
                <a:sym typeface="+mn-ea"/>
              </a:rPr>
              <a:t>  Make the algorithm applicable to a variety of practical scenarios</a:t>
            </a:r>
            <a:endParaRPr kumimoji="1" lang="en-US" sz="2000" dirty="0"/>
          </a:p>
        </p:txBody>
      </p:sp>
      <p:sp>
        <p:nvSpPr>
          <p:cNvPr id="56" name="矩形: 圆角 55"/>
          <p:cNvSpPr/>
          <p:nvPr>
            <p:custDataLst>
              <p:tags r:id="rId3"/>
            </p:custDataLst>
          </p:nvPr>
        </p:nvSpPr>
        <p:spPr>
          <a:xfrm>
            <a:off x="-18415" y="5707380"/>
            <a:ext cx="12211685" cy="810260"/>
          </a:xfrm>
          <a:prstGeom prst="rect">
            <a:avLst/>
          </a:prstGeom>
          <a:solidFill>
            <a:srgbClr val="EEBD4A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The proposed block gradient descent (BGD) detection algorithm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77915" y="3286760"/>
            <a:ext cx="5720715" cy="438670"/>
            <a:chOff x="3027" y="2611"/>
            <a:chExt cx="6029" cy="945"/>
          </a:xfrm>
        </p:grpSpPr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3096" y="2611"/>
              <a:ext cx="5958" cy="945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3027" y="2790"/>
              <a:ext cx="6029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CC00"/>
                  </a:solidFill>
                  <a:sym typeface="+mn-ea"/>
                </a:rPr>
                <a:t>Dynamic step size and ring architecture</a:t>
              </a:r>
              <a:endParaRPr kumimoji="1" lang="en-US" altLang="zh-CN" sz="2000" b="1" dirty="0">
                <a:solidFill>
                  <a:srgbClr val="FFCC00"/>
                </a:solidFill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6251327" y="3725430"/>
            <a:ext cx="5639221" cy="130440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indent="0" algn="ctr" fontAlgn="auto">
              <a:lnSpc>
                <a:spcPct val="125000"/>
              </a:lnSpc>
              <a:buFont typeface="Wingdings" panose="05000000000000000000" charset="0"/>
              <a:buNone/>
            </a:pPr>
            <a:r>
              <a:rPr kumimoji="1" lang="en-US" altLang="zh-CN" sz="2000" b="1" dirty="0">
                <a:sym typeface="+mn-ea"/>
              </a:rPr>
              <a:t>  Guarantee the algorithm converge to the solution of linear detection schemes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1076" y="1156242"/>
            <a:ext cx="11712702" cy="1410969"/>
            <a:chOff x="0" y="2078"/>
            <a:chExt cx="19610" cy="2734"/>
          </a:xfrm>
        </p:grpSpPr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0" y="2078"/>
              <a:ext cx="19610" cy="2734"/>
            </a:xfrm>
            <a:prstGeom prst="rect">
              <a:avLst/>
            </a:prstGeom>
            <a:solidFill>
              <a:srgbClr val="FBE44F">
                <a:alpha val="65000"/>
              </a:srgbClr>
            </a:solidFill>
            <a:effectLst>
              <a:reflection blurRad="6350" stA="52000" endA="300" endPos="20000" dir="5400000" sy="-100000" algn="bl" rotWithShape="0"/>
            </a:effectLst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endParaRPr kumimoji="1" lang="zh-CN" altLang="en-US" dirty="0"/>
            </a:p>
          </p:txBody>
        </p:sp>
        <p:sp>
          <p:nvSpPr>
            <p:cNvPr id="17" name="矩形: 圆角 55"/>
            <p:cNvSpPr/>
            <p:nvPr>
              <p:custDataLst>
                <p:tags r:id="rId6"/>
              </p:custDataLst>
            </p:nvPr>
          </p:nvSpPr>
          <p:spPr>
            <a:xfrm>
              <a:off x="176" y="2295"/>
              <a:ext cx="19212" cy="213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Our work: extending stochastic gradient descent (SGD) algorithm</a:t>
              </a:r>
            </a:p>
          </p:txBody>
        </p:sp>
      </p:grpSp>
      <p:sp>
        <p:nvSpPr>
          <p:cNvPr id="50" name="下箭头 49"/>
          <p:cNvSpPr/>
          <p:nvPr/>
        </p:nvSpPr>
        <p:spPr>
          <a:xfrm>
            <a:off x="5911850" y="2303780"/>
            <a:ext cx="266065" cy="83121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11850" y="5026025"/>
            <a:ext cx="266065" cy="83121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321373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2 System model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575172" y="2947530"/>
            <a:ext cx="4420870" cy="56070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real-valued uplink 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MIMO system</a:t>
            </a:r>
          </a:p>
        </p:txBody>
      </p:sp>
      <p:sp>
        <p:nvSpPr>
          <p:cNvPr id="46" name="矩形 45"/>
          <p:cNvSpPr/>
          <p:nvPr/>
        </p:nvSpPr>
        <p:spPr>
          <a:xfrm>
            <a:off x="703330" y="4182413"/>
            <a:ext cx="4420870" cy="13384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chemeClr val="accent4"/>
                </a:solidFill>
                <a:sym typeface="+mn-ea"/>
              </a:rPr>
              <a:t>Traditional linear ZF detection</a:t>
            </a:r>
            <a:endParaRPr kumimoji="1" lang="en-US" sz="2000" b="1" dirty="0">
              <a:sym typeface="+mn-ea"/>
            </a:endParaRPr>
          </a:p>
          <a:p>
            <a:pPr algn="ctr"/>
            <a:endParaRPr kumimoji="1" lang="en-US" b="1" dirty="0">
              <a:sym typeface="+mn-ea"/>
            </a:endParaRPr>
          </a:p>
          <a:p>
            <a:pPr algn="ctr"/>
            <a:endParaRPr kumimoji="1" lang="en-US" b="1" dirty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4459" y="2348546"/>
            <a:ext cx="4953858" cy="15449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>
                <a:solidFill>
                  <a:schemeClr val="accent4"/>
                </a:solidFill>
                <a:sym typeface="+mn-ea"/>
              </a:rPr>
              <a:t> </a:t>
            </a:r>
            <a:endParaRPr kumimoji="1" lang="en-US" dirty="0">
              <a:sym typeface="+mn-ea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FA2A859-DD6C-9B60-5C22-59A7F70F2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57317"/>
              </p:ext>
            </p:extLst>
          </p:nvPr>
        </p:nvGraphicFramePr>
        <p:xfrm>
          <a:off x="553724" y="1520143"/>
          <a:ext cx="1545183" cy="53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814680" imgH="282960" progId="Equation.AxMath">
                  <p:embed/>
                </p:oleObj>
              </mc:Choice>
              <mc:Fallback>
                <p:oleObj name="AxMath" r:id="rId5" imgW="814680" imgH="282960" progId="Equation.AxMath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A3B86EFE-954C-6B7F-7085-94EBB98F49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724" y="1520143"/>
                        <a:ext cx="1545183" cy="536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DA0DEBEA-D8F2-36E3-D509-8DF20C7C5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17631"/>
              </p:ext>
            </p:extLst>
          </p:nvPr>
        </p:nvGraphicFramePr>
        <p:xfrm>
          <a:off x="3931412" y="1281804"/>
          <a:ext cx="5082064" cy="101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3145680" imgH="626400" progId="Equation.AxMath">
                  <p:embed/>
                </p:oleObj>
              </mc:Choice>
              <mc:Fallback>
                <p:oleObj name="AxMath" r:id="rId7" imgW="3145680" imgH="626400" progId="Equation.AxMath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BEB45C78-0190-9842-953C-E47891623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1412" y="1281804"/>
                        <a:ext cx="5082064" cy="101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箭头: 下 9">
            <a:extLst>
              <a:ext uri="{FF2B5EF4-FFF2-40B4-BE49-F238E27FC236}">
                <a16:creationId xmlns:a16="http://schemas.microsoft.com/office/drawing/2014/main" id="{84322626-97DF-3901-1B12-FD0ACF19A4FA}"/>
              </a:ext>
            </a:extLst>
          </p:cNvPr>
          <p:cNvSpPr/>
          <p:nvPr/>
        </p:nvSpPr>
        <p:spPr>
          <a:xfrm>
            <a:off x="5794303" y="2338062"/>
            <a:ext cx="268014" cy="625364"/>
          </a:xfrm>
          <a:prstGeom prst="downArrow">
            <a:avLst>
              <a:gd name="adj1" fmla="val 41325"/>
              <a:gd name="adj2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73E8C5FF-8C02-8318-94BB-529DC8514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02382"/>
              </p:ext>
            </p:extLst>
          </p:nvPr>
        </p:nvGraphicFramePr>
        <p:xfrm>
          <a:off x="5291104" y="3038465"/>
          <a:ext cx="1412972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801360" imgH="226440" progId="Equation.AxMath">
                  <p:embed/>
                </p:oleObj>
              </mc:Choice>
              <mc:Fallback>
                <p:oleObj name="AxMath" r:id="rId9" imgW="801360" imgH="226440" progId="Equation.AxMath">
                  <p:embed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AA8A61C5-8FE9-B565-D5FA-6E02A96CCE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1104" y="3038465"/>
                        <a:ext cx="1412972" cy="40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箭头: 右 12">
            <a:extLst>
              <a:ext uri="{FF2B5EF4-FFF2-40B4-BE49-F238E27FC236}">
                <a16:creationId xmlns:a16="http://schemas.microsoft.com/office/drawing/2014/main" id="{43717912-ED4A-76AB-BCD9-839F66CBDA49}"/>
              </a:ext>
            </a:extLst>
          </p:cNvPr>
          <p:cNvSpPr/>
          <p:nvPr/>
        </p:nvSpPr>
        <p:spPr>
          <a:xfrm>
            <a:off x="2591671" y="1666742"/>
            <a:ext cx="978408" cy="242947"/>
          </a:xfrm>
          <a:prstGeom prst="rightArrow">
            <a:avLst>
              <a:gd name="adj1" fmla="val 41347"/>
              <a:gd name="adj2" fmla="val 73794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4BBBB6-365B-9E2D-4593-5804394A7DD2}"/>
              </a:ext>
            </a:extLst>
          </p:cNvPr>
          <p:cNvSpPr txBox="1"/>
          <p:nvPr/>
        </p:nvSpPr>
        <p:spPr>
          <a:xfrm>
            <a:off x="6928931" y="2338062"/>
            <a:ext cx="48018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kumimoji="1" lang="en-US" altLang="zh-CN" sz="1800" dirty="0"/>
              <a:t>The received vector  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dirty="0"/>
              <a:t>The transmitted vector             ,        is an ASK constellation set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kumimoji="1" lang="en-US" altLang="zh-CN" sz="1800" dirty="0"/>
              <a:t>The equivalent </a:t>
            </a:r>
            <a:r>
              <a:rPr kumimoji="1" lang="en-US" altLang="zh-CN" sz="1800" dirty="0">
                <a:solidFill>
                  <a:srgbClr val="00B050"/>
                </a:solidFill>
              </a:rPr>
              <a:t>Rayleigh channel</a:t>
            </a:r>
            <a:r>
              <a:rPr kumimoji="1" lang="en-US" altLang="zh-CN" sz="1800" dirty="0"/>
              <a:t> matrix 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kumimoji="1" lang="en-US" altLang="zh-CN" dirty="0"/>
              <a:t>The </a:t>
            </a:r>
            <a:r>
              <a:rPr lang="en-US" altLang="zh-CN" dirty="0">
                <a:solidFill>
                  <a:srgbClr val="00B050"/>
                </a:solidFill>
              </a:rPr>
              <a:t>Gaussian noise</a:t>
            </a:r>
            <a:r>
              <a:rPr lang="en-US" altLang="zh-CN" dirty="0"/>
              <a:t> vector </a:t>
            </a:r>
            <a:endParaRPr kumimoji="1" lang="en-US" altLang="zh-CN" sz="1800" dirty="0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D498A168-6142-CCF8-4F8B-D7FAA808A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00103"/>
              </p:ext>
            </p:extLst>
          </p:nvPr>
        </p:nvGraphicFramePr>
        <p:xfrm>
          <a:off x="9185803" y="2353862"/>
          <a:ext cx="742631" cy="35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1" imgW="500400" imgH="238680" progId="Equation.AxMath">
                  <p:embed/>
                </p:oleObj>
              </mc:Choice>
              <mc:Fallback>
                <p:oleObj name="AxMath" r:id="rId11" imgW="500400" imgH="2386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85803" y="2353862"/>
                        <a:ext cx="742631" cy="35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C9C27979-3989-AC07-1C6A-5034B9C49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267576"/>
              </p:ext>
            </p:extLst>
          </p:nvPr>
        </p:nvGraphicFramePr>
        <p:xfrm>
          <a:off x="9440189" y="2646189"/>
          <a:ext cx="726119" cy="33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3" imgW="511200" imgH="238680" progId="Equation.AxMath">
                  <p:embed/>
                </p:oleObj>
              </mc:Choice>
              <mc:Fallback>
                <p:oleObj name="AxMath" r:id="rId13" imgW="511200" imgH="2386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40189" y="2646189"/>
                        <a:ext cx="726119" cy="338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513BF399-97B1-0A8D-247B-BDF8D5772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72285"/>
              </p:ext>
            </p:extLst>
          </p:nvPr>
        </p:nvGraphicFramePr>
        <p:xfrm>
          <a:off x="10252726" y="2643429"/>
          <a:ext cx="384436" cy="34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5" imgW="263160" imgH="238680" progId="Equation.AxMath">
                  <p:embed/>
                </p:oleObj>
              </mc:Choice>
              <mc:Fallback>
                <p:oleObj name="AxMath" r:id="rId15" imgW="263160" imgH="2386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52726" y="2643429"/>
                        <a:ext cx="384436" cy="34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8426FE49-3009-9CF2-EA5D-4F2B05770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172752"/>
              </p:ext>
            </p:extLst>
          </p:nvPr>
        </p:nvGraphicFramePr>
        <p:xfrm>
          <a:off x="11016900" y="3227882"/>
          <a:ext cx="885939" cy="29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713520" imgH="238680" progId="Equation.AxMath">
                  <p:embed/>
                </p:oleObj>
              </mc:Choice>
              <mc:Fallback>
                <p:oleObj name="AxMath" r:id="rId17" imgW="713520" imgH="2386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016900" y="3227882"/>
                        <a:ext cx="885939" cy="295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423CDB2E-1803-76A1-1568-0AF9C505C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12867"/>
              </p:ext>
            </p:extLst>
          </p:nvPr>
        </p:nvGraphicFramePr>
        <p:xfrm>
          <a:off x="9803248" y="3483394"/>
          <a:ext cx="708258" cy="33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9" imgW="507240" imgH="238680" progId="Equation.AxMath">
                  <p:embed/>
                </p:oleObj>
              </mc:Choice>
              <mc:Fallback>
                <p:oleObj name="AxMath" r:id="rId19" imgW="507240" imgH="2386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03248" y="3483394"/>
                        <a:ext cx="708258" cy="33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图片 26">
            <a:extLst>
              <a:ext uri="{FF2B5EF4-FFF2-40B4-BE49-F238E27FC236}">
                <a16:creationId xmlns:a16="http://schemas.microsoft.com/office/drawing/2014/main" id="{B7CAB356-48A9-19D5-A7B2-4345ADC5F6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77361" y="4851613"/>
            <a:ext cx="3072807" cy="40882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4C00215-2F28-D237-A8FB-983F6FCA8829}"/>
              </a:ext>
            </a:extLst>
          </p:cNvPr>
          <p:cNvSpPr/>
          <p:nvPr/>
        </p:nvSpPr>
        <p:spPr>
          <a:xfrm>
            <a:off x="7029186" y="4182413"/>
            <a:ext cx="4420870" cy="13384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chemeClr val="accent4"/>
                </a:solidFill>
                <a:sym typeface="+mn-ea"/>
              </a:rPr>
              <a:t>A convex optimization problem</a:t>
            </a:r>
          </a:p>
          <a:p>
            <a:pPr algn="ctr"/>
            <a:endParaRPr kumimoji="1" lang="en-US" b="1" dirty="0">
              <a:sym typeface="+mn-ea"/>
            </a:endParaRPr>
          </a:p>
          <a:p>
            <a:pPr algn="ctr"/>
            <a:endParaRPr kumimoji="1" lang="en-US" b="1" dirty="0">
              <a:sym typeface="+mn-ea"/>
            </a:endParaRPr>
          </a:p>
        </p:txBody>
      </p:sp>
      <p:sp>
        <p:nvSpPr>
          <p:cNvPr id="30" name="箭头: 左右 29">
            <a:extLst>
              <a:ext uri="{FF2B5EF4-FFF2-40B4-BE49-F238E27FC236}">
                <a16:creationId xmlns:a16="http://schemas.microsoft.com/office/drawing/2014/main" id="{D1C1560F-D543-8C83-76A3-393CC2836FA4}"/>
              </a:ext>
            </a:extLst>
          </p:cNvPr>
          <p:cNvSpPr/>
          <p:nvPr/>
        </p:nvSpPr>
        <p:spPr>
          <a:xfrm>
            <a:off x="5487924" y="4686057"/>
            <a:ext cx="1216152" cy="32363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E8F1B15-1577-8CDD-FC83-75EB14CF1FA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78559" y="4851614"/>
            <a:ext cx="2843368" cy="548812"/>
          </a:xfrm>
          <a:prstGeom prst="rect">
            <a:avLst/>
          </a:prstGeom>
        </p:spPr>
      </p:pic>
      <p:cxnSp>
        <p:nvCxnSpPr>
          <p:cNvPr id="35" name="曲线连接符 2">
            <a:extLst>
              <a:ext uri="{FF2B5EF4-FFF2-40B4-BE49-F238E27FC236}">
                <a16:creationId xmlns:a16="http://schemas.microsoft.com/office/drawing/2014/main" id="{CC5B0E25-CC5B-8CA0-F359-E81DCF3792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3441" y="5472490"/>
            <a:ext cx="549286" cy="125187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2F6B3FB6-2A2B-E936-EED6-3B0F9ABED080}"/>
              </a:ext>
            </a:extLst>
          </p:cNvPr>
          <p:cNvSpPr txBox="1"/>
          <p:nvPr/>
        </p:nvSpPr>
        <p:spPr>
          <a:xfrm>
            <a:off x="7471644" y="5744069"/>
            <a:ext cx="4420870" cy="4810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the </a:t>
            </a:r>
            <a:r>
              <a:rPr kumimoji="1" lang="en-US" altLang="zh-CN" dirty="0">
                <a:solidFill>
                  <a:srgbClr val="00B050"/>
                </a:solidFill>
              </a:rPr>
              <a:t>global gradient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D6260419-E112-3AED-0352-6EFE8625F8D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6442" y="5888740"/>
            <a:ext cx="1826604" cy="2447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E6AC8-61F6-19F4-028B-FE910BEBD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BBF69-F6C8-DC5A-EC92-546179B0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6200"/>
            <a:ext cx="321373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2 System model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310E4CE-EA60-B32C-4999-5F9EC9B6F0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B2C3C42A-39C0-61A0-88E3-33A35909B7A3}"/>
              </a:ext>
            </a:extLst>
          </p:cNvPr>
          <p:cNvSpPr/>
          <p:nvPr/>
        </p:nvSpPr>
        <p:spPr>
          <a:xfrm>
            <a:off x="5856445" y="1560308"/>
            <a:ext cx="4420870" cy="56070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Iterative process of signal detection in DUs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D24898-D1CC-1C20-6B09-5B1F00176042}"/>
              </a:ext>
            </a:extLst>
          </p:cNvPr>
          <p:cNvSpPr txBox="1"/>
          <p:nvPr/>
        </p:nvSpPr>
        <p:spPr>
          <a:xfrm>
            <a:off x="11288395" y="5253355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6B4B24-F2E9-4701-1D4E-6720C697F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03" y="1097729"/>
            <a:ext cx="5525805" cy="52648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28B9F1-30BE-5EBF-21E3-CDB866B91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70" y="2233861"/>
            <a:ext cx="2126777" cy="7567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CA2194-B593-7732-4FA3-80EA28045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1568" y="2240417"/>
            <a:ext cx="871987" cy="2923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8CF1DB-9CE0-AD56-4881-427BF4C33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1568" y="2651464"/>
            <a:ext cx="1171739" cy="2286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24B0E6B-AB3C-06CF-7050-8BFB8ECF25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3278" y="2967545"/>
            <a:ext cx="4294708" cy="4403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018ADB4-B2FF-FC24-DD80-9D70A39B0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6030" y="3454541"/>
            <a:ext cx="3455496" cy="26385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149C6A9-FDFC-DF12-16D6-BF55D1D46649}"/>
              </a:ext>
            </a:extLst>
          </p:cNvPr>
          <p:cNvSpPr/>
          <p:nvPr/>
        </p:nvSpPr>
        <p:spPr>
          <a:xfrm>
            <a:off x="5856445" y="3921295"/>
            <a:ext cx="2388633" cy="56070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More iteration loops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F2BF3BB-1673-2D7F-52C6-1AA33315C126}"/>
              </a:ext>
            </a:extLst>
          </p:cNvPr>
          <p:cNvSpPr txBox="1"/>
          <p:nvPr/>
        </p:nvSpPr>
        <p:spPr>
          <a:xfrm>
            <a:off x="6942807" y="4546635"/>
            <a:ext cx="4746592" cy="4810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kumimoji="1" lang="en-US" altLang="zh-CN" dirty="0"/>
              <a:t>       instead of           (daisy-chain architecture)</a:t>
            </a:r>
            <a:endParaRPr kumimoji="1" lang="zh-CN" altLang="en-US" dirty="0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06E873FD-724C-5047-571B-1929030D9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05547"/>
              </p:ext>
            </p:extLst>
          </p:nvPr>
        </p:nvGraphicFramePr>
        <p:xfrm>
          <a:off x="6925760" y="4675905"/>
          <a:ext cx="484564" cy="30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1" imgW="364680" imgH="226440" progId="Equation.AxMath">
                  <p:embed/>
                </p:oleObj>
              </mc:Choice>
              <mc:Fallback>
                <p:oleObj name="AxMath" r:id="rId11" imgW="36468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25760" y="4675905"/>
                        <a:ext cx="484564" cy="301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83A5C34E-7528-434B-843F-A5B0F88EB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47224"/>
              </p:ext>
            </p:extLst>
          </p:nvPr>
        </p:nvGraphicFramePr>
        <p:xfrm>
          <a:off x="8416920" y="4675905"/>
          <a:ext cx="499068" cy="31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3" imgW="364680" imgH="226440" progId="Equation.AxMath">
                  <p:embed/>
                </p:oleObj>
              </mc:Choice>
              <mc:Fallback>
                <p:oleObj name="AxMath" r:id="rId13" imgW="36468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16920" y="4675905"/>
                        <a:ext cx="499068" cy="31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AE78ACBD-4094-A602-16CD-A844B5111785}"/>
              </a:ext>
            </a:extLst>
          </p:cNvPr>
          <p:cNvSpPr txBox="1"/>
          <p:nvPr/>
        </p:nvSpPr>
        <p:spPr>
          <a:xfrm>
            <a:off x="5856445" y="5048280"/>
            <a:ext cx="4675187" cy="4810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 </a:t>
            </a:r>
            <a:r>
              <a:rPr kumimoji="1" lang="en-US" altLang="zh-CN" dirty="0">
                <a:solidFill>
                  <a:srgbClr val="00B050"/>
                </a:solidFill>
              </a:rPr>
              <a:t>local</a:t>
            </a:r>
            <a:r>
              <a:rPr kumimoji="1" lang="en-US" altLang="zh-CN" dirty="0"/>
              <a:t> </a:t>
            </a:r>
            <a:r>
              <a:rPr kumimoji="1" lang="en-US" altLang="zh-CN" dirty="0">
                <a:solidFill>
                  <a:srgbClr val="00B050"/>
                </a:solidFill>
              </a:rPr>
              <a:t>gradient</a:t>
            </a:r>
            <a:r>
              <a:rPr kumimoji="1" lang="en-US" altLang="zh-CN" dirty="0"/>
              <a:t> of the c-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DU:    </a:t>
            </a:r>
            <a:endParaRPr kumimoji="1"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A17BBF3-7AFC-ABB8-9438-7AC2447A1C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4322" y="5555407"/>
            <a:ext cx="3219233" cy="3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8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3206DCE4-58F4-76BF-A63E-DD02D1C14F82}"/>
              </a:ext>
            </a:extLst>
          </p:cNvPr>
          <p:cNvSpPr txBox="1">
            <a:spLocks/>
          </p:cNvSpPr>
          <p:nvPr/>
        </p:nvSpPr>
        <p:spPr>
          <a:xfrm>
            <a:off x="575310" y="57785"/>
            <a:ext cx="10965180" cy="845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3 The proposed BGD algorithm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58683A24-9A9C-E2A1-21DD-96567E626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06592"/>
              </p:ext>
            </p:extLst>
          </p:nvPr>
        </p:nvGraphicFramePr>
        <p:xfrm>
          <a:off x="1836302" y="1150955"/>
          <a:ext cx="4405230" cy="40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540880" imgH="237240" progId="Equation.AxMath">
                  <p:embed/>
                </p:oleObj>
              </mc:Choice>
              <mc:Fallback>
                <p:oleObj name="AxMath" r:id="rId5" imgW="2540880" imgH="2372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6302" y="1150955"/>
                        <a:ext cx="4405230" cy="40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曲线连接符 2">
            <a:extLst>
              <a:ext uri="{FF2B5EF4-FFF2-40B4-BE49-F238E27FC236}">
                <a16:creationId xmlns:a16="http://schemas.microsoft.com/office/drawing/2014/main" id="{2EE27B2B-AA51-FFA4-D4AB-E8F8458501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8580" y="1491822"/>
            <a:ext cx="397746" cy="25535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31A3C5B-F7EE-B51D-A1E0-035422F3ADB5}"/>
              </a:ext>
            </a:extLst>
          </p:cNvPr>
          <p:cNvSpPr txBox="1"/>
          <p:nvPr/>
        </p:nvSpPr>
        <p:spPr>
          <a:xfrm>
            <a:off x="1048992" y="1576240"/>
            <a:ext cx="1891228" cy="4810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en-US" altLang="zh-CN" dirty="0"/>
              <a:t>dynamic step size   </a:t>
            </a:r>
            <a:endParaRPr kumimoji="1" lang="zh-CN" altLang="en-US" dirty="0"/>
          </a:p>
        </p:txBody>
      </p:sp>
      <p:cxnSp>
        <p:nvCxnSpPr>
          <p:cNvPr id="27" name="曲线连接符 2">
            <a:extLst>
              <a:ext uri="{FF2B5EF4-FFF2-40B4-BE49-F238E27FC236}">
                <a16:creationId xmlns:a16="http://schemas.microsoft.com/office/drawing/2014/main" id="{1A9B9331-3D82-6E46-4DCE-848412301318}"/>
              </a:ext>
            </a:extLst>
          </p:cNvPr>
          <p:cNvCxnSpPr>
            <a:cxnSpLocks/>
          </p:cNvCxnSpPr>
          <p:nvPr/>
        </p:nvCxnSpPr>
        <p:spPr>
          <a:xfrm>
            <a:off x="4555172" y="1491821"/>
            <a:ext cx="362703" cy="25535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A8CFEA0A-AA0E-9439-72DE-098F99F4F930}"/>
              </a:ext>
            </a:extLst>
          </p:cNvPr>
          <p:cNvSpPr txBox="1"/>
          <p:nvPr/>
        </p:nvSpPr>
        <p:spPr>
          <a:xfrm>
            <a:off x="4851510" y="1624815"/>
            <a:ext cx="4114165" cy="4810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en-US" altLang="zh-CN" dirty="0"/>
              <a:t>different from single DU antenna in SGD    </a:t>
            </a:r>
            <a:endParaRPr kumimoji="1" lang="zh-CN" altLang="en-US" dirty="0"/>
          </a:p>
        </p:txBody>
      </p:sp>
      <p:sp>
        <p:nvSpPr>
          <p:cNvPr id="32" name="圆角矩形 25">
            <a:extLst>
              <a:ext uri="{FF2B5EF4-FFF2-40B4-BE49-F238E27FC236}">
                <a16:creationId xmlns:a16="http://schemas.microsoft.com/office/drawing/2014/main" id="{5488E133-4473-5563-925F-FDC21237724B}"/>
              </a:ext>
            </a:extLst>
          </p:cNvPr>
          <p:cNvSpPr/>
          <p:nvPr/>
        </p:nvSpPr>
        <p:spPr>
          <a:xfrm>
            <a:off x="9328150" y="1020130"/>
            <a:ext cx="2212340" cy="72704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bg1"/>
                </a:solidFill>
                <a:effectLst/>
              </a:rPr>
              <a:t>How to</a:t>
            </a:r>
            <a:r>
              <a:rPr lang="en-US" altLang="zh-CN" b="1" i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zh-CN" b="1" i="1" dirty="0">
                <a:solidFill>
                  <a:schemeClr val="bg1"/>
                </a:solidFill>
                <a:sym typeface="+mn-ea"/>
              </a:rPr>
              <a:t>select the step size</a:t>
            </a:r>
            <a:r>
              <a:rPr lang="en-US" altLang="zh-CN" b="1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3" name="圆角矩形 25">
            <a:extLst>
              <a:ext uri="{FF2B5EF4-FFF2-40B4-BE49-F238E27FC236}">
                <a16:creationId xmlns:a16="http://schemas.microsoft.com/office/drawing/2014/main" id="{64A39A5B-9FA6-420D-C96C-69E3CBABCF22}"/>
              </a:ext>
            </a:extLst>
          </p:cNvPr>
          <p:cNvSpPr/>
          <p:nvPr/>
        </p:nvSpPr>
        <p:spPr>
          <a:xfrm>
            <a:off x="9344660" y="1881258"/>
            <a:ext cx="2212340" cy="72704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bg1"/>
                </a:solidFill>
              </a:rPr>
              <a:t>Convergent or not?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859942-DA6C-E7A3-1C15-243484F374B8}"/>
              </a:ext>
            </a:extLst>
          </p:cNvPr>
          <p:cNvSpPr txBox="1"/>
          <p:nvPr/>
        </p:nvSpPr>
        <p:spPr>
          <a:xfrm>
            <a:off x="635000" y="2249510"/>
            <a:ext cx="6276163" cy="12167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zh-CN" dirty="0"/>
              <a:t>To simplify convergence analysis, an assumption is proposed:</a:t>
            </a:r>
          </a:p>
          <a:p>
            <a:pPr>
              <a:lnSpc>
                <a:spcPct val="160000"/>
              </a:lnSpc>
            </a:pPr>
            <a:r>
              <a:rPr kumimoji="1" lang="en-US" altLang="zh-CN" dirty="0">
                <a:solidFill>
                  <a:srgbClr val="00B050"/>
                </a:solidFill>
              </a:rPr>
              <a:t>Each DU is selected to update       with the same probability    .  </a:t>
            </a:r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BD6B7396-CA9C-227C-F62F-EE46ABEC3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91460"/>
              </p:ext>
            </p:extLst>
          </p:nvPr>
        </p:nvGraphicFramePr>
        <p:xfrm>
          <a:off x="3543132" y="2706442"/>
          <a:ext cx="295221" cy="40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165960" imgH="227520" progId="Equation.AxMath">
                  <p:embed/>
                </p:oleObj>
              </mc:Choice>
              <mc:Fallback>
                <p:oleObj name="AxMath" r:id="rId7" imgW="165960" imgH="2275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3132" y="2706442"/>
                        <a:ext cx="295221" cy="402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841393BA-7134-1E06-04BE-BC65281ED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8798"/>
              </p:ext>
            </p:extLst>
          </p:nvPr>
        </p:nvGraphicFramePr>
        <p:xfrm>
          <a:off x="6241532" y="2670373"/>
          <a:ext cx="236193" cy="47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206280" imgH="415080" progId="Equation.AxMath">
                  <p:embed/>
                </p:oleObj>
              </mc:Choice>
              <mc:Fallback>
                <p:oleObj name="AxMath" r:id="rId9" imgW="206280" imgH="4150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1532" y="2670373"/>
                        <a:ext cx="236193" cy="474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下箭头 17">
            <a:extLst>
              <a:ext uri="{FF2B5EF4-FFF2-40B4-BE49-F238E27FC236}">
                <a16:creationId xmlns:a16="http://schemas.microsoft.com/office/drawing/2014/main" id="{B9184062-0ED1-651B-1008-CCA9625E341A}"/>
              </a:ext>
            </a:extLst>
          </p:cNvPr>
          <p:cNvSpPr/>
          <p:nvPr/>
        </p:nvSpPr>
        <p:spPr>
          <a:xfrm>
            <a:off x="3277067" y="3101256"/>
            <a:ext cx="194463" cy="508652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E2E64413-3573-9453-4EB3-77CB11207F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3769" y="3675134"/>
            <a:ext cx="3258726" cy="68654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6B6ACEF3-974F-1C31-468F-EF0FEC605AC1}"/>
              </a:ext>
            </a:extLst>
          </p:cNvPr>
          <p:cNvSpPr/>
          <p:nvPr/>
        </p:nvSpPr>
        <p:spPr>
          <a:xfrm>
            <a:off x="6982765" y="2827661"/>
            <a:ext cx="4420870" cy="1829399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chemeClr val="accent4"/>
                </a:solidFill>
                <a:sym typeface="+mn-ea"/>
              </a:rPr>
              <a:t>Some notations</a:t>
            </a:r>
          </a:p>
          <a:p>
            <a:pPr algn="ctr"/>
            <a:endParaRPr kumimoji="1" lang="en-US" sz="2000" b="1" dirty="0">
              <a:solidFill>
                <a:schemeClr val="accent4"/>
              </a:solidFill>
              <a:sym typeface="+mn-ea"/>
            </a:endParaRPr>
          </a:p>
          <a:p>
            <a:pPr algn="ctr"/>
            <a:endParaRPr kumimoji="1" lang="en-US" sz="2000" b="1" dirty="0">
              <a:sym typeface="+mn-ea"/>
            </a:endParaRPr>
          </a:p>
          <a:p>
            <a:pPr algn="ctr"/>
            <a:r>
              <a:rPr kumimoji="1" lang="en-US" dirty="0">
                <a:sym typeface="+mn-ea"/>
              </a:rPr>
              <a:t>: the maximum eigenvalues of</a:t>
            </a:r>
          </a:p>
          <a:p>
            <a:pPr algn="ctr"/>
            <a:r>
              <a:rPr kumimoji="1" lang="en-US" dirty="0">
                <a:sym typeface="+mn-ea"/>
              </a:rPr>
              <a:t>: the minimum eigenvalues of</a:t>
            </a:r>
          </a:p>
          <a:p>
            <a:pPr algn="ctr"/>
            <a:endParaRPr kumimoji="1" lang="en-US" b="1" dirty="0">
              <a:sym typeface="+mn-ea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8A049D2E-F1AB-58C0-B0F5-E2E6929A6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7118" y="3167075"/>
            <a:ext cx="1956087" cy="2926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B151CC7-54CA-D05E-4887-7E118ADE1B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2399" y="3473805"/>
            <a:ext cx="1596001" cy="348795"/>
          </a:xfrm>
          <a:prstGeom prst="rect">
            <a:avLst/>
          </a:prstGeom>
        </p:spPr>
      </p:pic>
      <p:graphicFrame>
        <p:nvGraphicFramePr>
          <p:cNvPr id="47" name="对象 46">
            <a:extLst>
              <a:ext uri="{FF2B5EF4-FFF2-40B4-BE49-F238E27FC236}">
                <a16:creationId xmlns:a16="http://schemas.microsoft.com/office/drawing/2014/main" id="{B32FCB5A-86F4-D2E9-F1D9-520F09AA8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79037"/>
              </p:ext>
            </p:extLst>
          </p:nvPr>
        </p:nvGraphicFramePr>
        <p:xfrm>
          <a:off x="7299289" y="4098607"/>
          <a:ext cx="517100" cy="29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4" imgW="397800" imgH="226440" progId="Equation.AxMath">
                  <p:embed/>
                </p:oleObj>
              </mc:Choice>
              <mc:Fallback>
                <p:oleObj name="AxMath" r:id="rId14" imgW="39780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99289" y="4098607"/>
                        <a:ext cx="517100" cy="29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extLst>
              <a:ext uri="{FF2B5EF4-FFF2-40B4-BE49-F238E27FC236}">
                <a16:creationId xmlns:a16="http://schemas.microsoft.com/office/drawing/2014/main" id="{3FC9B65F-C835-7C01-83F4-914E162FD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27560"/>
              </p:ext>
            </p:extLst>
          </p:nvPr>
        </p:nvGraphicFramePr>
        <p:xfrm>
          <a:off x="7299289" y="3842058"/>
          <a:ext cx="510325" cy="28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6" imgW="401040" imgH="226440" progId="Equation.AxMath">
                  <p:embed/>
                </p:oleObj>
              </mc:Choice>
              <mc:Fallback>
                <p:oleObj name="AxMath" r:id="rId16" imgW="40104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99289" y="3842058"/>
                        <a:ext cx="510325" cy="28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>
            <a:extLst>
              <a:ext uri="{FF2B5EF4-FFF2-40B4-BE49-F238E27FC236}">
                <a16:creationId xmlns:a16="http://schemas.microsoft.com/office/drawing/2014/main" id="{EC9C7D8D-7866-307B-EE89-4C9E13951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80705"/>
              </p:ext>
            </p:extLst>
          </p:nvPr>
        </p:nvGraphicFramePr>
        <p:xfrm>
          <a:off x="10637815" y="3803597"/>
          <a:ext cx="224033" cy="32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8" imgW="155160" imgH="226440" progId="Equation.AxMath">
                  <p:embed/>
                </p:oleObj>
              </mc:Choice>
              <mc:Fallback>
                <p:oleObj name="AxMath" r:id="rId18" imgW="15516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637815" y="3803597"/>
                        <a:ext cx="224033" cy="32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extLst>
              <a:ext uri="{FF2B5EF4-FFF2-40B4-BE49-F238E27FC236}">
                <a16:creationId xmlns:a16="http://schemas.microsoft.com/office/drawing/2014/main" id="{8476FB04-ED9B-130C-6B8D-678C8DDA0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32679"/>
              </p:ext>
            </p:extLst>
          </p:nvPr>
        </p:nvGraphicFramePr>
        <p:xfrm>
          <a:off x="10631040" y="4066304"/>
          <a:ext cx="224033" cy="32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0" imgW="155160" imgH="226440" progId="Equation.AxMath">
                  <p:embed/>
                </p:oleObj>
              </mc:Choice>
              <mc:Fallback>
                <p:oleObj name="AxMath" r:id="rId20" imgW="155160" imgH="226440" progId="Equation.AxMath">
                  <p:embed/>
                  <p:pic>
                    <p:nvPicPr>
                      <p:cNvPr id="49" name="对象 48">
                        <a:extLst>
                          <a:ext uri="{FF2B5EF4-FFF2-40B4-BE49-F238E27FC236}">
                            <a16:creationId xmlns:a16="http://schemas.microsoft.com/office/drawing/2014/main" id="{EC9C7D8D-7866-307B-EE89-4C9E13951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631040" y="4066304"/>
                        <a:ext cx="224033" cy="32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本框 50">
            <a:extLst>
              <a:ext uri="{FF2B5EF4-FFF2-40B4-BE49-F238E27FC236}">
                <a16:creationId xmlns:a16="http://schemas.microsoft.com/office/drawing/2014/main" id="{C687E6CE-C34C-E3A1-9D42-2A42B6BAC819}"/>
              </a:ext>
            </a:extLst>
          </p:cNvPr>
          <p:cNvSpPr txBox="1"/>
          <p:nvPr/>
        </p:nvSpPr>
        <p:spPr>
          <a:xfrm>
            <a:off x="458069" y="4833773"/>
            <a:ext cx="6276163" cy="15401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zh-CN" dirty="0"/>
              <a:t>Rewrite the updating formula 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zh-CN" dirty="0"/>
              <a:t>Take the </a:t>
            </a:r>
            <a:r>
              <a:rPr kumimoji="1" lang="en-US" altLang="zh-CN" dirty="0">
                <a:solidFill>
                  <a:srgbClr val="00B050"/>
                </a:solidFill>
              </a:rPr>
              <a:t>inner product</a:t>
            </a:r>
            <a:r>
              <a:rPr kumimoji="1" lang="en-US" altLang="zh-CN" dirty="0"/>
              <a:t> on both sides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zh-CN" dirty="0"/>
              <a:t>Take the </a:t>
            </a:r>
            <a:r>
              <a:rPr kumimoji="1" lang="en-US" altLang="zh-CN" dirty="0">
                <a:solidFill>
                  <a:srgbClr val="00B050"/>
                </a:solidFill>
              </a:rPr>
              <a:t>expectation</a:t>
            </a:r>
            <a:r>
              <a:rPr kumimoji="1" lang="en-US" altLang="zh-CN" dirty="0"/>
              <a:t> on both sides</a:t>
            </a:r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7BFBBC64-BACC-1EB5-3F2B-17666097B7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3400" y="4866025"/>
            <a:ext cx="3306058" cy="46295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FAEC5DD-2F83-491B-3DE2-622277EB3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96563" y="5298825"/>
            <a:ext cx="4625164" cy="39944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3AD9C6A9-7111-B707-79FE-F0689C1ACD0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43400" y="5664966"/>
            <a:ext cx="5388092" cy="8215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sym typeface="+mn-ea"/>
              </a:rPr>
              <a:t>The proposed BGD algorithm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08719" y="1062660"/>
            <a:ext cx="4426585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As for E</a:t>
            </a:r>
            <a:r>
              <a:rPr kumimoji="1" lang="en-US" altLang="zh-CN" b="1" i="1" baseline="-25000" dirty="0">
                <a:solidFill>
                  <a:srgbClr val="00B050"/>
                </a:solidFill>
                <a:sym typeface="+mn-ea"/>
              </a:rPr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1608719" y="1451914"/>
            <a:ext cx="4425950" cy="3714957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163574" y="1062660"/>
            <a:ext cx="444627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kumimoji="1" lang="en-US" altLang="zh-CN" b="1" dirty="0">
                <a:sym typeface="+mn-ea"/>
              </a:rPr>
              <a:t>  </a:t>
            </a:r>
            <a:r>
              <a:rPr kumimoji="1" lang="en-US" altLang="zh-CN" b="1" i="1" dirty="0">
                <a:solidFill>
                  <a:srgbClr val="00B050"/>
                </a:solidFill>
                <a:sym typeface="+mn-ea"/>
              </a:rPr>
              <a:t>As for E</a:t>
            </a:r>
            <a:r>
              <a:rPr kumimoji="1" lang="en-US" altLang="zh-CN" b="1" i="1" baseline="-25000" dirty="0">
                <a:solidFill>
                  <a:srgbClr val="00B050"/>
                </a:solidFill>
                <a:sym typeface="+mn-ea"/>
              </a:rPr>
              <a:t>2</a:t>
            </a:r>
          </a:p>
        </p:txBody>
      </p:sp>
      <p:sp>
        <p:nvSpPr>
          <p:cNvPr id="23" name="矩形 22"/>
          <p:cNvSpPr/>
          <p:nvPr/>
        </p:nvSpPr>
        <p:spPr>
          <a:xfrm>
            <a:off x="6181989" y="1451915"/>
            <a:ext cx="4425950" cy="3714957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681242" y="3583115"/>
            <a:ext cx="4072890" cy="335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kumimoji="1" lang="zh-CN" altLang="en-US" dirty="0"/>
              <a:t> </a:t>
            </a:r>
            <a:r>
              <a:rPr kumimoji="1" lang="en-US" altLang="zh-CN" dirty="0"/>
              <a:t>(a) holds by the assumption and</a:t>
            </a:r>
            <a:r>
              <a:rPr kumimoji="1" lang="zh-CN" altLang="en-US" dirty="0"/>
              <a:t> </a:t>
            </a:r>
            <a:endParaRPr kumimoji="1" lang="en-US" altLang="zh-CN" sz="1400" b="1" i="1" dirty="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16771" y="5664545"/>
            <a:ext cx="2789282" cy="4423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Therefore, we can obtain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01532" y="3496311"/>
            <a:ext cx="4143414" cy="7189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kumimoji="1" lang="en-US" altLang="zh-CN" sz="1700" dirty="0"/>
              <a:t>(c) holds because </a:t>
            </a:r>
            <a:r>
              <a:rPr kumimoji="1" lang="en-US" altLang="zh-CN" sz="1700" dirty="0">
                <a:solidFill>
                  <a:srgbClr val="00B050"/>
                </a:solidFill>
              </a:rPr>
              <a:t>the statistic variance of local gradient</a:t>
            </a:r>
            <a:r>
              <a:rPr kumimoji="1" lang="en-US" altLang="zh-CN" sz="1700" dirty="0"/>
              <a:t> has an </a:t>
            </a:r>
            <a:r>
              <a:rPr lang="en-US" altLang="zh-CN" sz="1600" dirty="0"/>
              <a:t>upper bound, i.e.</a:t>
            </a:r>
            <a:endParaRPr kumimoji="1" lang="zh-CN" altLang="en-US" sz="17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6D0A02-E30B-6801-1117-AA6E4A33E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680" y="1513956"/>
            <a:ext cx="3687919" cy="202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574E8D-1275-DFF0-3052-D71200408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715" y="3621611"/>
            <a:ext cx="1190350" cy="2579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E031E1-C29C-F4F1-FC3C-A8B6442EF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034" y="3879520"/>
            <a:ext cx="1038403" cy="5852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59AF04-7C66-1645-3143-87BCDB141251}"/>
              </a:ext>
            </a:extLst>
          </p:cNvPr>
          <p:cNvSpPr txBox="1"/>
          <p:nvPr/>
        </p:nvSpPr>
        <p:spPr>
          <a:xfrm>
            <a:off x="1681242" y="3976697"/>
            <a:ext cx="4072890" cy="335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kumimoji="1" lang="zh-CN" altLang="en-US" dirty="0"/>
              <a:t> </a:t>
            </a:r>
            <a:r>
              <a:rPr kumimoji="1" lang="en-US" altLang="zh-CN" dirty="0"/>
              <a:t>(b) follows</a:t>
            </a:r>
            <a:endParaRPr kumimoji="1" lang="en-US" altLang="zh-CN" sz="1400" b="1" i="1" dirty="0">
              <a:latin typeface="Cambria Math" panose="02040503050406030204" charset="0"/>
              <a:cs typeface="Cambria Math" panose="0204050305040603020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7B5EB9F-9EBD-87F8-C400-43AE88979B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583"/>
          <a:stretch>
            <a:fillRect/>
          </a:stretch>
        </p:blipFill>
        <p:spPr>
          <a:xfrm>
            <a:off x="6241988" y="1536239"/>
            <a:ext cx="4262503" cy="206324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F5A518C-87DD-A0D7-1449-D41E0241C920}"/>
              </a:ext>
            </a:extLst>
          </p:cNvPr>
          <p:cNvSpPr txBox="1"/>
          <p:nvPr/>
        </p:nvSpPr>
        <p:spPr>
          <a:xfrm>
            <a:off x="6361077" y="4646067"/>
            <a:ext cx="4143414" cy="5208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kumimoji="1" lang="en-US" altLang="zh-CN" sz="1700" dirty="0"/>
              <a:t>(d) holds because     is a </a:t>
            </a:r>
            <a:r>
              <a:rPr kumimoji="1" lang="en-US" altLang="zh-CN" sz="1700" dirty="0">
                <a:solidFill>
                  <a:srgbClr val="00B050"/>
                </a:solidFill>
              </a:rPr>
              <a:t>symmetric matrix</a:t>
            </a:r>
            <a:r>
              <a:rPr kumimoji="1" lang="en-US" altLang="zh-CN" sz="1700" dirty="0"/>
              <a:t>.</a:t>
            </a:r>
            <a:endParaRPr kumimoji="1" lang="zh-CN" altLang="en-US" sz="17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E4EBB85-402A-6146-6003-F4AB535D1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61" y="4181867"/>
            <a:ext cx="2082996" cy="543754"/>
          </a:xfrm>
          <a:prstGeom prst="rect">
            <a:avLst/>
          </a:prstGeom>
        </p:spPr>
      </p:pic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85EC28C-3DE4-DDA2-65B9-AE8FD58DA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63352"/>
              </p:ext>
            </p:extLst>
          </p:nvPr>
        </p:nvGraphicFramePr>
        <p:xfrm>
          <a:off x="7999766" y="4780509"/>
          <a:ext cx="219877" cy="32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155160" imgH="226440" progId="Equation.AxMath">
                  <p:embed/>
                </p:oleObj>
              </mc:Choice>
              <mc:Fallback>
                <p:oleObj name="AxMath" r:id="rId10" imgW="15516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99766" y="4780509"/>
                        <a:ext cx="219877" cy="320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图片 23">
            <a:extLst>
              <a:ext uri="{FF2B5EF4-FFF2-40B4-BE49-F238E27FC236}">
                <a16:creationId xmlns:a16="http://schemas.microsoft.com/office/drawing/2014/main" id="{F0E508D1-10BE-CAA7-EE1F-A6AF57ED31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8580" y="5630452"/>
            <a:ext cx="3704539" cy="872797"/>
          </a:xfrm>
          <a:prstGeom prst="rect">
            <a:avLst/>
          </a:prstGeom>
        </p:spPr>
      </p:pic>
      <p:sp>
        <p:nvSpPr>
          <p:cNvPr id="3" name="下箭头 17">
            <a:extLst>
              <a:ext uri="{FF2B5EF4-FFF2-40B4-BE49-F238E27FC236}">
                <a16:creationId xmlns:a16="http://schemas.microsoft.com/office/drawing/2014/main" id="{509A99A2-2482-22C2-83ED-C6FBC33D3011}"/>
              </a:ext>
            </a:extLst>
          </p:cNvPr>
          <p:cNvSpPr/>
          <p:nvPr/>
        </p:nvSpPr>
        <p:spPr>
          <a:xfrm>
            <a:off x="5950510" y="5166872"/>
            <a:ext cx="315638" cy="520805"/>
          </a:xfrm>
          <a:prstGeom prst="down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310" y="57785"/>
            <a:ext cx="1096518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latin typeface="+mn-lt"/>
                <a:ea typeface="+mn-ea"/>
                <a:cs typeface="+mn-cs"/>
                <a:sym typeface="+mn-ea"/>
              </a:rPr>
              <a:t>3 </a:t>
            </a:r>
            <a:r>
              <a:rPr kumimoji="1" lang="en-US" altLang="zh-CN" sz="3200" b="1" dirty="0">
                <a:sym typeface="+mn-ea"/>
              </a:rPr>
              <a:t>The proposed BGD algorithm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8274" y="1189421"/>
            <a:ext cx="5780636" cy="5050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Then, by setting                         and ensuring           decay to zero, we come to </a:t>
            </a:r>
            <a:r>
              <a:rPr kumimoji="1" lang="en-US" altLang="zh-CN" b="1" dirty="0"/>
              <a:t>theorem 1</a:t>
            </a:r>
            <a:r>
              <a:rPr kumimoji="1" lang="en-US" altLang="zh-CN" dirty="0"/>
              <a:t>.</a:t>
            </a:r>
            <a:r>
              <a:rPr kumimoji="1" lang="en-US" altLang="zh-CN" b="1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B5EE29-9426-4D99-4540-CC496309F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821" y="1210441"/>
            <a:ext cx="1313111" cy="2528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EB0706-AE07-28CA-C854-35D4BDD9C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137" y="1197147"/>
            <a:ext cx="500798" cy="262100"/>
          </a:xfrm>
          <a:prstGeom prst="rect">
            <a:avLst/>
          </a:prstGeom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5733F8D8-BE93-8D5B-3963-DB2EA475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81088"/>
              </p:ext>
            </p:extLst>
          </p:nvPr>
        </p:nvGraphicFramePr>
        <p:xfrm>
          <a:off x="170992" y="2429678"/>
          <a:ext cx="6219175" cy="243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310">
                  <a:extLst>
                    <a:ext uri="{9D8B030D-6E8A-4147-A177-3AD203B41FA5}">
                      <a16:colId xmlns:a16="http://schemas.microsoft.com/office/drawing/2014/main" val="3397028618"/>
                    </a:ext>
                  </a:extLst>
                </a:gridCol>
                <a:gridCol w="4821865">
                  <a:extLst>
                    <a:ext uri="{9D8B030D-6E8A-4147-A177-3AD203B41FA5}">
                      <a16:colId xmlns:a16="http://schemas.microsoft.com/office/drawing/2014/main" val="3349507420"/>
                    </a:ext>
                  </a:extLst>
                </a:gridCol>
              </a:tblGrid>
              <a:tr h="43736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FFFFFF"/>
                          </a:solidFill>
                        </a:rPr>
                        <a:t>Values of primary parameters</a:t>
                      </a:r>
                      <a:endParaRPr lang="zh-CN" alt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8190"/>
                  </a:ext>
                </a:extLst>
              </a:tr>
              <a:tr h="753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Step size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654475"/>
                  </a:ext>
                </a:extLst>
              </a:tr>
              <a:tr h="8080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Eigenvalues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984778"/>
                  </a:ext>
                </a:extLst>
              </a:tr>
              <a:tr h="437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Initial solution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346265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345AAEF2-4B74-E82E-5388-A501CD6FC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532" y="2952536"/>
            <a:ext cx="3478727" cy="5666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B19EDFB-14C6-089C-BA19-49C0DD884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656" y="3667473"/>
            <a:ext cx="4182477" cy="6905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854D26-CE54-A632-6702-2C8BD3657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6904" y="4506242"/>
            <a:ext cx="799980" cy="25599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E7E9F82-9B07-FA05-64F5-21B7DCB6E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199" y="2390448"/>
            <a:ext cx="4911555" cy="251611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55E4CB3-88A2-1B99-BFE8-D9AFDAFA696E}"/>
              </a:ext>
            </a:extLst>
          </p:cNvPr>
          <p:cNvSpPr txBox="1"/>
          <p:nvPr/>
        </p:nvSpPr>
        <p:spPr>
          <a:xfrm>
            <a:off x="2245299" y="5014624"/>
            <a:ext cx="7923461" cy="5050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Additionally,      can be </a:t>
            </a:r>
            <a:r>
              <a:rPr lang="en-US" altLang="zh-CN" dirty="0"/>
              <a:t>transformed to MMSE solution by extending    and     as</a:t>
            </a:r>
            <a:endParaRPr kumimoji="1" lang="en-US" altLang="zh-CN" dirty="0"/>
          </a:p>
        </p:txBody>
      </p: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5A7BF698-E829-BCFE-A96C-CE4AD81B6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638366"/>
              </p:ext>
            </p:extLst>
          </p:nvPr>
        </p:nvGraphicFramePr>
        <p:xfrm>
          <a:off x="3872833" y="5134222"/>
          <a:ext cx="278514" cy="34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1" imgW="183240" imgH="227520" progId="Equation.AxMath">
                  <p:embed/>
                </p:oleObj>
              </mc:Choice>
              <mc:Fallback>
                <p:oleObj name="AxMath" r:id="rId11" imgW="183240" imgH="227520" progId="Equation.AxMath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40143F4A-499D-47F8-F948-605E4672B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72833" y="5134222"/>
                        <a:ext cx="278514" cy="34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BA58B7C2-8863-AD8B-5DB2-B733B9B52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751293"/>
              </p:ext>
            </p:extLst>
          </p:nvPr>
        </p:nvGraphicFramePr>
        <p:xfrm>
          <a:off x="8949736" y="5116630"/>
          <a:ext cx="198995" cy="36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3" imgW="124200" imgH="226440" progId="Equation.AxMath">
                  <p:embed/>
                </p:oleObj>
              </mc:Choice>
              <mc:Fallback>
                <p:oleObj name="AxMath" r:id="rId13" imgW="12420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49736" y="5116630"/>
                        <a:ext cx="198995" cy="36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C3462DF0-1BC7-2F60-1456-16638A5BD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57649"/>
              </p:ext>
            </p:extLst>
          </p:nvPr>
        </p:nvGraphicFramePr>
        <p:xfrm>
          <a:off x="9529416" y="5139538"/>
          <a:ext cx="223029" cy="31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5" imgW="160560" imgH="226440" progId="Equation.AxMath">
                  <p:embed/>
                </p:oleObj>
              </mc:Choice>
              <mc:Fallback>
                <p:oleObj name="AxMath" r:id="rId15" imgW="16056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29416" y="5139538"/>
                        <a:ext cx="223029" cy="31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图片 36">
            <a:extLst>
              <a:ext uri="{FF2B5EF4-FFF2-40B4-BE49-F238E27FC236}">
                <a16:creationId xmlns:a16="http://schemas.microsoft.com/office/drawing/2014/main" id="{68E700C5-8DFB-D9DC-3064-493BF6AAC3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5183" y="5519670"/>
            <a:ext cx="2779877" cy="84516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736F431-8977-C4F5-6CA6-C5005748D5B8}"/>
              </a:ext>
            </a:extLst>
          </p:cNvPr>
          <p:cNvSpPr/>
          <p:nvPr/>
        </p:nvSpPr>
        <p:spPr>
          <a:xfrm>
            <a:off x="6976199" y="1158966"/>
            <a:ext cx="4842199" cy="1084991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dirty="0">
              <a:sym typeface="+mn-ea"/>
            </a:endParaRPr>
          </a:p>
          <a:p>
            <a:pPr algn="ctr"/>
            <a:endParaRPr kumimoji="1" lang="en-US" b="1" dirty="0"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84C832-D1C2-8965-B35F-606F283D20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9463" y="1210441"/>
            <a:ext cx="4763817" cy="9842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D4602F-71E9-C1C2-C7C6-4B0EC0A44869}"/>
              </a:ext>
            </a:extLst>
          </p:cNvPr>
          <p:cNvSpPr txBox="1"/>
          <p:nvPr/>
        </p:nvSpPr>
        <p:spPr>
          <a:xfrm>
            <a:off x="467763" y="1842733"/>
            <a:ext cx="5780636" cy="5050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The algorithm are summarized as follows.</a:t>
            </a:r>
            <a:r>
              <a:rPr kumimoji="1" lang="en-US" altLang="zh-CN" b="1" dirty="0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3e98c75-d6ff-4255-a08a-5f5b3f9ec8b1"/>
  <p:tag name="COMMONDATA" val="eyJoZGlkIjoiZmVkMmQ1NzkzMTRjMmE3ZDFhNzlmZDQ4ZTI5Njc3N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115"/>
      </a:accent1>
      <a:accent2>
        <a:srgbClr val="ED7D31"/>
      </a:accent2>
      <a:accent3>
        <a:srgbClr val="4471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115"/>
      </a:accent1>
      <a:accent2>
        <a:srgbClr val="ED7D31"/>
      </a:accent2>
      <a:accent3>
        <a:srgbClr val="4471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6993</TotalTime>
  <Words>599</Words>
  <Application>Microsoft Office PowerPoint</Application>
  <PresentationFormat>宽屏</PresentationFormat>
  <Paragraphs>116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Adobe 黑体 Std R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1_Office 主题​​</vt:lpstr>
      <vt:lpstr>AxMath</vt:lpstr>
      <vt:lpstr>Block Gradient Descent Algorithm for Distributed Detection in Massive MIMO</vt:lpstr>
      <vt:lpstr>Contents</vt:lpstr>
      <vt:lpstr>1 Introduction</vt:lpstr>
      <vt:lpstr>1 Introduction</vt:lpstr>
      <vt:lpstr>2 System model</vt:lpstr>
      <vt:lpstr>2 System model</vt:lpstr>
      <vt:lpstr>PowerPoint 演示文稿</vt:lpstr>
      <vt:lpstr>3 The proposed BGD algorithm</vt:lpstr>
      <vt:lpstr>3 The proposed BGD algorithm</vt:lpstr>
      <vt:lpstr>4 Complexity analysis</vt:lpstr>
      <vt:lpstr>4 Simulations</vt:lpstr>
      <vt:lpstr>Thank you for your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yj Chen</cp:lastModifiedBy>
  <cp:revision>765</cp:revision>
  <cp:lastPrinted>2018-09-19T17:02:00Z</cp:lastPrinted>
  <dcterms:created xsi:type="dcterms:W3CDTF">2018-08-22T08:31:00Z</dcterms:created>
  <dcterms:modified xsi:type="dcterms:W3CDTF">2025-10-14T12:18:24Z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EB50A61D2DB84ED7B3CEB251580B7513_13</vt:lpwstr>
  </property>
  <property fmtid="{D5CDD505-2E9C-101B-9397-08002B2CF9AE}" pid="3" name="KSOProductBuildVer">
    <vt:lpwstr>2052-12.1.0.18276</vt:lpwstr>
  </property>
</Properties>
</file>