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1" r:id="rId2"/>
  </p:sldMasterIdLst>
  <p:notesMasterIdLst>
    <p:notesMasterId r:id="rId19"/>
  </p:notesMasterIdLst>
  <p:handoutMasterIdLst>
    <p:handoutMasterId r:id="rId20"/>
  </p:handoutMasterIdLst>
  <p:sldIdLst>
    <p:sldId id="256" r:id="rId3"/>
    <p:sldId id="378" r:id="rId4"/>
    <p:sldId id="441" r:id="rId5"/>
    <p:sldId id="446" r:id="rId6"/>
    <p:sldId id="442" r:id="rId7"/>
    <p:sldId id="381" r:id="rId8"/>
    <p:sldId id="443" r:id="rId9"/>
    <p:sldId id="444" r:id="rId10"/>
    <p:sldId id="447" r:id="rId11"/>
    <p:sldId id="449" r:id="rId12"/>
    <p:sldId id="448" r:id="rId13"/>
    <p:sldId id="450" r:id="rId14"/>
    <p:sldId id="451" r:id="rId15"/>
    <p:sldId id="452" r:id="rId16"/>
    <p:sldId id="453" r:id="rId17"/>
    <p:sldId id="431" r:id="rId18"/>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ED34375-7BD5-D846-A3A3-DE4C6889ECF3}">
          <p14:sldIdLst>
            <p14:sldId id="256"/>
            <p14:sldId id="378"/>
            <p14:sldId id="441"/>
            <p14:sldId id="446"/>
            <p14:sldId id="442"/>
            <p14:sldId id="381"/>
            <p14:sldId id="443"/>
            <p14:sldId id="444"/>
            <p14:sldId id="447"/>
            <p14:sldId id="449"/>
            <p14:sldId id="448"/>
            <p14:sldId id="450"/>
            <p14:sldId id="451"/>
            <p14:sldId id="452"/>
            <p14:sldId id="453"/>
            <p14:sldId id="4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115"/>
    <a:srgbClr val="CB2006"/>
    <a:srgbClr val="FFCC00"/>
    <a:srgbClr val="ED7D31"/>
    <a:srgbClr val="FFFFFF"/>
    <a:srgbClr val="F5F7F9"/>
    <a:srgbClr val="FBE44F"/>
    <a:srgbClr val="EEBD4A"/>
    <a:srgbClr val="F0F0F0"/>
    <a:srgbClr val="303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77768" autoAdjust="0"/>
  </p:normalViewPr>
  <p:slideViewPr>
    <p:cSldViewPr snapToGrid="0" snapToObjects="1">
      <p:cViewPr varScale="1">
        <p:scale>
          <a:sx n="76" d="100"/>
          <a:sy n="76" d="100"/>
        </p:scale>
        <p:origin x="1492" y="56"/>
      </p:cViewPr>
      <p:guideLst/>
    </p:cSldViewPr>
  </p:slideViewPr>
  <p:notesTextViewPr>
    <p:cViewPr>
      <p:scale>
        <a:sx n="1" d="1"/>
        <a:sy n="1" d="1"/>
      </p:scale>
      <p:origin x="0" y="0"/>
    </p:cViewPr>
  </p:notesTextViewPr>
  <p:notesViewPr>
    <p:cSldViewPr snapToGrid="0" snapToObjects="1">
      <p:cViewPr varScale="1">
        <p:scale>
          <a:sx n="84" d="100"/>
          <a:sy n="84" d="100"/>
        </p:scale>
        <p:origin x="391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Times New Roman" panose="02020603050405020304" charset="0"/>
              <a:ea typeface="Times New Roman" panose="02020603050405020304" charset="0"/>
              <a:cs typeface="Times New Roman" panose="02020603050405020304"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Times New Roman" panose="02020603050405020304" charset="0"/>
                <a:ea typeface="Times New Roman" panose="02020603050405020304" charset="0"/>
                <a:cs typeface="Times New Roman" panose="02020603050405020304" charset="0"/>
              </a:rPr>
              <a:t>2026/6/4</a:t>
            </a:fld>
            <a:endParaRPr lang="zh-CN" altLang="en-US">
              <a:latin typeface="Times New Roman" panose="02020603050405020304" charset="0"/>
              <a:ea typeface="Times New Roman" panose="02020603050405020304" charset="0"/>
              <a:cs typeface="Times New Roman" panose="02020603050405020304"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Times New Roman" panose="02020603050405020304" charset="0"/>
              <a:ea typeface="Times New Roman" panose="02020603050405020304" charset="0"/>
              <a:cs typeface="Times New Roman" panose="02020603050405020304"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Times New Roman" panose="02020603050405020304" charset="0"/>
                <a:ea typeface="Times New Roman" panose="02020603050405020304" charset="0"/>
                <a:cs typeface="Times New Roman" panose="02020603050405020304" charset="0"/>
              </a:rPr>
              <a:t>‹#›</a:t>
            </a:fld>
            <a:endParaRPr lang="zh-CN" altLang="en-US">
              <a:latin typeface="Times New Roman" panose="02020603050405020304" charset="0"/>
              <a:ea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charset="0"/>
                <a:ea typeface="Times New Roman" panose="02020603050405020304" charset="0"/>
                <a:cs typeface="Times New Roman" panose="02020603050405020304" charset="0"/>
              </a:defRPr>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charset="0"/>
                <a:ea typeface="Times New Roman" panose="02020603050405020304" charset="0"/>
                <a:cs typeface="Times New Roman" panose="02020603050405020304" charset="0"/>
              </a:defRPr>
            </a:lvl1pPr>
          </a:lstStyle>
          <a:p>
            <a:fld id="{78A6BE1A-EBEC-6E4F-B3D0-9EEBE2490507}" type="datetimeFigureOut">
              <a:rPr kumimoji="1" lang="zh-CN" altLang="en-US" smtClean="0"/>
              <a:t>2026/6/4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charset="0"/>
                <a:ea typeface="Times New Roman" panose="02020603050405020304" charset="0"/>
                <a:cs typeface="Times New Roman" panose="02020603050405020304" charset="0"/>
              </a:defRPr>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charset="0"/>
                <a:ea typeface="Times New Roman" panose="02020603050405020304" charset="0"/>
                <a:cs typeface="Times New Roman" panose="02020603050405020304" charset="0"/>
              </a:defRPr>
            </a:lvl1pPr>
          </a:lstStyle>
          <a:p>
            <a:fld id="{5AFA0B27-4EE5-6442-9424-7A0329C3AC2A}"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charset="0"/>
        <a:ea typeface="Times New Roman" panose="02020603050405020304" charset="0"/>
        <a:cs typeface="Times New Roman" panose="0202060305040502030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dirty="0"/>
              <a:t>20 seconds.</a:t>
            </a:r>
            <a:br>
              <a:rPr dirty="0"/>
            </a:br>
            <a:br>
              <a:rPr dirty="0"/>
            </a:br>
            <a:r>
              <a:rPr dirty="0"/>
              <a:t>Good afternoon, everyone. It is my great honor to present our work entitled "Smooth Penalty Detection Methods for Quantized and Distributed Massive MIMO Systems." </a:t>
            </a:r>
            <a:endParaRPr lang="en-US" dirty="0"/>
          </a:p>
          <a:p>
            <a:r>
              <a:rPr dirty="0"/>
              <a:t>This work was completed by Qiqiang Chen, Zheng Wang, Yongming Huang, and Tony Q. S. Quek. </a:t>
            </a:r>
            <a:endParaRPr lang="en-US" dirty="0"/>
          </a:p>
          <a:p>
            <a:r>
              <a:rPr dirty="0"/>
              <a:t>In this talk, I will focus on how smooth penalty modeling can be used to design efficient detectors for low-resolution and distributed massive MIMO systems.</a:t>
            </a:r>
            <a:endParaRPr lang="en-US" altLang="zh-CN" dirty="0"/>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3F7B6-E568-F06F-898B-2083798F5C8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9DCD4B1-7AE7-9C08-E72E-2F4B1A43D31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FBE8DF8-E2E0-6972-D6A3-8CD1FDAB72AA}"/>
              </a:ext>
            </a:extLst>
          </p:cNvPr>
          <p:cNvSpPr>
            <a:spLocks noGrp="1"/>
          </p:cNvSpPr>
          <p:nvPr>
            <p:ph type="body" idx="1"/>
          </p:nvPr>
        </p:nvSpPr>
        <p:spPr/>
        <p:txBody>
          <a:bodyPr/>
          <a:lstStyle/>
          <a:p>
            <a:r>
              <a:t>Estimated time: 45 seconds.</a:t>
            </a:r>
            <a:br/>
            <a:br/>
            <a:r>
              <a:t>The overall distributed HPD procedure is summarized in this algorithm. The main advantage is that the algorithm avoids matrix inversion and eigenvalue decomposition during online detection. As shown on the right, the computational complexity of BMMSE is cubic in the system dimension, while the proposed HPD algorithm has linear complexity with respect to N times K. In addition, the interconnection bandwidth is low because each DU only needs to upload a K-dimensional local estimate to the CPU. Therefore, HPD is suitable for distributed baseband processing in large-scale quantized MIMO systems.</a:t>
            </a:r>
          </a:p>
        </p:txBody>
      </p:sp>
      <p:sp>
        <p:nvSpPr>
          <p:cNvPr id="4" name="灯片编号占位符 3">
            <a:extLst>
              <a:ext uri="{FF2B5EF4-FFF2-40B4-BE49-F238E27FC236}">
                <a16:creationId xmlns:a16="http://schemas.microsoft.com/office/drawing/2014/main" id="{85190BB7-65DC-3A66-D314-9DAFBF95AD5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971903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FA734-B4AE-044F-A658-8DF62EE9930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8C131B2-34C7-159B-F74A-E9D4CB5105D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F80849F-7173-3906-62AE-BDCBB37A4CC9}"/>
              </a:ext>
            </a:extLst>
          </p:cNvPr>
          <p:cNvSpPr>
            <a:spLocks noGrp="1"/>
          </p:cNvSpPr>
          <p:nvPr>
            <p:ph type="body" idx="1"/>
          </p:nvPr>
        </p:nvSpPr>
        <p:spPr/>
        <p:txBody>
          <a:bodyPr/>
          <a:lstStyle/>
          <a:p>
            <a:r>
              <a:t>Estimated time: 60 seconds.</a:t>
            </a:r>
            <a:br/>
            <a:br/>
            <a:r>
              <a:t>Next, I introduce the proposed FPD-Net detector. The motivation is that a single smooth penalty may still be too limited to describe the whole constellation landscape. Therefore, we construct a general multi-term smoothing framework. We use a linear combination of a family of smooth functions to approximate the non-smooth exact penalty. The approximation quality is measured by the worst-case error under the uniform norm. Lemma 2 shows that this approximation error is non-increasing as the number of smoothing terms grows. The reason is intuitive: when more smooth functions are included, the feasible approximation space becomes larger, so the best achievable approximation cannot become worse. This provides the theoretical basis for using multiple smooth penalties.</a:t>
            </a:r>
          </a:p>
        </p:txBody>
      </p:sp>
      <p:sp>
        <p:nvSpPr>
          <p:cNvPr id="4" name="灯片编号占位符 3">
            <a:extLst>
              <a:ext uri="{FF2B5EF4-FFF2-40B4-BE49-F238E27FC236}">
                <a16:creationId xmlns:a16="http://schemas.microsoft.com/office/drawing/2014/main" id="{C7D0626E-98AF-A8D5-2067-5DF6E4875A7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28156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2B0C-E0FA-3A89-9C19-BE12C46EFC8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7809AE8-EDA5-7C8C-683C-FBDD91A47E1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100AA53-290A-F2FD-DB5F-01CD64D51F04}"/>
              </a:ext>
            </a:extLst>
          </p:cNvPr>
          <p:cNvSpPr>
            <a:spLocks noGrp="1"/>
          </p:cNvSpPr>
          <p:nvPr>
            <p:ph type="body" idx="1"/>
          </p:nvPr>
        </p:nvSpPr>
        <p:spPr/>
        <p:txBody>
          <a:bodyPr/>
          <a:lstStyle/>
          <a:p>
            <a:r>
              <a:t>Estimated time: 45 seconds.</a:t>
            </a:r>
            <a:br/>
            <a:br/>
            <a:r>
              <a:t>Lemma 3 further connects the approximation property with ML detection performance. Here, V_n denotes the optimal value of the smooth penalized problem with n smoothing terms, and f star denotes the optimal objective value of the original ML problem. The lemma shows that, as the number of smoothing terms tends to infinity, the difference between these two values converges to zero. In other words, with a sufficiently rich smooth approximation, the smooth penalized detector can asymptotically achieve the ML objective value. This result motivates us to use a practical finite-term fusion penalty model.</a:t>
            </a:r>
          </a:p>
        </p:txBody>
      </p:sp>
      <p:sp>
        <p:nvSpPr>
          <p:cNvPr id="4" name="灯片编号占位符 3">
            <a:extLst>
              <a:ext uri="{FF2B5EF4-FFF2-40B4-BE49-F238E27FC236}">
                <a16:creationId xmlns:a16="http://schemas.microsoft.com/office/drawing/2014/main" id="{D58671D2-E8B6-3405-06A0-F645921053D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2698874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F3EC8-0F0B-D026-A2E4-E5A79D12B0D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818F25-59C9-5444-B19B-82A48229FE1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FDAC3F2-AB81-F32B-5768-F3774F255EAA}"/>
              </a:ext>
            </a:extLst>
          </p:cNvPr>
          <p:cNvSpPr>
            <a:spLocks noGrp="1"/>
          </p:cNvSpPr>
          <p:nvPr>
            <p:ph type="body" idx="1"/>
          </p:nvPr>
        </p:nvSpPr>
        <p:spPr/>
        <p:txBody>
          <a:bodyPr/>
          <a:lstStyle/>
          <a:p>
            <a:r>
              <a:t>Estimated time: 55 seconds.</a:t>
            </a:r>
            <a:br/>
            <a:br/>
            <a:r>
              <a:t>In practice, we instantiate the multi-term framework by combining three smooth penalties. The first term is a rational quartic penalty, the second is a Gaussian-type penalty, and the third is a log-cosine penalty. These terms have different shapes, but they share the same purpose: their local minima are located at the constellation points. By fusing them, the detector obtains a more accurate representation of the ML-related constellation constraint than a single smooth penalty. However, finding the jointly optimal weights and shape parameters analytically is difficult. Therefore, instead of fixing them manually, we learn these parameters through the subsequent FPD-Net structure.</a:t>
            </a:r>
          </a:p>
        </p:txBody>
      </p:sp>
      <p:sp>
        <p:nvSpPr>
          <p:cNvPr id="4" name="灯片编号占位符 3">
            <a:extLst>
              <a:ext uri="{FF2B5EF4-FFF2-40B4-BE49-F238E27FC236}">
                <a16:creationId xmlns:a16="http://schemas.microsoft.com/office/drawing/2014/main" id="{49366720-B8D4-FB30-D234-2FB214D1E34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2994075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E0409-9046-E3C1-3D3F-CA5799D8A34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D76247E-BC4D-6063-FD3F-0BA6F5F79EB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140B47A-3CC0-9277-0BF7-BD8A840F8252}"/>
              </a:ext>
            </a:extLst>
          </p:cNvPr>
          <p:cNvSpPr>
            <a:spLocks noGrp="1"/>
          </p:cNvSpPr>
          <p:nvPr>
            <p:ph type="body" idx="1"/>
          </p:nvPr>
        </p:nvSpPr>
        <p:spPr/>
        <p:txBody>
          <a:bodyPr/>
          <a:lstStyle/>
          <a:p>
            <a:r>
              <a:t>Estimated time: 75 seconds.</a:t>
            </a:r>
            <a:br/>
            <a:br/>
            <a:r>
              <a:t>This slide shows the structure of the proposed distributed FPD-Net detector. Compared with HPD, FPD-Net modifies the update rule into a sequential form. More specifically, each DU first performs a data-likelihood update, and then applies the three penalty-related updates successively. This sequential design makes better use of intermediate variables and can improve convergence. To further enhance adaptability, a hyper-network is introduced. It takes the local channel matrix and received signal as inputs, extracts features through convolutional and fully connected layers, and outputs layer-dependent learnable parameters, including the step sizes and the shape parameters of the penalty functions. The network is trained offline by minimizing the MSE between the final output and the true transmitted vector. During online detection, the trained parameters are used directly, so FPD-Net combines model-based structure with data-driven parameter learning.</a:t>
            </a:r>
          </a:p>
        </p:txBody>
      </p:sp>
      <p:sp>
        <p:nvSpPr>
          <p:cNvPr id="4" name="灯片编号占位符 3">
            <a:extLst>
              <a:ext uri="{FF2B5EF4-FFF2-40B4-BE49-F238E27FC236}">
                <a16:creationId xmlns:a16="http://schemas.microsoft.com/office/drawing/2014/main" id="{DA5C699A-792E-9589-A0D8-DBFC58C2BB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1646377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49BF4-8333-C14A-14EB-044B89F06A1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304823F-FF3E-DE15-1D44-D560E26F4C4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6924B7F-99BE-5DE2-0113-2E1F0376466E}"/>
              </a:ext>
            </a:extLst>
          </p:cNvPr>
          <p:cNvSpPr>
            <a:spLocks noGrp="1"/>
          </p:cNvSpPr>
          <p:nvPr>
            <p:ph type="body" idx="1"/>
          </p:nvPr>
        </p:nvSpPr>
        <p:spPr/>
        <p:txBody>
          <a:bodyPr/>
          <a:lstStyle/>
          <a:p>
            <a:r>
              <a:t>Estimated time: 80 seconds.</a:t>
            </a:r>
            <a:br/>
            <a:br/>
            <a:r>
              <a:t>Finally, let us examine the numerical results. In the simulations, the system has 64 receive antennas, 8 transmit antennas, and 4 distributed units. Non-uniform quantizers are adopted, and the maximum number of iterations is set to five for all iterative algorithms. The baselines include centralized BMMSE and decentralized CG and ADMM. The left figure corresponds to 4-QAM modulation with one-bit ADCs. Under this severe quantization condition, CG and ADMM suffer from clear error floors because they are quantization-unaware. The proposed HPD detector achieves lower BER than BMMSE, and FPD-Net further improves the performance. The right figure shows the case with 16-QAM modulation and two-bit ADCs. Although the quantization resolution is higher, the same trend can still be observed. Both HPD and FPD-Net outperform conventional detectors, and FPD-Net achieves the best detection accuracy. These results demonstrate that smooth penalty-based designs can improve detection reliability while maintaining low complexity and low fronthaul bandwidth.</a:t>
            </a:r>
          </a:p>
        </p:txBody>
      </p:sp>
      <p:sp>
        <p:nvSpPr>
          <p:cNvPr id="4" name="灯片编号占位符 3">
            <a:extLst>
              <a:ext uri="{FF2B5EF4-FFF2-40B4-BE49-F238E27FC236}">
                <a16:creationId xmlns:a16="http://schemas.microsoft.com/office/drawing/2014/main" id="{BCED98B8-4631-41B7-EA03-B67336EE0CC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3867982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t>Estimated time: 25 seconds.</a:t>
            </a:r>
            <a:br/>
            <a:br/>
            <a:r>
              <a:t>To conclude, we proposed two efficient detectors for quantized and distributed massive MIMO systems: HPD and FPD-Net. HPD uses a smooth penalty to solve the continuous penalized detection problem with low complexity, while FPD-Net further improves detection performance by learning multi-term penalty parameters through a deep unfolding structure. The numerical results verify the advantages of the proposed methods over conventional detectors. Thank you very much for your attention. I will be happy to take your questions.</a:t>
            </a:r>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t>16</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dirty="0"/>
              <a:t>25 seconds.</a:t>
            </a:r>
            <a:br>
              <a:rPr dirty="0"/>
            </a:br>
            <a:br>
              <a:rPr dirty="0"/>
            </a:br>
            <a:r>
              <a:rPr dirty="0"/>
              <a:t>The presentation is organized into four parts. </a:t>
            </a:r>
            <a:endParaRPr lang="en-US" dirty="0"/>
          </a:p>
          <a:p>
            <a:r>
              <a:rPr dirty="0"/>
              <a:t>First, I will introduce the background and the system model, including low-resolution quantization and distributed baseband processing. </a:t>
            </a:r>
            <a:endParaRPr lang="en-US" dirty="0"/>
          </a:p>
          <a:p>
            <a:r>
              <a:rPr dirty="0"/>
              <a:t>Second, I will present the distributed </a:t>
            </a:r>
            <a:r>
              <a:rPr dirty="0" err="1"/>
              <a:t>homotopy</a:t>
            </a:r>
            <a:r>
              <a:rPr dirty="0"/>
              <a:t> penalty detection algorithm, or HPD. </a:t>
            </a:r>
            <a:endParaRPr lang="en-US" dirty="0"/>
          </a:p>
          <a:p>
            <a:r>
              <a:rPr dirty="0"/>
              <a:t>Third, I will introduce the distributed fusion penalty detection network, or FPD-Net. </a:t>
            </a:r>
            <a:endParaRPr lang="en-US" dirty="0"/>
          </a:p>
          <a:p>
            <a:r>
              <a:rPr dirty="0"/>
              <a:t>Finally, I will show the numerical results and conclude the presentation.</a:t>
            </a:r>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t>2</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8B9A7-55CE-8E4D-F27E-691B33E2720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D4423A3-6669-1834-A103-9BB5F9EAC42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5074B0A-E83F-E4FB-E74E-FF29D0E4D8D8}"/>
              </a:ext>
            </a:extLst>
          </p:cNvPr>
          <p:cNvSpPr>
            <a:spLocks noGrp="1"/>
          </p:cNvSpPr>
          <p:nvPr>
            <p:ph type="body" idx="1"/>
          </p:nvPr>
        </p:nvSpPr>
        <p:spPr/>
        <p:txBody>
          <a:bodyPr/>
          <a:lstStyle/>
          <a:p>
            <a:r>
              <a:rPr dirty="0"/>
              <a:t>60 seconds.</a:t>
            </a:r>
            <a:br>
              <a:rPr dirty="0"/>
            </a:br>
            <a:br>
              <a:rPr dirty="0"/>
            </a:br>
            <a:r>
              <a:rPr dirty="0"/>
              <a:t>Let me start with the background. </a:t>
            </a:r>
            <a:endParaRPr lang="en-US" dirty="0"/>
          </a:p>
          <a:p>
            <a:r>
              <a:rPr dirty="0"/>
              <a:t>Massive MIMO is an important technology for B5G and 6G systems because deploying more antennas at the base station can significantly improve capacity and spectral efficiency. </a:t>
            </a:r>
            <a:endParaRPr lang="en-US" dirty="0"/>
          </a:p>
          <a:p>
            <a:r>
              <a:rPr dirty="0"/>
              <a:t>However, as the number of antennas grows to hundreds, the receiver also faces two practical challenges. </a:t>
            </a:r>
            <a:endParaRPr lang="en-US" dirty="0"/>
          </a:p>
          <a:p>
            <a:r>
              <a:rPr dirty="0"/>
              <a:t>The first one is power consumption. In particular, the power consumption of high-resolution ADCs increases rapidly with the number of quantization bits. </a:t>
            </a:r>
            <a:endParaRPr lang="en-US" dirty="0"/>
          </a:p>
          <a:p>
            <a:r>
              <a:rPr dirty="0"/>
              <a:t>The second one is the interconnection bottleneck. If all raw baseband data are transferred to a centralized processing unit, the required bandwidth and processing load may become unaffordable. </a:t>
            </a:r>
            <a:endParaRPr lang="en-US" dirty="0"/>
          </a:p>
          <a:p>
            <a:r>
              <a:rPr dirty="0"/>
              <a:t>Therefore, low-resolution quantization and distributed processing are natural solutions for scalable massive MIMO receivers.</a:t>
            </a:r>
          </a:p>
        </p:txBody>
      </p:sp>
      <p:sp>
        <p:nvSpPr>
          <p:cNvPr id="4" name="灯片编号占位符 3">
            <a:extLst>
              <a:ext uri="{FF2B5EF4-FFF2-40B4-BE49-F238E27FC236}">
                <a16:creationId xmlns:a16="http://schemas.microsoft.com/office/drawing/2014/main" id="{6459FEC1-4166-7D0E-9DB5-83620465AEC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258261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C8304-7613-7674-13C4-E830502DA0C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5F49195-61CD-EBF7-3374-0957EB28D57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51AC471-1FA3-5B15-25C9-6D2786B847BF}"/>
              </a:ext>
            </a:extLst>
          </p:cNvPr>
          <p:cNvSpPr>
            <a:spLocks noGrp="1"/>
          </p:cNvSpPr>
          <p:nvPr>
            <p:ph type="body" idx="1"/>
          </p:nvPr>
        </p:nvSpPr>
        <p:spPr/>
        <p:txBody>
          <a:bodyPr/>
          <a:lstStyle/>
          <a:p>
            <a:r>
              <a:rPr dirty="0"/>
              <a:t>75 seconds.</a:t>
            </a:r>
            <a:br>
              <a:rPr dirty="0"/>
            </a:br>
            <a:br>
              <a:rPr dirty="0"/>
            </a:br>
            <a:r>
              <a:rPr dirty="0"/>
              <a:t>This slide shows the considered quantized and distributed massive MIMO architecture. </a:t>
            </a:r>
            <a:endParaRPr lang="en-US" dirty="0"/>
          </a:p>
          <a:p>
            <a:r>
              <a:rPr dirty="0"/>
              <a:t>On the hardware side, low-resolution ADCs, typically with one to three bits, are used to reduce power consumption and hardware cost. </a:t>
            </a:r>
            <a:endParaRPr lang="en-US" dirty="0"/>
          </a:p>
          <a:p>
            <a:r>
              <a:rPr dirty="0"/>
              <a:t>On the processing side, decentralized baseband processing partitions the base station antennas into several distributed units, or DUs. Each DU processes its own local received signal and exchanges only low-dimensional information with the CPU. </a:t>
            </a:r>
            <a:endParaRPr lang="en-US" dirty="0"/>
          </a:p>
          <a:p>
            <a:r>
              <a:rPr dirty="0"/>
              <a:t>Mathematically, after converting the complex-valued model into a real-valued representation, the received vector is written as a quantized version of </a:t>
            </a:r>
            <a:r>
              <a:rPr dirty="0" err="1"/>
              <a:t>Hx</a:t>
            </a:r>
            <a:r>
              <a:rPr dirty="0"/>
              <a:t> plus noise. The maximum-likelihood detector is then formulated using the quantization thresholds and the sigmoid function. </a:t>
            </a:r>
            <a:endParaRPr lang="en-US" dirty="0"/>
          </a:p>
          <a:p>
            <a:r>
              <a:rPr dirty="0"/>
              <a:t>In the distributed setting, the global likelihood can be decomposed into several local likelihood functions, each corresponding to one DU. </a:t>
            </a:r>
            <a:endParaRPr lang="en-US" dirty="0"/>
          </a:p>
          <a:p>
            <a:r>
              <a:rPr dirty="0"/>
              <a:t>Our objective is to recover the transmitted finite-alphabet vector from quantized observations while keeping both computation and interconnection cost low.</a:t>
            </a:r>
          </a:p>
        </p:txBody>
      </p:sp>
      <p:sp>
        <p:nvSpPr>
          <p:cNvPr id="4" name="灯片编号占位符 3">
            <a:extLst>
              <a:ext uri="{FF2B5EF4-FFF2-40B4-BE49-F238E27FC236}">
                <a16:creationId xmlns:a16="http://schemas.microsoft.com/office/drawing/2014/main" id="{701CD6EF-38EB-A10F-032E-47FB463C4B8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76456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1C832-555C-F376-C610-455C2BF9EA8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A75DC88-9FFD-5E20-4695-1DF22BBB037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60A7EAA-B3C2-D1FD-DABB-5318E2FC68AA}"/>
              </a:ext>
            </a:extLst>
          </p:cNvPr>
          <p:cNvSpPr>
            <a:spLocks noGrp="1"/>
          </p:cNvSpPr>
          <p:nvPr>
            <p:ph type="body" idx="1"/>
          </p:nvPr>
        </p:nvSpPr>
        <p:spPr/>
        <p:txBody>
          <a:bodyPr/>
          <a:lstStyle/>
          <a:p>
            <a:r>
              <a:t>Estimated time: 70 seconds.</a:t>
            </a:r>
            <a:br/>
            <a:br/>
            <a:r>
              <a:t>The fundamental benchmark is the ML detection problem shown on the left. It directly searches over the discrete constellation set and is therefore NP-hard. A brute-force search has a complexity that grows exponentially with the number of transmitted symbols. To avoid this exhaustive search, an exact penalty model was previously introduced to transform the discrete ML problem into a continuous penalized form. When the penalty parameter is sufficiently large, the continuous problem is equivalent to the original ML problem. However, there are two limitations. First, the existing exact threshold was derived only for the one-bit MIMO detection case. Second, the exact penalty function is non-smooth, so its gradient is not well-defined everywhere. This makes the resulting problem difficult to optimize and also inconvenient for learning-based implementations. These two issues motivate the proposed smooth penalty detection methods.</a:t>
            </a:r>
          </a:p>
        </p:txBody>
      </p:sp>
      <p:sp>
        <p:nvSpPr>
          <p:cNvPr id="4" name="灯片编号占位符 3">
            <a:extLst>
              <a:ext uri="{FF2B5EF4-FFF2-40B4-BE49-F238E27FC236}">
                <a16:creationId xmlns:a16="http://schemas.microsoft.com/office/drawing/2014/main" id="{25B8172E-EE8E-E54F-D02D-5FE1DD7E5C9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210520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t>Estimated time: 45 seconds.</a:t>
            </a:r>
            <a:br/>
            <a:br/>
            <a:r>
              <a:t>Based on the above motivation, our work develops two efficient detectors for quantized and distributed massive MIMO systems. The first contribution is a general exact-penalty model for multi-bit quantization, which extends the equivalence condition beyond the one-bit case. Then, by replacing the non-smooth penalty with a smooth surrogate, we obtain the distributed HPD algorithm for efficient optimization. The second contribution is a general multi-term smoothing framework. It approximates the non-smooth penalty using multiple smooth terms, and the approximation quality is theoretically guaranteed to improve as the number of terms increases. Based on this framework, we further develop FPD-Net, which learns the penalty-related parameters through a deep unfolding structure.</a:t>
            </a:r>
            <a:endParaRPr kumimoji="1" lang="zh-CN" altLang="en-US"/>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t>6</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FE5AE-1EFD-2779-A4AC-5E23BD5821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12266DE-35AE-1921-8A66-C8E2673F5D2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6611DC3-E582-19B0-BF61-05D2F28CDB80}"/>
              </a:ext>
            </a:extLst>
          </p:cNvPr>
          <p:cNvSpPr>
            <a:spLocks noGrp="1"/>
          </p:cNvSpPr>
          <p:nvPr>
            <p:ph type="body" idx="1"/>
          </p:nvPr>
        </p:nvSpPr>
        <p:spPr/>
        <p:txBody>
          <a:bodyPr/>
          <a:lstStyle/>
          <a:p>
            <a:r>
              <a:t>Estimated time: 70 seconds.</a:t>
            </a:r>
            <a:br/>
            <a:br/>
            <a:r>
              <a:t>I first introduce the general exact-penalty model for multi-bit quantization. The key result is Theorem 1. It states that, for the multi-bit quantized ML problem, the original discrete problem is equivalent to the continuous penalized problem when the penalty parameter is no smaller than the Lipschitz constant of the likelihood gradient. In our analysis, this constant is given by one half of the largest eigenvalue of H transpose H. This result breaks the limitation of the one-bit case and makes the exact-penalty model applicable to general multi-bit quantization scenarios, including both uniform and non-uniform quantizers. Since computing the largest eigenvalue exactly is still costly for large systems, we further exploit the channel hardening property and use a low-complexity approximation for the penalty threshold. This gives a practical way to select the penalty parameter without expensive eigenvalue decomposition.</a:t>
            </a:r>
          </a:p>
        </p:txBody>
      </p:sp>
      <p:sp>
        <p:nvSpPr>
          <p:cNvPr id="4" name="灯片编号占位符 3">
            <a:extLst>
              <a:ext uri="{FF2B5EF4-FFF2-40B4-BE49-F238E27FC236}">
                <a16:creationId xmlns:a16="http://schemas.microsoft.com/office/drawing/2014/main" id="{AC87908D-8E5E-34F6-AEE1-1FF36A1BA1E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2967490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CB16B-3EBD-7E9A-209F-59CAFB87F2E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4EA34F3-7366-025F-F3A2-DE9DD69CB1A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84ECEA4-7BC5-4F84-C3D9-EE472A32E120}"/>
              </a:ext>
            </a:extLst>
          </p:cNvPr>
          <p:cNvSpPr>
            <a:spLocks noGrp="1"/>
          </p:cNvSpPr>
          <p:nvPr>
            <p:ph type="body" idx="1"/>
          </p:nvPr>
        </p:nvSpPr>
        <p:spPr/>
        <p:txBody>
          <a:bodyPr/>
          <a:lstStyle/>
          <a:p>
            <a:r>
              <a:t>Estimated time: 70 seconds.</a:t>
            </a:r>
            <a:br/>
            <a:br/>
            <a:r>
              <a:t>Although the exact-penalty model gives an equivalent continuous formulation, the penalty function itself is still non-smooth. To improve computational efficiency, we approximate it by a smooth surrogate. The two curves on the right illustrate the exact penalty and the smooth penalty for a one-dimensional component. Both functions have local minima at the constellation points, so both can encourage the estimate to approach the discrete constellation. The difference is that the smooth surrogate is differentiable, which enables stable gradient-based optimization. The scaling factor alpha is selected by minimizing the approximation mismatch between the exact penalty and the smooth surrogate. As a result, the original discrete ML detection problem is reformulated into a continuous, smooth, and box-constrained detection problem, which can be solved efficiently by the proposed HPD algorithm.</a:t>
            </a:r>
          </a:p>
        </p:txBody>
      </p:sp>
      <p:sp>
        <p:nvSpPr>
          <p:cNvPr id="4" name="灯片编号占位符 3">
            <a:extLst>
              <a:ext uri="{FF2B5EF4-FFF2-40B4-BE49-F238E27FC236}">
                <a16:creationId xmlns:a16="http://schemas.microsoft.com/office/drawing/2014/main" id="{355FBD5F-48E5-7102-E25E-59A5A89AEC0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3276805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4CBC1-39CC-DC2E-75DA-9CF8EB2FF40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324ECA8-2258-8446-1208-A696921E932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867A41C-0C0B-EED5-AF55-D56C601F4E56}"/>
              </a:ext>
            </a:extLst>
          </p:cNvPr>
          <p:cNvSpPr>
            <a:spLocks noGrp="1"/>
          </p:cNvSpPr>
          <p:nvPr>
            <p:ph type="body" idx="1"/>
          </p:nvPr>
        </p:nvSpPr>
        <p:spPr/>
        <p:txBody>
          <a:bodyPr/>
          <a:lstStyle/>
          <a:p>
            <a:r>
              <a:t>Estimated time: 65 seconds.</a:t>
            </a:r>
            <a:br/>
            <a:br/>
            <a:r>
              <a:t>The HPD algorithm solves the smooth penalized problem in a distributed manner. Because the penalty term makes the problem non-convex, we adopt a homotopy strategy. Instead of using a large penalty parameter from the beginning, the algorithm starts from a small value and gradually increases it along the iterations. This helps trace a better solution path and reduces the risk of poor local minima. In each iteration, every DU computes the local gradient of its likelihood term and the gradient of the smooth penalty, and then updates its local estimate in parallel. These local estimates are uploaded to the CPU and averaged to obtain a global estimate. After that, a momentum step is applied and the new consensus vector is broadcast back to all DUs. The iterations terminate when the penalty parameter reaches the equivalence threshold from Theorem 1 or when the maximum number of iterations is reached.</a:t>
            </a:r>
          </a:p>
        </p:txBody>
      </p:sp>
      <p:sp>
        <p:nvSpPr>
          <p:cNvPr id="4" name="灯片编号占位符 3">
            <a:extLst>
              <a:ext uri="{FF2B5EF4-FFF2-40B4-BE49-F238E27FC236}">
                <a16:creationId xmlns:a16="http://schemas.microsoft.com/office/drawing/2014/main" id="{A58C21C8-9342-0223-DF77-F3A172E352D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100613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1485899" y="3911071"/>
            <a:ext cx="9144000" cy="1113896"/>
          </a:xfrm>
        </p:spPr>
        <p:txBody>
          <a:bodyPr>
            <a:normAutofit/>
          </a:bodyPr>
          <a:lstStyle>
            <a:lvl1pPr marL="0" indent="0" algn="ctr">
              <a:buNone/>
              <a:defRPr sz="2000">
                <a:solidFill>
                  <a:schemeClr val="tx1"/>
                </a:solidFill>
                <a:latin typeface="Times New Roman" panose="02020603050405020304" charset="0"/>
                <a:ea typeface="Times New Roman" panose="02020603050405020304" charset="0"/>
                <a:sym typeface="Times New Roman" panose="0202060305040502030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z="1800" dirty="0">
                <a:latin typeface="Adobe 黑体 Std R" panose="020B0400000000000000" pitchFamily="34" charset="-128"/>
                <a:ea typeface="Adobe 黑体 Std R" panose="020B0400000000000000" pitchFamily="34" charset="-128"/>
              </a:rPr>
              <a:t>单击此处编辑母版作者信息样式</a:t>
            </a:r>
            <a:endParaRPr lang="en-US" altLang="zh-CN" sz="1800" dirty="0">
              <a:latin typeface="Adobe 黑体 Std R" panose="020B0400000000000000" pitchFamily="34" charset="-128"/>
              <a:ea typeface="Adobe 黑体 Std R" panose="020B0400000000000000" pitchFamily="34" charset="-128"/>
            </a:endParaRPr>
          </a:p>
          <a:p>
            <a:endParaRPr lang="zh-CN" altLang="en-US" sz="1800" dirty="0">
              <a:effectLst/>
              <a:latin typeface="Adobe 黑体 Std R" panose="020B0400000000000000" pitchFamily="34" charset="-128"/>
              <a:ea typeface="Adobe 黑体 Std R" panose="020B0400000000000000" pitchFamily="34" charset="-128"/>
            </a:endParaRPr>
          </a:p>
        </p:txBody>
      </p:sp>
      <p:sp>
        <p:nvSpPr>
          <p:cNvPr id="7" name="矩形 6"/>
          <p:cNvSpPr/>
          <p:nvPr userDrawn="1"/>
        </p:nvSpPr>
        <p:spPr>
          <a:xfrm>
            <a:off x="-635" y="815975"/>
            <a:ext cx="12193270" cy="2428875"/>
          </a:xfrm>
          <a:prstGeom prst="rect">
            <a:avLst/>
          </a:prstGeom>
          <a:solidFill>
            <a:srgbClr val="35611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2" name="标题 1"/>
          <p:cNvSpPr>
            <a:spLocks noGrp="1"/>
          </p:cNvSpPr>
          <p:nvPr>
            <p:ph type="ctrTitle"/>
          </p:nvPr>
        </p:nvSpPr>
        <p:spPr>
          <a:xfrm>
            <a:off x="1524000" y="1583623"/>
            <a:ext cx="9144000" cy="848376"/>
          </a:xfrm>
        </p:spPr>
        <p:txBody>
          <a:bodyPr anchor="ctr">
            <a:normAutofit/>
          </a:bodyPr>
          <a:lstStyle>
            <a:lvl1pPr algn="ctr">
              <a:defRPr sz="2800">
                <a:solidFill>
                  <a:srgbClr val="FFFFFF"/>
                </a:solidFill>
              </a:defRPr>
            </a:lvl1pPr>
          </a:lstStyle>
          <a:p>
            <a:r>
              <a:rPr kumimoji="1" lang="zh-CN" altLang="en-US" dirty="0"/>
              <a:t>单击此处编辑母版标题样式</a:t>
            </a:r>
          </a:p>
        </p:txBody>
      </p:sp>
      <p:sp>
        <p:nvSpPr>
          <p:cNvPr id="4" name="文本框 3"/>
          <p:cNvSpPr txBox="1"/>
          <p:nvPr userDrawn="1"/>
        </p:nvSpPr>
        <p:spPr>
          <a:xfrm>
            <a:off x="6033135" y="6714490"/>
            <a:ext cx="4064000" cy="914400"/>
          </a:xfrm>
          <a:prstGeom prst="rect">
            <a:avLst/>
          </a:prstGeom>
        </p:spPr>
        <p:txBody>
          <a:bodyPr vert="horz" wrap="square" lIns="91440" tIns="45720" rIns="91440" bIns="45720" rtlCol="0" anchor="ctr">
            <a:normAutofit/>
          </a:bodyPr>
          <a:lstStyle/>
          <a:p>
            <a:pPr algn="l"/>
            <a:endParaRPr kumimoji="1" lang="zh-CN" altLang="en-US" dirty="0">
              <a:cs typeface="Times New Roman" panose="02020603050405020304" charset="0"/>
            </a:endParaRPr>
          </a:p>
        </p:txBody>
      </p:sp>
      <p:sp>
        <p:nvSpPr>
          <p:cNvPr id="9" name="文本框 8"/>
          <p:cNvSpPr txBox="1"/>
          <p:nvPr userDrawn="1"/>
        </p:nvSpPr>
        <p:spPr>
          <a:xfrm>
            <a:off x="2127250" y="6699250"/>
            <a:ext cx="4064000" cy="914400"/>
          </a:xfrm>
          <a:prstGeom prst="rect">
            <a:avLst/>
          </a:prstGeom>
        </p:spPr>
        <p:txBody>
          <a:bodyPr vert="horz" wrap="square" lIns="91440" tIns="45720" rIns="91440" bIns="45720" rtlCol="0" anchor="ctr">
            <a:normAutofit/>
          </a:bodyPr>
          <a:lstStyle/>
          <a:p>
            <a:pPr algn="l"/>
            <a:endParaRPr kumimoji="1"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kumimoji="1"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zh-CN" altLang="en-US"/>
              <a:t>编辑母版文本样式
第二级
第三级
第四级
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193800"/>
            <a:ext cx="10515600" cy="4983163"/>
          </a:xfrm>
        </p:spPr>
        <p:txBody>
          <a:bodyPr vert="eaVert"/>
          <a:lstStyle>
            <a:lvl1pPr marL="273050" indent="-273050">
              <a:buFont typeface="Arial" panose="020B0604020202020204" pitchFamily="34" charset="0"/>
              <a:buChar char="•"/>
              <a:defRPr/>
            </a:lvl1pPr>
          </a:lstStyle>
          <a:p>
            <a:r>
              <a:rPr kumimoji="1" lang="zh-CN" altLang="en-US"/>
              <a:t>编辑母版文本样式
第二级
第三级
第四级
第五级</a:t>
            </a:r>
          </a:p>
        </p:txBody>
      </p:sp>
      <p:sp>
        <p:nvSpPr>
          <p:cNvPr id="4" name="矩形 3"/>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6"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lvl1pPr marL="273050" indent="-273050">
              <a:buFont typeface="Arial" panose="020B0604020202020204" pitchFamily="34" charset="0"/>
              <a:buChar char="•"/>
              <a:defRPr/>
            </a:lvl1pPr>
          </a:lstStyle>
          <a:p>
            <a:r>
              <a:rPr kumimoji="1" lang="zh-CN" altLang="en-US"/>
              <a:t>编辑母版文本样式
第二级
第三级
第四级
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1485899" y="3911071"/>
            <a:ext cx="9144000" cy="1113896"/>
          </a:xfrm>
        </p:spPr>
        <p:txBody>
          <a:bodyPr>
            <a:normAutofit/>
          </a:bodyPr>
          <a:lstStyle>
            <a:lvl1pPr marL="0" indent="0" algn="ctr">
              <a:buNone/>
              <a:defRPr sz="2000">
                <a:solidFill>
                  <a:schemeClr val="tx1"/>
                </a:solidFill>
                <a:latin typeface="Times New Roman" panose="02020603050405020304" charset="0"/>
                <a:ea typeface="Times New Roman" panose="02020603050405020304" charset="0"/>
                <a:sym typeface="Times New Roman" panose="0202060305040502030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z="1800" dirty="0">
                <a:latin typeface="Adobe 黑体 Std R" panose="020B0400000000000000" pitchFamily="34" charset="-128"/>
                <a:ea typeface="Adobe 黑体 Std R" panose="020B0400000000000000" pitchFamily="34" charset="-128"/>
              </a:rPr>
              <a:t>单击此处编辑母版作者信息样式</a:t>
            </a:r>
            <a:endParaRPr lang="en-US" altLang="zh-CN" sz="1800" dirty="0">
              <a:latin typeface="Adobe 黑体 Std R" panose="020B0400000000000000" pitchFamily="34" charset="-128"/>
              <a:ea typeface="Adobe 黑体 Std R" panose="020B0400000000000000" pitchFamily="34" charset="-128"/>
            </a:endParaRPr>
          </a:p>
          <a:p>
            <a:endParaRPr lang="zh-CN" altLang="en-US" sz="1800" dirty="0">
              <a:effectLst/>
              <a:latin typeface="Adobe 黑体 Std R" panose="020B0400000000000000" pitchFamily="34" charset="-128"/>
              <a:ea typeface="Adobe 黑体 Std R" panose="020B0400000000000000" pitchFamily="34" charset="-128"/>
            </a:endParaRPr>
          </a:p>
        </p:txBody>
      </p:sp>
      <p:sp>
        <p:nvSpPr>
          <p:cNvPr id="7" name="矩形 6"/>
          <p:cNvSpPr/>
          <p:nvPr userDrawn="1"/>
        </p:nvSpPr>
        <p:spPr>
          <a:xfrm>
            <a:off x="-635" y="815975"/>
            <a:ext cx="12193270" cy="2428875"/>
          </a:xfrm>
          <a:prstGeom prst="rect">
            <a:avLst/>
          </a:prstGeom>
          <a:solidFill>
            <a:srgbClr val="35611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2" name="标题 1"/>
          <p:cNvSpPr>
            <a:spLocks noGrp="1"/>
          </p:cNvSpPr>
          <p:nvPr>
            <p:ph type="ctrTitle"/>
          </p:nvPr>
        </p:nvSpPr>
        <p:spPr>
          <a:xfrm>
            <a:off x="1524000" y="1583623"/>
            <a:ext cx="9144000" cy="848376"/>
          </a:xfrm>
        </p:spPr>
        <p:txBody>
          <a:bodyPr anchor="ctr">
            <a:normAutofit/>
          </a:bodyPr>
          <a:lstStyle>
            <a:lvl1pPr algn="ctr">
              <a:defRPr sz="2800">
                <a:solidFill>
                  <a:srgbClr val="FFFFFF"/>
                </a:solidFill>
              </a:defRPr>
            </a:lvl1pPr>
          </a:lstStyle>
          <a:p>
            <a:r>
              <a:rPr kumimoji="1" lang="zh-CN" altLang="en-US" dirty="0"/>
              <a:t>单击此处编辑母版标题样式</a:t>
            </a:r>
          </a:p>
        </p:txBody>
      </p:sp>
      <p:sp>
        <p:nvSpPr>
          <p:cNvPr id="4" name="文本框 3"/>
          <p:cNvSpPr txBox="1"/>
          <p:nvPr userDrawn="1"/>
        </p:nvSpPr>
        <p:spPr>
          <a:xfrm>
            <a:off x="6033135" y="6714490"/>
            <a:ext cx="4064000" cy="914400"/>
          </a:xfrm>
          <a:prstGeom prst="rect">
            <a:avLst/>
          </a:prstGeom>
        </p:spPr>
        <p:txBody>
          <a:bodyPr vert="horz" wrap="square" lIns="91440" tIns="45720" rIns="91440" bIns="45720" rtlCol="0" anchor="ctr">
            <a:normAutofit/>
          </a:bodyPr>
          <a:lstStyle/>
          <a:p>
            <a:pPr algn="l"/>
            <a:endParaRPr kumimoji="1" lang="zh-CN" altLang="en-US" dirty="0">
              <a:cs typeface="Times New Roman" panose="02020603050405020304" charset="0"/>
            </a:endParaRPr>
          </a:p>
        </p:txBody>
      </p:sp>
      <p:sp>
        <p:nvSpPr>
          <p:cNvPr id="9" name="文本框 8"/>
          <p:cNvSpPr txBox="1"/>
          <p:nvPr userDrawn="1"/>
        </p:nvSpPr>
        <p:spPr>
          <a:xfrm>
            <a:off x="2127250" y="6699250"/>
            <a:ext cx="4064000" cy="914400"/>
          </a:xfrm>
          <a:prstGeom prst="rect">
            <a:avLst/>
          </a:prstGeom>
        </p:spPr>
        <p:txBody>
          <a:bodyPr vert="horz" wrap="square" lIns="91440" tIns="45720" rIns="91440" bIns="45720" rtlCol="0" anchor="ctr">
            <a:normAutofit/>
          </a:bodyPr>
          <a:lstStyle/>
          <a:p>
            <a:pPr algn="l"/>
            <a:endParaRPr kumimoji="1"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1117600" y="6356350"/>
            <a:ext cx="3657600" cy="365125"/>
          </a:xfrm>
        </p:spPr>
        <p:txBody>
          <a:bodyPr/>
          <a:lstStyle>
            <a:lvl1pPr>
              <a:defRPr>
                <a:cs typeface="Times New Roman" panose="02020603050405020304" charset="0"/>
              </a:defRPr>
            </a:lvl1pPr>
          </a:lstStyle>
          <a:p>
            <a:fld id="{263DB197-84B0-484E-9C0F-88358ECCB797}" type="datetimeFigureOut">
              <a:rPr lang="zh-CN" altLang="en-US" smtClean="0"/>
              <a:t>2026/6/4</a:t>
            </a:fld>
            <a:endParaRPr lang="zh-CN" altLang="en-US"/>
          </a:p>
        </p:txBody>
      </p:sp>
      <p:sp>
        <p:nvSpPr>
          <p:cNvPr id="4" name="页脚占位符 3"/>
          <p:cNvSpPr>
            <a:spLocks noGrp="1"/>
          </p:cNvSpPr>
          <p:nvPr>
            <p:ph type="ftr" sz="quarter" idx="11"/>
          </p:nvPr>
        </p:nvSpPr>
        <p:spPr>
          <a:xfrm>
            <a:off x="5384800" y="6356350"/>
            <a:ext cx="5486400" cy="365125"/>
          </a:xfrm>
        </p:spPr>
        <p:txBody>
          <a:bodyPr/>
          <a:lstStyle>
            <a:lvl1pPr>
              <a:defRPr>
                <a:cs typeface="Times New Roman" panose="02020603050405020304" charset="0"/>
              </a:defRPr>
            </a:lvl1pPr>
          </a:lstStyle>
          <a:p>
            <a:endParaRPr lang="zh-CN" altLang="en-US"/>
          </a:p>
        </p:txBody>
      </p:sp>
      <p:sp>
        <p:nvSpPr>
          <p:cNvPr id="5" name="灯片编号占位符 4"/>
          <p:cNvSpPr>
            <a:spLocks noGrp="1"/>
          </p:cNvSpPr>
          <p:nvPr>
            <p:ph type="sldNum" sz="quarter" idx="12"/>
          </p:nvPr>
        </p:nvSpPr>
        <p:spPr>
          <a:xfrm>
            <a:off x="11480800" y="6356350"/>
            <a:ext cx="3657600" cy="365125"/>
          </a:xfrm>
        </p:spPr>
        <p:txBody>
          <a:bodyPr/>
          <a:lstStyle>
            <a:lvl1pPr>
              <a:defRPr>
                <a:cs typeface="Times New Roman" panose="02020603050405020304" charset="0"/>
              </a:defRPr>
            </a:lvl1pPr>
          </a:lstStyle>
          <a:p>
            <a:fld id="{E077DA78-E013-4A8C-AD75-63A150561B10}"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2"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
        <p:nvSpPr>
          <p:cNvPr id="6" name="内容占位符 2"/>
          <p:cNvSpPr>
            <a:spLocks noGrp="1"/>
          </p:cNvSpPr>
          <p:nvPr>
            <p:ph idx="1" hasCustomPrompt="1"/>
          </p:nvPr>
        </p:nvSpPr>
        <p:spPr>
          <a:xfrm>
            <a:off x="838200" y="1205345"/>
            <a:ext cx="10515600" cy="4971618"/>
          </a:xfrm>
        </p:spPr>
        <p:txBody>
          <a:bodyPr/>
          <a:lstStyle>
            <a:lvl1pPr marL="273050" indent="-273050">
              <a:buClr>
                <a:srgbClr val="356115"/>
              </a:buClr>
              <a:buFont typeface="Arial" panose="020B0604020202020204" pitchFamily="34" charset="0"/>
              <a:buChar char="•"/>
              <a:defRPr/>
            </a:lvl1pPr>
          </a:lstStyle>
          <a:p>
            <a:r>
              <a:rPr kumimoji="1" lang="zh-CN" altLang="en-US" dirty="0"/>
              <a:t>编辑母版文本样式
第二级
第三级
第四级
第五级</a:t>
            </a:r>
            <a:endParaRPr kumimoji="1" lang="en-US" altLang="zh-CN" dirty="0"/>
          </a:p>
          <a:p>
            <a:endParaRPr kumimoji="1"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4500"/>
            </a:lvl1pPr>
          </a:lstStyle>
          <a:p>
            <a:r>
              <a:rPr kumimoji="1" lang="zh-CN" altLang="en-US"/>
              <a:t>单击此处编辑母版标题样式</a:t>
            </a:r>
          </a:p>
        </p:txBody>
      </p:sp>
      <p:sp>
        <p:nvSpPr>
          <p:cNvPr id="3" name="文本占位符 2"/>
          <p:cNvSpPr>
            <a:spLocks noGrp="1"/>
          </p:cNvSpPr>
          <p:nvPr>
            <p:ph type="body" idx="1" hasCustomPrompt="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zh-CN" altLang="en-US"/>
              <a:t>编辑母版文本样式
第二级
第三级
第四级
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7"/>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B2006"/>
              </a:solidFill>
              <a:cs typeface="Times New Roman" panose="02020603050405020304" charset="0"/>
            </a:endParaRPr>
          </a:p>
        </p:txBody>
      </p:sp>
      <p:sp>
        <p:nvSpPr>
          <p:cNvPr id="3" name="内容占位符 2"/>
          <p:cNvSpPr>
            <a:spLocks noGrp="1"/>
          </p:cNvSpPr>
          <p:nvPr>
            <p:ph sz="half" idx="1" hasCustomPrompt="1"/>
          </p:nvPr>
        </p:nvSpPr>
        <p:spPr>
          <a:xfrm>
            <a:off x="838200" y="1126067"/>
            <a:ext cx="5181600" cy="5050896"/>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endParaRPr kumimoji="1" lang="en-US" altLang="zh-CN" dirty="0"/>
          </a:p>
          <a:p>
            <a:pPr marL="273050" lvl="0" indent="-273050"/>
            <a:endParaRPr kumimoji="1" lang="zh-CN" altLang="en-US" dirty="0"/>
          </a:p>
        </p:txBody>
      </p:sp>
      <p:sp>
        <p:nvSpPr>
          <p:cNvPr id="4" name="内容占位符 3"/>
          <p:cNvSpPr>
            <a:spLocks noGrp="1"/>
          </p:cNvSpPr>
          <p:nvPr>
            <p:ph sz="half" idx="2" hasCustomPrompt="1"/>
          </p:nvPr>
        </p:nvSpPr>
        <p:spPr>
          <a:xfrm>
            <a:off x="6172200" y="1126067"/>
            <a:ext cx="5181600" cy="5050896"/>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endParaRPr kumimoji="1" lang="en-US" altLang="zh-CN" dirty="0"/>
          </a:p>
          <a:p>
            <a:pPr marL="273050" lvl="0" indent="-273050"/>
            <a:endParaRPr kumimoji="1" lang="zh-CN" altLang="en-US" dirty="0"/>
          </a:p>
        </p:txBody>
      </p:sp>
      <p:sp>
        <p:nvSpPr>
          <p:cNvPr id="10"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矩形 6"/>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037AB"/>
              </a:solidFill>
              <a:cs typeface="Times New Roman" panose="02020603050405020304" charset="0"/>
            </a:endParaRP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839789" y="2505075"/>
            <a:ext cx="5157787" cy="3684588"/>
          </a:xfrm>
        </p:spPr>
        <p:txBody>
          <a:bodyPr vert="horz" lIns="91440" tIns="45720" rIns="91440" bIns="45720" rtlCol="0">
            <a:normAutofit/>
          </a:bodyPr>
          <a:lstStyle>
            <a:lvl1pPr marL="273050" indent="-273050">
              <a:buFont typeface="Arial" panose="020B0604020202020204" pitchFamily="34" charset="0"/>
              <a:buChar char="•"/>
              <a:defRPr kumimoji="1" lang="zh-CN" altLang="en-US" dirty="0"/>
            </a:lvl1pPr>
          </a:lstStyle>
          <a:p>
            <a:pPr marL="273050" lvl="0" indent="-273050"/>
            <a:r>
              <a:rPr kumimoji="1" lang="zh-CN" altLang="en-US" dirty="0"/>
              <a:t>编辑母版文本样式
第二级
第三级
第四级
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zh-CN" altLang="en-US"/>
              <a:t>编辑母版文本样式
第二级
第三级
第四级
第五级</a:t>
            </a:r>
          </a:p>
        </p:txBody>
      </p:sp>
      <p:sp>
        <p:nvSpPr>
          <p:cNvPr id="6" name="内容占位符 5"/>
          <p:cNvSpPr>
            <a:spLocks noGrp="1"/>
          </p:cNvSpPr>
          <p:nvPr>
            <p:ph sz="quarter" idx="4" hasCustomPrompt="1"/>
          </p:nvPr>
        </p:nvSpPr>
        <p:spPr>
          <a:xfrm>
            <a:off x="6172200" y="2505075"/>
            <a:ext cx="5183188" cy="3684588"/>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p>
        </p:txBody>
      </p:sp>
      <p:sp>
        <p:nvSpPr>
          <p:cNvPr id="9"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矩形 2"/>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5"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1117600" y="6356350"/>
            <a:ext cx="3657600" cy="365125"/>
          </a:xfrm>
        </p:spPr>
        <p:txBody>
          <a:bodyPr/>
          <a:lstStyle>
            <a:lvl1pPr>
              <a:defRPr>
                <a:cs typeface="Times New Roman" panose="02020603050405020304" charset="0"/>
              </a:defRPr>
            </a:lvl1pPr>
          </a:lstStyle>
          <a:p>
            <a:fld id="{263DB197-84B0-484E-9C0F-88358ECCB797}" type="datetimeFigureOut">
              <a:rPr lang="zh-CN" altLang="en-US" smtClean="0"/>
              <a:t>2026/6/4</a:t>
            </a:fld>
            <a:endParaRPr lang="zh-CN" altLang="en-US"/>
          </a:p>
        </p:txBody>
      </p:sp>
      <p:sp>
        <p:nvSpPr>
          <p:cNvPr id="4" name="页脚占位符 3"/>
          <p:cNvSpPr>
            <a:spLocks noGrp="1"/>
          </p:cNvSpPr>
          <p:nvPr>
            <p:ph type="ftr" sz="quarter" idx="11"/>
          </p:nvPr>
        </p:nvSpPr>
        <p:spPr>
          <a:xfrm>
            <a:off x="5384800" y="6356350"/>
            <a:ext cx="5486400" cy="365125"/>
          </a:xfrm>
        </p:spPr>
        <p:txBody>
          <a:bodyPr/>
          <a:lstStyle>
            <a:lvl1pPr>
              <a:defRPr>
                <a:cs typeface="Times New Roman" panose="02020603050405020304" charset="0"/>
              </a:defRPr>
            </a:lvl1pPr>
          </a:lstStyle>
          <a:p>
            <a:endParaRPr lang="zh-CN" altLang="en-US"/>
          </a:p>
        </p:txBody>
      </p:sp>
      <p:sp>
        <p:nvSpPr>
          <p:cNvPr id="5" name="灯片编号占位符 4"/>
          <p:cNvSpPr>
            <a:spLocks noGrp="1"/>
          </p:cNvSpPr>
          <p:nvPr>
            <p:ph type="sldNum" sz="quarter" idx="12"/>
          </p:nvPr>
        </p:nvSpPr>
        <p:spPr>
          <a:xfrm>
            <a:off x="11480800" y="6356350"/>
            <a:ext cx="3657600" cy="365125"/>
          </a:xfrm>
        </p:spPr>
        <p:txBody>
          <a:bodyPr/>
          <a:lstStyle>
            <a:lvl1pPr>
              <a:defRPr>
                <a:cs typeface="Times New Roman" panose="02020603050405020304" charset="0"/>
              </a:defRPr>
            </a:lvl1pPr>
          </a:lstStyle>
          <a:p>
            <a:fld id="{E077DA78-E013-4A8C-AD75-63A150561B10}"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kumimoji="1" lang="zh-CN" altLang="en-US"/>
              <a:t>单击此处编辑母版标题样式</a:t>
            </a:r>
          </a:p>
        </p:txBody>
      </p:sp>
      <p:sp>
        <p:nvSpPr>
          <p:cNvPr id="3" name="内容占位符 2"/>
          <p:cNvSpPr>
            <a:spLocks noGrp="1"/>
          </p:cNvSpPr>
          <p:nvPr>
            <p:ph idx="1" hasCustomPrompt="1"/>
          </p:nvPr>
        </p:nvSpPr>
        <p:spPr>
          <a:xfrm>
            <a:off x="5183188" y="987426"/>
            <a:ext cx="6172200" cy="4873625"/>
          </a:xfrm>
        </p:spPr>
        <p:txBody>
          <a:bodyPr/>
          <a:lstStyle>
            <a:lvl1pPr marL="342900" indent="-342900">
              <a:buFont typeface="Arial" panose="020B0604020202020204" pitchFamily="34" charset="0"/>
              <a:buChar cha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zh-CN" altLang="en-US" dirty="0"/>
              <a:t>编辑母版文本样式
第二级
第三级
第四级
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zh-CN" altLang="en-US"/>
              <a:t>编辑母版文本样式
第二级
第三级
第四级
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kumimoji="1"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zh-CN" altLang="en-US"/>
              <a:t>编辑母版文本样式
第二级
第三级
第四级
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193800"/>
            <a:ext cx="10515600" cy="4983163"/>
          </a:xfrm>
        </p:spPr>
        <p:txBody>
          <a:bodyPr vert="eaVert"/>
          <a:lstStyle>
            <a:lvl1pPr marL="273050" indent="-273050">
              <a:buFont typeface="Arial" panose="020B0604020202020204" pitchFamily="34" charset="0"/>
              <a:buChar char="•"/>
              <a:defRPr/>
            </a:lvl1pPr>
          </a:lstStyle>
          <a:p>
            <a:r>
              <a:rPr kumimoji="1" lang="zh-CN" altLang="en-US"/>
              <a:t>编辑母版文本样式
第二级
第三级
第四级
第五级</a:t>
            </a:r>
          </a:p>
        </p:txBody>
      </p:sp>
      <p:sp>
        <p:nvSpPr>
          <p:cNvPr id="4" name="矩形 3"/>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6"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lvl1pPr marL="273050" indent="-273050">
              <a:buFont typeface="Arial" panose="020B0604020202020204" pitchFamily="34" charset="0"/>
              <a:buChar char="•"/>
              <a:defRPr/>
            </a:lvl1pPr>
          </a:lstStyle>
          <a:p>
            <a:r>
              <a:rPr kumimoji="1" lang="zh-CN" altLang="en-US"/>
              <a:t>编辑母版文本样式
第二级
第三级
第四级
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2"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
        <p:nvSpPr>
          <p:cNvPr id="6" name="内容占位符 2"/>
          <p:cNvSpPr>
            <a:spLocks noGrp="1"/>
          </p:cNvSpPr>
          <p:nvPr>
            <p:ph idx="1" hasCustomPrompt="1"/>
          </p:nvPr>
        </p:nvSpPr>
        <p:spPr>
          <a:xfrm>
            <a:off x="838200" y="1205345"/>
            <a:ext cx="10515600" cy="4971618"/>
          </a:xfrm>
        </p:spPr>
        <p:txBody>
          <a:bodyPr/>
          <a:lstStyle>
            <a:lvl1pPr marL="273050" indent="-273050">
              <a:buClr>
                <a:srgbClr val="356115"/>
              </a:buClr>
              <a:buFont typeface="Arial" panose="020B0604020202020204" pitchFamily="34" charset="0"/>
              <a:buChar char="•"/>
              <a:defRPr/>
            </a:lvl1pPr>
          </a:lstStyle>
          <a:p>
            <a:r>
              <a:rPr kumimoji="1" lang="zh-CN" altLang="en-US" dirty="0"/>
              <a:t>编辑母版文本样式
第二级
第三级
第四级
第五级</a:t>
            </a:r>
            <a:endParaRPr kumimoji="1" lang="en-US" altLang="zh-CN" dirty="0"/>
          </a:p>
          <a:p>
            <a:endParaRPr kumimoji="1"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4500"/>
            </a:lvl1pPr>
          </a:lstStyle>
          <a:p>
            <a:r>
              <a:rPr kumimoji="1" lang="zh-CN" altLang="en-US"/>
              <a:t>单击此处编辑母版标题样式</a:t>
            </a:r>
          </a:p>
        </p:txBody>
      </p:sp>
      <p:sp>
        <p:nvSpPr>
          <p:cNvPr id="3" name="文本占位符 2"/>
          <p:cNvSpPr>
            <a:spLocks noGrp="1"/>
          </p:cNvSpPr>
          <p:nvPr>
            <p:ph type="body" idx="1" hasCustomPrompt="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zh-CN" altLang="en-US"/>
              <a:t>编辑母版文本样式
第二级
第三级
第四级
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7"/>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B2006"/>
              </a:solidFill>
              <a:cs typeface="Times New Roman" panose="02020603050405020304" charset="0"/>
            </a:endParaRPr>
          </a:p>
        </p:txBody>
      </p:sp>
      <p:sp>
        <p:nvSpPr>
          <p:cNvPr id="3" name="内容占位符 2"/>
          <p:cNvSpPr>
            <a:spLocks noGrp="1"/>
          </p:cNvSpPr>
          <p:nvPr>
            <p:ph sz="half" idx="1" hasCustomPrompt="1"/>
          </p:nvPr>
        </p:nvSpPr>
        <p:spPr>
          <a:xfrm>
            <a:off x="838200" y="1126067"/>
            <a:ext cx="5181600" cy="5050896"/>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endParaRPr kumimoji="1" lang="en-US" altLang="zh-CN" dirty="0"/>
          </a:p>
          <a:p>
            <a:pPr marL="273050" lvl="0" indent="-273050"/>
            <a:endParaRPr kumimoji="1" lang="zh-CN" altLang="en-US" dirty="0"/>
          </a:p>
        </p:txBody>
      </p:sp>
      <p:sp>
        <p:nvSpPr>
          <p:cNvPr id="4" name="内容占位符 3"/>
          <p:cNvSpPr>
            <a:spLocks noGrp="1"/>
          </p:cNvSpPr>
          <p:nvPr>
            <p:ph sz="half" idx="2" hasCustomPrompt="1"/>
          </p:nvPr>
        </p:nvSpPr>
        <p:spPr>
          <a:xfrm>
            <a:off x="6172200" y="1126067"/>
            <a:ext cx="5181600" cy="5050896"/>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endParaRPr kumimoji="1" lang="en-US" altLang="zh-CN" dirty="0"/>
          </a:p>
          <a:p>
            <a:pPr marL="273050" lvl="0" indent="-273050"/>
            <a:endParaRPr kumimoji="1" lang="zh-CN" altLang="en-US" dirty="0"/>
          </a:p>
        </p:txBody>
      </p:sp>
      <p:sp>
        <p:nvSpPr>
          <p:cNvPr id="10"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矩形 6"/>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037AB"/>
              </a:solidFill>
              <a:cs typeface="Times New Roman" panose="02020603050405020304" charset="0"/>
            </a:endParaRP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839789" y="2505075"/>
            <a:ext cx="5157787" cy="3684588"/>
          </a:xfrm>
        </p:spPr>
        <p:txBody>
          <a:bodyPr vert="horz" lIns="91440" tIns="45720" rIns="91440" bIns="45720" rtlCol="0">
            <a:normAutofit/>
          </a:bodyPr>
          <a:lstStyle>
            <a:lvl1pPr marL="273050" indent="-273050">
              <a:buFont typeface="Arial" panose="020B0604020202020204" pitchFamily="34" charset="0"/>
              <a:buChar char="•"/>
              <a:defRPr kumimoji="1" lang="zh-CN" altLang="en-US" dirty="0"/>
            </a:lvl1pPr>
          </a:lstStyle>
          <a:p>
            <a:pPr marL="273050" lvl="0" indent="-273050"/>
            <a:r>
              <a:rPr kumimoji="1" lang="zh-CN" altLang="en-US" dirty="0"/>
              <a:t>编辑母版文本样式
第二级
第三级
第四级
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zh-CN" altLang="en-US"/>
              <a:t>编辑母版文本样式
第二级
第三级
第四级
第五级</a:t>
            </a:r>
          </a:p>
        </p:txBody>
      </p:sp>
      <p:sp>
        <p:nvSpPr>
          <p:cNvPr id="6" name="内容占位符 5"/>
          <p:cNvSpPr>
            <a:spLocks noGrp="1"/>
          </p:cNvSpPr>
          <p:nvPr>
            <p:ph sz="quarter" idx="4" hasCustomPrompt="1"/>
          </p:nvPr>
        </p:nvSpPr>
        <p:spPr>
          <a:xfrm>
            <a:off x="6172200" y="2505075"/>
            <a:ext cx="5183188" cy="3684588"/>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p>
        </p:txBody>
      </p:sp>
      <p:sp>
        <p:nvSpPr>
          <p:cNvPr id="9"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矩形 2"/>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5"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kumimoji="1" lang="zh-CN" altLang="en-US"/>
              <a:t>单击此处编辑母版标题样式</a:t>
            </a:r>
          </a:p>
        </p:txBody>
      </p:sp>
      <p:sp>
        <p:nvSpPr>
          <p:cNvPr id="3" name="内容占位符 2"/>
          <p:cNvSpPr>
            <a:spLocks noGrp="1"/>
          </p:cNvSpPr>
          <p:nvPr>
            <p:ph idx="1" hasCustomPrompt="1"/>
          </p:nvPr>
        </p:nvSpPr>
        <p:spPr>
          <a:xfrm>
            <a:off x="5183188" y="987426"/>
            <a:ext cx="6172200" cy="4873625"/>
          </a:xfrm>
        </p:spPr>
        <p:txBody>
          <a:bodyPr/>
          <a:lstStyle>
            <a:lvl1pPr marL="342900" indent="-342900">
              <a:buFont typeface="Arial" panose="020B0604020202020204" pitchFamily="34" charset="0"/>
              <a:buChar cha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zh-CN" altLang="en-US" dirty="0"/>
              <a:t>编辑母版文本样式
第二级
第三级
第四级
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zh-CN" altLang="en-US"/>
              <a:t>编辑母版文本样式
第二级
第三级
第四级
第五级</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dirty="0"/>
              <a:t>编辑母版文本样式
第二级
第三级
第四级
第五级</a:t>
            </a:r>
          </a:p>
        </p:txBody>
      </p:sp>
      <p:sp>
        <p:nvSpPr>
          <p:cNvPr id="16" name="矩形 15"/>
          <p:cNvSpPr/>
          <p:nvPr userDrawn="1"/>
        </p:nvSpPr>
        <p:spPr>
          <a:xfrm>
            <a:off x="0" y="6637655"/>
            <a:ext cx="2725947" cy="220345"/>
          </a:xfrm>
          <a:prstGeom prst="rect">
            <a:avLst/>
          </a:prstGeom>
          <a:solidFill>
            <a:srgbClr val="356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latin typeface="Times New Roman" panose="02020603050405020304" charset="0"/>
                <a:ea typeface="Times New Roman" panose="02020603050405020304" charset="0"/>
                <a:cs typeface="Times New Roman" panose="02020603050405020304" charset="0"/>
              </a:rPr>
              <a:t>Qiqiang Chen</a:t>
            </a:r>
          </a:p>
        </p:txBody>
      </p:sp>
      <p:sp>
        <p:nvSpPr>
          <p:cNvPr id="17" name="矩形 16"/>
          <p:cNvSpPr/>
          <p:nvPr userDrawn="1"/>
        </p:nvSpPr>
        <p:spPr>
          <a:xfrm>
            <a:off x="2725948" y="6637655"/>
            <a:ext cx="6740104" cy="22034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Times New Roman" panose="02020603050405020304" charset="0"/>
                <a:ea typeface="Times New Roman" panose="02020603050405020304" charset="0"/>
                <a:cs typeface="Times New Roman" panose="02020603050405020304" charset="0"/>
                <a:sym typeface="+mn-ea"/>
              </a:rPr>
              <a:t>Smooth Penalty Detection Methods for Quantized and Distributed Massive MIMO Systems</a:t>
            </a:r>
          </a:p>
        </p:txBody>
      </p:sp>
      <p:sp>
        <p:nvSpPr>
          <p:cNvPr id="18" name="矩形 17"/>
          <p:cNvSpPr/>
          <p:nvPr userDrawn="1"/>
        </p:nvSpPr>
        <p:spPr>
          <a:xfrm>
            <a:off x="9466052" y="6637655"/>
            <a:ext cx="2725948" cy="220345"/>
          </a:xfrm>
          <a:prstGeom prst="rect">
            <a:avLst/>
          </a:prstGeom>
          <a:solidFill>
            <a:srgbClr val="356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dirty="0">
              <a:latin typeface="Times New Roman" panose="02020603050405020304" charset="0"/>
              <a:ea typeface="Times New Roman" panose="02020603050405020304" charset="0"/>
              <a:cs typeface="Times New Roman" panose="02020603050405020304" charset="0"/>
            </a:endParaRPr>
          </a:p>
        </p:txBody>
      </p:sp>
      <p:sp>
        <p:nvSpPr>
          <p:cNvPr id="19" name="日期占位符 3"/>
          <p:cNvSpPr txBox="1"/>
          <p:nvPr userDrawn="1"/>
        </p:nvSpPr>
        <p:spPr>
          <a:xfrm>
            <a:off x="9753601" y="6637865"/>
            <a:ext cx="1356781" cy="22013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000" dirty="0">
                <a:solidFill>
                  <a:schemeClr val="bg1"/>
                </a:solidFill>
                <a:latin typeface="Times New Roman" panose="02020603050405020304" charset="0"/>
                <a:ea typeface="Times New Roman" panose="02020603050405020304" charset="0"/>
                <a:cs typeface="Times New Roman" panose="02020603050405020304" charset="0"/>
              </a:rPr>
              <a:t>2026-06-10</a:t>
            </a:r>
          </a:p>
        </p:txBody>
      </p:sp>
      <p:sp>
        <p:nvSpPr>
          <p:cNvPr id="20" name="日期占位符 3"/>
          <p:cNvSpPr txBox="1"/>
          <p:nvPr userDrawn="1"/>
        </p:nvSpPr>
        <p:spPr>
          <a:xfrm>
            <a:off x="11353800" y="6637865"/>
            <a:ext cx="728507" cy="2201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2B4B9-4F4F-DC40-8BF5-0036F3636617}" type="slidenum">
              <a:rPr lang="en-US" sz="1000" smtClean="0">
                <a:solidFill>
                  <a:schemeClr val="bg1"/>
                </a:solidFill>
                <a:latin typeface="Times New Roman" panose="02020603050405020304" charset="0"/>
                <a:ea typeface="Times New Roman" panose="02020603050405020304" charset="0"/>
                <a:cs typeface="Times New Roman" panose="02020603050405020304" charset="0"/>
              </a:rPr>
              <a:t>‹#›</a:t>
            </a:fld>
            <a:endParaRPr lang="en-US" sz="1000" dirty="0">
              <a:solidFill>
                <a:schemeClr val="bg1"/>
              </a:solidFill>
              <a:latin typeface="Times New Roman" panose="02020603050405020304" charset="0"/>
              <a:ea typeface="Times New Roman" panose="02020603050405020304" charset="0"/>
              <a:cs typeface="Times New Roman" panose="020206030504050203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charset="0"/>
          <a:ea typeface="Times New Roman" panose="02020603050405020304" charset="0"/>
          <a:cs typeface="Times New Roman" panose="02020603050405020304" charset="0"/>
        </a:defRPr>
      </a:lvl1pPr>
    </p:titleStyle>
    <p:bodyStyle>
      <a:lvl1pPr marL="273050" indent="-2730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Times New Roman" panose="02020603050405020304" charset="0"/>
          <a:ea typeface="Times New Roman" panose="02020603050405020304" charset="0"/>
          <a:cs typeface="Times New Roman" panose="0202060305040502030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dirty="0"/>
              <a:t>编辑母版文本样式
第二级
第三级
第四级
第五级</a:t>
            </a:r>
          </a:p>
        </p:txBody>
      </p:sp>
      <p:sp>
        <p:nvSpPr>
          <p:cNvPr id="16" name="矩形 15"/>
          <p:cNvSpPr/>
          <p:nvPr userDrawn="1"/>
        </p:nvSpPr>
        <p:spPr>
          <a:xfrm>
            <a:off x="0" y="6637655"/>
            <a:ext cx="3045125" cy="220345"/>
          </a:xfrm>
          <a:prstGeom prst="rect">
            <a:avLst/>
          </a:prstGeom>
          <a:solidFill>
            <a:srgbClr val="356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latin typeface="Times New Roman" panose="02020603050405020304" charset="0"/>
                <a:ea typeface="Times New Roman" panose="02020603050405020304" charset="0"/>
                <a:cs typeface="Times New Roman" panose="02020603050405020304" charset="0"/>
              </a:rPr>
              <a:t>Qiqiang Chen</a:t>
            </a:r>
          </a:p>
        </p:txBody>
      </p:sp>
      <p:sp>
        <p:nvSpPr>
          <p:cNvPr id="17" name="矩形 16"/>
          <p:cNvSpPr/>
          <p:nvPr userDrawn="1"/>
        </p:nvSpPr>
        <p:spPr>
          <a:xfrm>
            <a:off x="3045126" y="6637655"/>
            <a:ext cx="6392172" cy="22034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bg1"/>
                </a:solidFill>
              </a:rPr>
              <a:t>Smooth Penalty Detection Methods for Quantized and Distributed Massive MIMO Systems</a:t>
            </a:r>
          </a:p>
        </p:txBody>
      </p:sp>
      <p:sp>
        <p:nvSpPr>
          <p:cNvPr id="18" name="矩形 17"/>
          <p:cNvSpPr/>
          <p:nvPr userDrawn="1"/>
        </p:nvSpPr>
        <p:spPr>
          <a:xfrm>
            <a:off x="9437298" y="6637655"/>
            <a:ext cx="2754702" cy="220345"/>
          </a:xfrm>
          <a:prstGeom prst="rect">
            <a:avLst/>
          </a:prstGeom>
          <a:solidFill>
            <a:srgbClr val="356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dirty="0">
              <a:latin typeface="Times New Roman" panose="02020603050405020304" charset="0"/>
              <a:ea typeface="Times New Roman" panose="02020603050405020304" charset="0"/>
              <a:cs typeface="Times New Roman" panose="02020603050405020304" charset="0"/>
            </a:endParaRPr>
          </a:p>
        </p:txBody>
      </p:sp>
      <p:sp>
        <p:nvSpPr>
          <p:cNvPr id="19" name="日期占位符 3"/>
          <p:cNvSpPr txBox="1"/>
          <p:nvPr userDrawn="1"/>
        </p:nvSpPr>
        <p:spPr>
          <a:xfrm>
            <a:off x="9753601" y="6637865"/>
            <a:ext cx="1356781" cy="22013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chemeClr val="bg1"/>
                </a:solidFill>
                <a:latin typeface="Times New Roman" panose="02020603050405020304" charset="0"/>
                <a:ea typeface="Times New Roman" panose="02020603050405020304" charset="0"/>
                <a:cs typeface="Times New Roman" panose="02020603050405020304" charset="0"/>
              </a:rPr>
              <a:t>2026.06.10</a:t>
            </a:r>
          </a:p>
        </p:txBody>
      </p:sp>
      <p:sp>
        <p:nvSpPr>
          <p:cNvPr id="20" name="日期占位符 3"/>
          <p:cNvSpPr txBox="1"/>
          <p:nvPr userDrawn="1"/>
        </p:nvSpPr>
        <p:spPr>
          <a:xfrm>
            <a:off x="11353800" y="6637865"/>
            <a:ext cx="728507" cy="2201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2B4B9-4F4F-DC40-8BF5-0036F3636617}" type="slidenum">
              <a:rPr lang="en-US" sz="1000" smtClean="0">
                <a:solidFill>
                  <a:schemeClr val="bg1"/>
                </a:solidFill>
                <a:latin typeface="Times New Roman" panose="02020603050405020304" charset="0"/>
                <a:ea typeface="Times New Roman" panose="02020603050405020304" charset="0"/>
                <a:cs typeface="Times New Roman" panose="02020603050405020304" charset="0"/>
              </a:rPr>
              <a:t>‹#›</a:t>
            </a:fld>
            <a:endParaRPr lang="en-US" sz="1000" dirty="0">
              <a:solidFill>
                <a:schemeClr val="bg1"/>
              </a:solidFill>
              <a:latin typeface="Times New Roman" panose="02020603050405020304" charset="0"/>
              <a:ea typeface="Times New Roman" panose="02020603050405020304" charset="0"/>
              <a:cs typeface="Times New Roman" panose="0202060305040502030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charset="0"/>
          <a:ea typeface="Times New Roman" panose="02020603050405020304" charset="0"/>
          <a:cs typeface="Times New Roman" panose="02020603050405020304" charset="0"/>
        </a:defRPr>
      </a:lvl1pPr>
    </p:titleStyle>
    <p:bodyStyle>
      <a:lvl1pPr marL="273050" indent="-2730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Times New Roman" panose="02020603050405020304" charset="0"/>
          <a:ea typeface="Times New Roman" panose="02020603050405020304" charset="0"/>
          <a:cs typeface="Times New Roman" panose="0202060305040502030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0.xml"/><Relationship Id="rId7"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37.png"/><Relationship Id="rId5" Type="http://schemas.openxmlformats.org/officeDocument/2006/relationships/image" Target="../media/image34.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microsoft.com/office/2007/relationships/hdphoto" Target="../media/hdphoto1.wdp"/><Relationship Id="rId3" Type="http://schemas.openxmlformats.org/officeDocument/2006/relationships/notesSlide" Target="../notesSlides/notesSlide11.xml"/><Relationship Id="rId7" Type="http://schemas.openxmlformats.org/officeDocument/2006/relationships/image" Target="../media/image40.png"/><Relationship Id="rId12"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36.png"/><Relationship Id="rId11" Type="http://schemas.openxmlformats.org/officeDocument/2006/relationships/image" Target="../media/image44.png"/><Relationship Id="rId5" Type="http://schemas.openxmlformats.org/officeDocument/2006/relationships/image" Target="../media/image4.png"/><Relationship Id="rId10" Type="http://schemas.openxmlformats.org/officeDocument/2006/relationships/image" Target="../media/image43.png"/><Relationship Id="rId4" Type="http://schemas.openxmlformats.org/officeDocument/2006/relationships/image" Target="../media/image35.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image" Target="../media/image5.png"/><Relationship Id="rId5" Type="http://schemas.openxmlformats.org/officeDocument/2006/relationships/image" Target="../media/image4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3.xml"/><Relationship Id="rId7" Type="http://schemas.openxmlformats.org/officeDocument/2006/relationships/image" Target="../media/image46.png"/><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image" Target="../media/image22.png"/><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4.xml"/><Relationship Id="rId7" Type="http://schemas.openxmlformats.org/officeDocument/2006/relationships/image" Target="../media/image49.png"/><Relationship Id="rId12"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37.xml"/><Relationship Id="rId6" Type="http://schemas.openxmlformats.org/officeDocument/2006/relationships/image" Target="../media/image48.png"/><Relationship Id="rId11" Type="http://schemas.openxmlformats.org/officeDocument/2006/relationships/image" Target="../media/image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5.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3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2.xml"/><Relationship Id="rId5" Type="http://schemas.openxmlformats.org/officeDocument/2006/relationships/tags" Target="../tags/tag6.xml"/><Relationship Id="rId10" Type="http://schemas.openxmlformats.org/officeDocument/2006/relationships/slideLayout" Target="../slideLayouts/slideLayout3.xml"/><Relationship Id="rId4" Type="http://schemas.openxmlformats.org/officeDocument/2006/relationships/tags" Target="../tags/tag5.xml"/><Relationship Id="rId9" Type="http://schemas.openxmlformats.org/officeDocument/2006/relationships/tags" Target="../tags/tag10.xml"/><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png"/><Relationship Id="rId12"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3.png"/><Relationship Id="rId11" Type="http://schemas.openxmlformats.org/officeDocument/2006/relationships/image" Target="../media/image5.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4.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notesSlide" Target="../notesSlides/notesSlide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slideLayout" Target="../slideLayouts/slideLayout3.xml"/><Relationship Id="rId5" Type="http://schemas.openxmlformats.org/officeDocument/2006/relationships/tags" Target="../tags/tag18.xml"/><Relationship Id="rId15" Type="http://schemas.microsoft.com/office/2007/relationships/hdphoto" Target="../media/hdphoto1.wdp"/><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20.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19.png"/><Relationship Id="rId2" Type="http://schemas.openxmlformats.org/officeDocument/2006/relationships/tags" Target="../tags/tag25.xml"/><Relationship Id="rId16" Type="http://schemas.microsoft.com/office/2007/relationships/hdphoto" Target="../media/hdphoto1.wdp"/><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18.png"/><Relationship Id="rId5" Type="http://schemas.openxmlformats.org/officeDocument/2006/relationships/tags" Target="../tags/tag28.xml"/><Relationship Id="rId15"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tags" Target="../tags/tag27.xml"/><Relationship Id="rId9" Type="http://schemas.openxmlformats.org/officeDocument/2006/relationships/notesSlide" Target="../notesSlides/notesSlide7.xml"/><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22.png"/><Relationship Id="rId11" Type="http://schemas.microsoft.com/office/2007/relationships/hdphoto" Target="../media/hdphoto1.wdp"/><Relationship Id="rId5" Type="http://schemas.openxmlformats.org/officeDocument/2006/relationships/image" Target="../media/image12.pn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5.png"/><Relationship Id="rId3" Type="http://schemas.openxmlformats.org/officeDocument/2006/relationships/notesSlide" Target="../notesSlides/notesSlide9.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485900" y="3619068"/>
            <a:ext cx="9144000" cy="2569845"/>
          </a:xfrm>
        </p:spPr>
        <p:txBody>
          <a:bodyPr>
            <a:noAutofit/>
          </a:bodyPr>
          <a:lstStyle/>
          <a:p>
            <a:pPr fontAlgn="auto">
              <a:lnSpc>
                <a:spcPct val="125000"/>
              </a:lnSpc>
              <a:spcBef>
                <a:spcPts val="700"/>
              </a:spcBef>
            </a:pPr>
            <a:r>
              <a:rPr kumimoji="1" lang="en-US" altLang="zh-CN" sz="2400" dirty="0">
                <a:solidFill>
                  <a:schemeClr val="accent1"/>
                </a:solidFill>
              </a:rPr>
              <a:t>Qiqiang Chen</a:t>
            </a:r>
            <a:r>
              <a:rPr kumimoji="1" lang="en-US" altLang="zh-CN" sz="2400" baseline="30000" dirty="0">
                <a:solidFill>
                  <a:schemeClr val="accent1"/>
                </a:solidFill>
              </a:rPr>
              <a:t>1</a:t>
            </a:r>
            <a:r>
              <a:rPr kumimoji="1" lang="en-US" altLang="zh-CN" sz="2400" dirty="0">
                <a:solidFill>
                  <a:schemeClr val="accent1"/>
                </a:solidFill>
              </a:rPr>
              <a:t>, Zheng Wang</a:t>
            </a:r>
            <a:r>
              <a:rPr kumimoji="1" lang="en-US" altLang="zh-CN" sz="2400" baseline="30000" dirty="0">
                <a:solidFill>
                  <a:schemeClr val="accent1"/>
                </a:solidFill>
              </a:rPr>
              <a:t>1</a:t>
            </a:r>
            <a:r>
              <a:rPr kumimoji="1" lang="en-US" altLang="zh-CN" sz="2400" dirty="0">
                <a:solidFill>
                  <a:schemeClr val="accent1"/>
                </a:solidFill>
              </a:rPr>
              <a:t>, Yongming Huang</a:t>
            </a:r>
            <a:r>
              <a:rPr kumimoji="1" lang="en-US" altLang="zh-CN" sz="2400" baseline="30000" dirty="0">
                <a:solidFill>
                  <a:schemeClr val="accent1"/>
                </a:solidFill>
              </a:rPr>
              <a:t>1</a:t>
            </a:r>
            <a:r>
              <a:rPr kumimoji="1" lang="en-US" altLang="zh-CN" sz="2400" dirty="0">
                <a:solidFill>
                  <a:schemeClr val="accent1"/>
                </a:solidFill>
              </a:rPr>
              <a:t>, and Tony Q. S. Quek</a:t>
            </a:r>
            <a:r>
              <a:rPr kumimoji="1" lang="en-US" altLang="zh-CN" sz="2400" baseline="30000" dirty="0">
                <a:solidFill>
                  <a:schemeClr val="accent1"/>
                </a:solidFill>
              </a:rPr>
              <a:t>2</a:t>
            </a:r>
            <a:endParaRPr kumimoji="1" sz="2400" baseline="30000" dirty="0">
              <a:solidFill>
                <a:schemeClr val="accent1"/>
              </a:solidFill>
              <a:latin typeface="Times New Roman" panose="02020603050405020304" charset="0"/>
              <a:cs typeface="Times New Roman" panose="02020603050405020304" charset="0"/>
            </a:endParaRPr>
          </a:p>
          <a:p>
            <a:pPr fontAlgn="auto">
              <a:lnSpc>
                <a:spcPct val="125000"/>
              </a:lnSpc>
              <a:spcBef>
                <a:spcPts val="700"/>
              </a:spcBef>
            </a:pPr>
            <a:r>
              <a:rPr kumimoji="1" lang="en-US" altLang="zh-CN" i="1" baseline="30000" dirty="0">
                <a:solidFill>
                  <a:schemeClr val="accent1"/>
                </a:solidFill>
                <a:latin typeface="Times New Roman" panose="02020603050405020304" charset="0"/>
                <a:cs typeface="Times New Roman" panose="02020603050405020304" charset="0"/>
              </a:rPr>
              <a:t>1</a:t>
            </a:r>
            <a:r>
              <a:rPr kumimoji="1" lang="en-US" altLang="zh-CN" i="1" dirty="0">
                <a:solidFill>
                  <a:schemeClr val="accent1"/>
                </a:solidFill>
                <a:latin typeface="Times New Roman" panose="02020603050405020304" charset="0"/>
                <a:cs typeface="Times New Roman" panose="02020603050405020304" charset="0"/>
              </a:rPr>
              <a:t>Southeast University, Nanjing, China</a:t>
            </a:r>
          </a:p>
          <a:p>
            <a:pPr fontAlgn="auto">
              <a:lnSpc>
                <a:spcPct val="125000"/>
              </a:lnSpc>
              <a:spcBef>
                <a:spcPts val="700"/>
              </a:spcBef>
            </a:pPr>
            <a:r>
              <a:rPr kumimoji="1" lang="en-US" altLang="zh-CN" i="1" baseline="30000" dirty="0">
                <a:solidFill>
                  <a:schemeClr val="accent1"/>
                </a:solidFill>
                <a:latin typeface="Times New Roman" panose="02020603050405020304" charset="0"/>
                <a:cs typeface="Times New Roman" panose="02020603050405020304" charset="0"/>
              </a:rPr>
              <a:t>2</a:t>
            </a:r>
            <a:r>
              <a:rPr kumimoji="1" lang="en-US" altLang="zh-CN" i="1" dirty="0">
                <a:solidFill>
                  <a:schemeClr val="accent1"/>
                </a:solidFill>
                <a:latin typeface="Times New Roman" panose="02020603050405020304" charset="0"/>
                <a:cs typeface="Times New Roman" panose="02020603050405020304" charset="0"/>
              </a:rPr>
              <a:t>Singapore University of Technology and Design, , Singapore</a:t>
            </a:r>
          </a:p>
          <a:p>
            <a:pPr fontAlgn="auto">
              <a:lnSpc>
                <a:spcPct val="125000"/>
              </a:lnSpc>
              <a:spcBef>
                <a:spcPts val="700"/>
              </a:spcBef>
            </a:pPr>
            <a:r>
              <a:rPr kumimoji="1" lang="en-US" altLang="zh-CN" sz="2400" dirty="0">
                <a:solidFill>
                  <a:schemeClr val="accent1"/>
                </a:solidFill>
                <a:latin typeface="Times New Roman" panose="02020603050405020304" charset="0"/>
                <a:cs typeface="Times New Roman" panose="02020603050405020304" charset="0"/>
              </a:rPr>
              <a:t>2026-06-10</a:t>
            </a:r>
          </a:p>
        </p:txBody>
      </p:sp>
      <p:sp>
        <p:nvSpPr>
          <p:cNvPr id="2" name="标题 1"/>
          <p:cNvSpPr>
            <a:spLocks noGrp="1"/>
          </p:cNvSpPr>
          <p:nvPr>
            <p:ph type="ctrTitle"/>
          </p:nvPr>
        </p:nvSpPr>
        <p:spPr>
          <a:xfrm>
            <a:off x="748665" y="1028065"/>
            <a:ext cx="10681335" cy="1913890"/>
          </a:xfrm>
        </p:spPr>
        <p:txBody>
          <a:bodyPr>
            <a:noAutofit/>
          </a:bodyPr>
          <a:lstStyle/>
          <a:p>
            <a:pPr marL="0" indent="0" fontAlgn="auto">
              <a:lnSpc>
                <a:spcPct val="125000"/>
              </a:lnSpc>
            </a:pPr>
            <a:r>
              <a:rPr lang="en-US" sz="3600" b="1" dirty="0">
                <a:latin typeface="Times New Roman" panose="02020603050405020304" charset="0"/>
                <a:cs typeface="Times New Roman" panose="02020603050405020304" charset="0"/>
              </a:rPr>
              <a:t>Smooth Penalty Detection Methods for Quantized</a:t>
            </a:r>
            <a:br>
              <a:rPr lang="en-US" sz="3600" b="1" dirty="0">
                <a:latin typeface="Times New Roman" panose="02020603050405020304" charset="0"/>
                <a:cs typeface="Times New Roman" panose="02020603050405020304" charset="0"/>
              </a:rPr>
            </a:br>
            <a:r>
              <a:rPr lang="en-US" sz="3600" b="1" dirty="0">
                <a:latin typeface="Times New Roman" panose="02020603050405020304" charset="0"/>
                <a:cs typeface="Times New Roman" panose="02020603050405020304" charset="0"/>
              </a:rPr>
              <a:t>and Distributed Massive MIMO Systems</a:t>
            </a:r>
            <a:endParaRPr sz="3600" b="1" dirty="0">
              <a:latin typeface="Times New Roman" panose="02020603050405020304" charset="0"/>
              <a:cs typeface="Times New Roman" panose="02020603050405020304" charset="0"/>
            </a:endParaRPr>
          </a:p>
        </p:txBody>
      </p:sp>
      <p:pic>
        <p:nvPicPr>
          <p:cNvPr id="5" name="图片 4"/>
          <p:cNvPicPr>
            <a:picLocks noChangeAspect="1"/>
          </p:cNvPicPr>
          <p:nvPr/>
        </p:nvPicPr>
        <p:blipFill>
          <a:blip r:embed="rId3"/>
          <a:stretch>
            <a:fillRect/>
          </a:stretch>
        </p:blipFill>
        <p:spPr>
          <a:xfrm>
            <a:off x="8684751" y="5306317"/>
            <a:ext cx="1292968" cy="1305373"/>
          </a:xfrm>
          <a:prstGeom prst="rect">
            <a:avLst/>
          </a:prstGeom>
        </p:spPr>
      </p:pic>
      <p:pic>
        <p:nvPicPr>
          <p:cNvPr id="6" name="图片 5">
            <a:extLst>
              <a:ext uri="{FF2B5EF4-FFF2-40B4-BE49-F238E27FC236}">
                <a16:creationId xmlns:a16="http://schemas.microsoft.com/office/drawing/2014/main" id="{6FDD7D06-5C9B-2D7A-3382-148755C08B6A}"/>
              </a:ext>
            </a:extLst>
          </p:cNvPr>
          <p:cNvPicPr>
            <a:picLocks noChangeAspect="1"/>
          </p:cNvPicPr>
          <p:nvPr/>
        </p:nvPicPr>
        <p:blipFill>
          <a:blip r:embed="rId4"/>
          <a:stretch>
            <a:fillRect/>
          </a:stretch>
        </p:blipFill>
        <p:spPr>
          <a:xfrm>
            <a:off x="10193180" y="5681573"/>
            <a:ext cx="1850132" cy="787184"/>
          </a:xfrm>
          <a:prstGeom prst="rect">
            <a:avLst/>
          </a:prstGeom>
        </p:spPr>
      </p:pic>
      <p:pic>
        <p:nvPicPr>
          <p:cNvPr id="12" name="图片 11">
            <a:extLst>
              <a:ext uri="{FF2B5EF4-FFF2-40B4-BE49-F238E27FC236}">
                <a16:creationId xmlns:a16="http://schemas.microsoft.com/office/drawing/2014/main" id="{952B0865-59D7-5A0A-3D41-AB96933F1518}"/>
              </a:ext>
            </a:extLst>
          </p:cNvPr>
          <p:cNvPicPr>
            <a:picLocks noChangeAspect="1"/>
          </p:cNvPicPr>
          <p:nvPr/>
        </p:nvPicPr>
        <p:blipFill>
          <a:blip r:embed="rId5"/>
          <a:stretch>
            <a:fillRect/>
          </a:stretch>
        </p:blipFill>
        <p:spPr>
          <a:xfrm>
            <a:off x="72488" y="5561693"/>
            <a:ext cx="3434763" cy="10269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5E523-02F8-8B70-977B-5B3A5A0B359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AF5525F-AD9A-36D9-9D22-155412BA6A27}"/>
              </a:ext>
            </a:extLst>
          </p:cNvPr>
          <p:cNvSpPr>
            <a:spLocks noGrp="1"/>
          </p:cNvSpPr>
          <p:nvPr>
            <p:ph type="title"/>
          </p:nvPr>
        </p:nvSpPr>
        <p:spPr>
          <a:xfrm>
            <a:off x="582929" y="76200"/>
            <a:ext cx="7523725" cy="845185"/>
          </a:xfrm>
        </p:spPr>
        <p:txBody>
          <a:bodyPr>
            <a:normAutofit/>
          </a:bodyPr>
          <a:lstStyle/>
          <a:p>
            <a:r>
              <a:rPr kumimoji="1" lang="en-US" altLang="zh-CN" b="1" dirty="0">
                <a:sym typeface="+mn-ea"/>
              </a:rPr>
              <a:t>2 The Proposed Distributed HPD Algorithm </a:t>
            </a:r>
            <a:endParaRPr kumimoji="1" lang="en-US" altLang="zh-CN" b="1" dirty="0">
              <a:solidFill>
                <a:schemeClr val="bg1"/>
              </a:solidFill>
              <a:latin typeface="+mn-lt"/>
              <a:ea typeface="+mn-ea"/>
              <a:cs typeface="+mn-cs"/>
              <a:sym typeface="+mn-ea"/>
            </a:endParaRPr>
          </a:p>
        </p:txBody>
      </p:sp>
      <p:pic>
        <p:nvPicPr>
          <p:cNvPr id="20" name="图片 19">
            <a:extLst>
              <a:ext uri="{FF2B5EF4-FFF2-40B4-BE49-F238E27FC236}">
                <a16:creationId xmlns:a16="http://schemas.microsoft.com/office/drawing/2014/main" id="{A47D8564-A800-B66D-361D-C2A2DE565407}"/>
              </a:ext>
            </a:extLst>
          </p:cNvPr>
          <p:cNvPicPr>
            <a:picLocks noChangeAspect="1"/>
          </p:cNvPicPr>
          <p:nvPr>
            <p:custDataLst>
              <p:tags r:id="rId1"/>
            </p:custDataLst>
          </p:nvPr>
        </p:nvPicPr>
        <p:blipFill>
          <a:blip r:embed="rId4" cstate="email"/>
          <a:stretch>
            <a:fillRect/>
          </a:stretch>
        </p:blipFill>
        <p:spPr>
          <a:xfrm>
            <a:off x="11168380" y="96520"/>
            <a:ext cx="756920" cy="756920"/>
          </a:xfrm>
          <a:prstGeom prst="rect">
            <a:avLst/>
          </a:prstGeom>
        </p:spPr>
      </p:pic>
      <p:pic>
        <p:nvPicPr>
          <p:cNvPr id="8" name="图片 7">
            <a:extLst>
              <a:ext uri="{FF2B5EF4-FFF2-40B4-BE49-F238E27FC236}">
                <a16:creationId xmlns:a16="http://schemas.microsoft.com/office/drawing/2014/main" id="{02ABC41A-7636-3FDB-29E1-974280685E68}"/>
              </a:ext>
            </a:extLst>
          </p:cNvPr>
          <p:cNvPicPr>
            <a:picLocks noChangeAspect="1"/>
          </p:cNvPicPr>
          <p:nvPr/>
        </p:nvPicPr>
        <p:blipFill>
          <a:blip r:embed="rId5"/>
          <a:stretch>
            <a:fillRect/>
          </a:stretch>
        </p:blipFill>
        <p:spPr>
          <a:xfrm>
            <a:off x="421566" y="1851853"/>
            <a:ext cx="5306375" cy="4069340"/>
          </a:xfrm>
          <a:prstGeom prst="rect">
            <a:avLst/>
          </a:prstGeom>
        </p:spPr>
      </p:pic>
      <p:sp>
        <p:nvSpPr>
          <p:cNvPr id="15" name="矩形 14">
            <a:extLst>
              <a:ext uri="{FF2B5EF4-FFF2-40B4-BE49-F238E27FC236}">
                <a16:creationId xmlns:a16="http://schemas.microsoft.com/office/drawing/2014/main" id="{BB86A6BE-8242-396B-9EEB-1A68DAB27D38}"/>
              </a:ext>
            </a:extLst>
          </p:cNvPr>
          <p:cNvSpPr/>
          <p:nvPr/>
        </p:nvSpPr>
        <p:spPr>
          <a:xfrm>
            <a:off x="6732264" y="1396168"/>
            <a:ext cx="4560835" cy="772795"/>
          </a:xfrm>
          <a:prstGeom prst="rect">
            <a:avLst/>
          </a:prstGeom>
        </p:spPr>
        <p:style>
          <a:lnRef idx="0">
            <a:srgbClr val="FFFFFF"/>
          </a:lnRef>
          <a:fillRef idx="2">
            <a:schemeClr val="accent1"/>
          </a:fillRef>
          <a:effectRef idx="0">
            <a:srgbClr val="FFFFFF"/>
          </a:effectRef>
          <a:fontRef idx="minor">
            <a:schemeClr val="lt1"/>
          </a:fontRef>
        </p:style>
        <p:txBody>
          <a:bodyPr rtlCol="0" anchor="ctr"/>
          <a:lstStyle/>
          <a:p>
            <a:pPr algn="ctr"/>
            <a:r>
              <a:rPr lang="en-US" altLang="zh-CN" sz="2000" dirty="0">
                <a:solidFill>
                  <a:schemeClr val="tx1"/>
                </a:solidFill>
              </a:rPr>
              <a:t>Computational Complexity</a:t>
            </a:r>
            <a:r>
              <a:rPr lang="zh-CN" altLang="en-US" sz="2000" dirty="0">
                <a:solidFill>
                  <a:schemeClr val="tx1"/>
                </a:solidFill>
              </a:rPr>
              <a:t> </a:t>
            </a:r>
            <a:r>
              <a:rPr lang="en-US" altLang="zh-CN" sz="2000" dirty="0">
                <a:solidFill>
                  <a:schemeClr val="tx1"/>
                </a:solidFill>
              </a:rPr>
              <a:t>Reduction</a:t>
            </a:r>
          </a:p>
        </p:txBody>
      </p:sp>
      <p:sp>
        <p:nvSpPr>
          <p:cNvPr id="16" name="矩形 15">
            <a:extLst>
              <a:ext uri="{FF2B5EF4-FFF2-40B4-BE49-F238E27FC236}">
                <a16:creationId xmlns:a16="http://schemas.microsoft.com/office/drawing/2014/main" id="{280C01B6-32A3-0C94-590A-181153D21715}"/>
              </a:ext>
            </a:extLst>
          </p:cNvPr>
          <p:cNvSpPr/>
          <p:nvPr/>
        </p:nvSpPr>
        <p:spPr>
          <a:xfrm>
            <a:off x="6732988" y="2168963"/>
            <a:ext cx="4558333" cy="1806499"/>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cxnSp>
        <p:nvCxnSpPr>
          <p:cNvPr id="17" name="直接连接符 16">
            <a:extLst>
              <a:ext uri="{FF2B5EF4-FFF2-40B4-BE49-F238E27FC236}">
                <a16:creationId xmlns:a16="http://schemas.microsoft.com/office/drawing/2014/main" id="{FC701634-7AD1-786D-D1F4-FF12A70D6DCC}"/>
              </a:ext>
            </a:extLst>
          </p:cNvPr>
          <p:cNvCxnSpPr>
            <a:cxnSpLocks/>
            <a:stCxn id="16" idx="1"/>
          </p:cNvCxnSpPr>
          <p:nvPr/>
        </p:nvCxnSpPr>
        <p:spPr>
          <a:xfrm flipV="1">
            <a:off x="6732988" y="3056358"/>
            <a:ext cx="4560111" cy="15855"/>
          </a:xfrm>
          <a:prstGeom prst="line">
            <a:avLst/>
          </a:prstGeom>
          <a:ln w="28575" cmpd="sng">
            <a:solidFill>
              <a:schemeClr val="accent1">
                <a:shade val="50000"/>
              </a:schemeClr>
            </a:solidFill>
            <a:prstDash val="lgDash"/>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53CED31-785A-94CA-78FE-79C37E959BCE}"/>
                  </a:ext>
                </a:extLst>
              </p:cNvPr>
              <p:cNvSpPr txBox="1"/>
              <p:nvPr/>
            </p:nvSpPr>
            <p:spPr>
              <a:xfrm>
                <a:off x="7974240" y="2448381"/>
                <a:ext cx="2096429" cy="407099"/>
              </a:xfrm>
              <a:prstGeom prst="rect">
                <a:avLst/>
              </a:prstGeom>
              <a:noFill/>
            </p:spPr>
            <p:txBody>
              <a:bodyPr wrap="square">
                <a:spAutoFit/>
              </a:bodyPr>
              <a:lstStyle/>
              <a:p>
                <a:pPr algn="ctr"/>
                <a:r>
                  <a:rPr kumimoji="1" lang="en-US" altLang="zh-CN" sz="2000" b="1" dirty="0">
                    <a:solidFill>
                      <a:srgbClr val="00B050"/>
                    </a:solidFill>
                    <a:sym typeface="+mn-ea"/>
                  </a:rPr>
                  <a:t>BMMSE: O(</a:t>
                </a:r>
                <a14:m>
                  <m:oMath xmlns:m="http://schemas.openxmlformats.org/officeDocument/2006/math">
                    <m:sSup>
                      <m:sSupPr>
                        <m:ctrlPr>
                          <a:rPr kumimoji="1" lang="en-US" altLang="zh-CN" sz="2000" b="1" i="1" dirty="0" smtClean="0">
                            <a:solidFill>
                              <a:srgbClr val="00B050"/>
                            </a:solidFill>
                            <a:latin typeface="Cambria Math" panose="02040503050406030204" pitchFamily="18" charset="0"/>
                            <a:cs typeface="Cambria Math" panose="02040503050406030204" charset="0"/>
                            <a:sym typeface="+mn-ea"/>
                          </a:rPr>
                        </m:ctrlPr>
                      </m:sSupPr>
                      <m:e>
                        <m:r>
                          <a:rPr kumimoji="1" lang="en-US" altLang="zh-CN" sz="2000" b="1" i="1" dirty="0" smtClean="0">
                            <a:solidFill>
                              <a:srgbClr val="00B050"/>
                            </a:solidFill>
                            <a:latin typeface="Cambria Math" panose="02040503050406030204" pitchFamily="18" charset="0"/>
                            <a:cs typeface="Cambria Math" panose="02040503050406030204" charset="0"/>
                            <a:sym typeface="+mn-ea"/>
                          </a:rPr>
                          <m:t>𝑵</m:t>
                        </m:r>
                      </m:e>
                      <m:sup>
                        <m:r>
                          <a:rPr kumimoji="1" lang="en-US" altLang="zh-CN" sz="2000" b="1" i="1" dirty="0" smtClean="0">
                            <a:solidFill>
                              <a:srgbClr val="00B050"/>
                            </a:solidFill>
                            <a:latin typeface="Cambria Math" panose="02040503050406030204" pitchFamily="18" charset="0"/>
                            <a:cs typeface="Cambria Math" panose="02040503050406030204" charset="0"/>
                            <a:sym typeface="+mn-ea"/>
                          </a:rPr>
                          <m:t>𝟑</m:t>
                        </m:r>
                      </m:sup>
                    </m:sSup>
                  </m:oMath>
                </a14:m>
                <a:r>
                  <a:rPr kumimoji="1" lang="en-US" altLang="zh-CN" sz="2000" b="1" dirty="0">
                    <a:solidFill>
                      <a:srgbClr val="00B050"/>
                    </a:solidFill>
                    <a:sym typeface="+mn-ea"/>
                  </a:rPr>
                  <a:t>)</a:t>
                </a:r>
                <a:r>
                  <a:rPr kumimoji="1" lang="en-US" altLang="zh-CN" sz="2000" dirty="0">
                    <a:solidFill>
                      <a:schemeClr val="tx1"/>
                    </a:solidFill>
                    <a:sym typeface="+mn-ea"/>
                  </a:rPr>
                  <a:t>.</a:t>
                </a:r>
                <a:endParaRPr lang="zh-CN" altLang="en-US" sz="2000" dirty="0"/>
              </a:p>
            </p:txBody>
          </p:sp>
        </mc:Choice>
        <mc:Fallback xmlns="">
          <p:sp>
            <p:nvSpPr>
              <p:cNvPr id="19" name="文本框 18">
                <a:extLst>
                  <a:ext uri="{FF2B5EF4-FFF2-40B4-BE49-F238E27FC236}">
                    <a16:creationId xmlns:a16="http://schemas.microsoft.com/office/drawing/2014/main" id="{653CED31-785A-94CA-78FE-79C37E959BCE}"/>
                  </a:ext>
                </a:extLst>
              </p:cNvPr>
              <p:cNvSpPr txBox="1">
                <a:spLocks noRot="1" noChangeAspect="1" noMove="1" noResize="1" noEditPoints="1" noAdjustHandles="1" noChangeArrowheads="1" noChangeShapeType="1" noTextEdit="1"/>
              </p:cNvSpPr>
              <p:nvPr/>
            </p:nvSpPr>
            <p:spPr>
              <a:xfrm>
                <a:off x="7974240" y="2448381"/>
                <a:ext cx="2096429" cy="407099"/>
              </a:xfrm>
              <a:prstGeom prst="rect">
                <a:avLst/>
              </a:prstGeom>
              <a:blipFill>
                <a:blip r:embed="rId6"/>
                <a:stretch>
                  <a:fillRect l="-1744" t="-7576" r="-2035"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D4D6A67A-E319-83CC-2E28-6E2747B7F580}"/>
                  </a:ext>
                </a:extLst>
              </p:cNvPr>
              <p:cNvSpPr txBox="1"/>
              <p:nvPr/>
            </p:nvSpPr>
            <p:spPr>
              <a:xfrm>
                <a:off x="7963939" y="3335462"/>
                <a:ext cx="2117030" cy="400110"/>
              </a:xfrm>
              <a:prstGeom prst="rect">
                <a:avLst/>
              </a:prstGeom>
              <a:noFill/>
            </p:spPr>
            <p:txBody>
              <a:bodyPr wrap="square">
                <a:spAutoFit/>
              </a:bodyPr>
              <a:lstStyle/>
              <a:p>
                <a:pPr algn="ctr"/>
                <a:r>
                  <a:rPr kumimoji="1" lang="en-US" altLang="zh-CN" sz="2000" b="1" dirty="0">
                    <a:solidFill>
                      <a:srgbClr val="00B050"/>
                    </a:solidFill>
                    <a:sym typeface="+mn-ea"/>
                  </a:rPr>
                  <a:t>HPD: O(</a:t>
                </a:r>
                <a14:m>
                  <m:oMath xmlns:m="http://schemas.openxmlformats.org/officeDocument/2006/math">
                    <m:r>
                      <a:rPr kumimoji="1" lang="en-US" altLang="zh-CN" sz="2000" b="1" i="1" dirty="0" smtClean="0">
                        <a:solidFill>
                          <a:srgbClr val="00B050"/>
                        </a:solidFill>
                        <a:latin typeface="Cambria Math" panose="02040503050406030204" pitchFamily="18" charset="0"/>
                        <a:cs typeface="Cambria Math" panose="02040503050406030204" charset="0"/>
                        <a:sym typeface="+mn-ea"/>
                      </a:rPr>
                      <m:t>𝑵𝑲</m:t>
                    </m:r>
                  </m:oMath>
                </a14:m>
                <a:r>
                  <a:rPr kumimoji="1" lang="en-US" altLang="zh-CN" sz="2000" b="1" dirty="0">
                    <a:solidFill>
                      <a:srgbClr val="00B050"/>
                    </a:solidFill>
                    <a:sym typeface="+mn-ea"/>
                  </a:rPr>
                  <a:t>)</a:t>
                </a:r>
                <a:r>
                  <a:rPr kumimoji="1" lang="en-US" altLang="zh-CN" sz="2000" dirty="0">
                    <a:solidFill>
                      <a:schemeClr val="tx1"/>
                    </a:solidFill>
                    <a:sym typeface="+mn-ea"/>
                  </a:rPr>
                  <a:t>.</a:t>
                </a:r>
                <a:endParaRPr lang="zh-CN" altLang="en-US" sz="2000" dirty="0"/>
              </a:p>
            </p:txBody>
          </p:sp>
        </mc:Choice>
        <mc:Fallback xmlns="">
          <p:sp>
            <p:nvSpPr>
              <p:cNvPr id="21" name="文本框 20">
                <a:extLst>
                  <a:ext uri="{FF2B5EF4-FFF2-40B4-BE49-F238E27FC236}">
                    <a16:creationId xmlns:a16="http://schemas.microsoft.com/office/drawing/2014/main" id="{D4D6A67A-E319-83CC-2E28-6E2747B7F580}"/>
                  </a:ext>
                </a:extLst>
              </p:cNvPr>
              <p:cNvSpPr txBox="1">
                <a:spLocks noRot="1" noChangeAspect="1" noMove="1" noResize="1" noEditPoints="1" noAdjustHandles="1" noChangeArrowheads="1" noChangeShapeType="1" noTextEdit="1"/>
              </p:cNvSpPr>
              <p:nvPr/>
            </p:nvSpPr>
            <p:spPr>
              <a:xfrm>
                <a:off x="7963939" y="3335462"/>
                <a:ext cx="2117030" cy="400110"/>
              </a:xfrm>
              <a:prstGeom prst="rect">
                <a:avLst/>
              </a:prstGeom>
              <a:blipFill>
                <a:blip r:embed="rId7"/>
                <a:stretch>
                  <a:fillRect t="-7576" b="-25758"/>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1DC5C8A2-8646-9267-253C-20EFDF30AC2C}"/>
              </a:ext>
            </a:extLst>
          </p:cNvPr>
          <p:cNvSpPr txBox="1"/>
          <p:nvPr/>
        </p:nvSpPr>
        <p:spPr>
          <a:xfrm>
            <a:off x="421567" y="1149602"/>
            <a:ext cx="2833362" cy="510778"/>
          </a:xfrm>
          <a:prstGeom prst="roundRect">
            <a:avLst/>
          </a:prstGeom>
          <a:solidFill>
            <a:srgbClr val="EEBD4A"/>
          </a:solidFill>
        </p:spPr>
        <p:txBody>
          <a:bodyPr vert="horz"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solidFill>
                  <a:srgbClr val="FFFFFF"/>
                </a:solidFill>
                <a:effectLst/>
                <a:uLnTx/>
                <a:uFillTx/>
                <a:latin typeface="Times New Roman"/>
                <a:cs typeface="+mn-cs"/>
                <a:sym typeface="+mn-ea"/>
              </a:rPr>
              <a:t>Overall Procedure</a:t>
            </a:r>
          </a:p>
        </p:txBody>
      </p:sp>
      <p:sp>
        <p:nvSpPr>
          <p:cNvPr id="7" name="矩形 6">
            <a:extLst>
              <a:ext uri="{FF2B5EF4-FFF2-40B4-BE49-F238E27FC236}">
                <a16:creationId xmlns:a16="http://schemas.microsoft.com/office/drawing/2014/main" id="{9BB835AB-62DC-CB9E-F349-D16EEE219B05}"/>
              </a:ext>
            </a:extLst>
          </p:cNvPr>
          <p:cNvSpPr/>
          <p:nvPr/>
        </p:nvSpPr>
        <p:spPr>
          <a:xfrm>
            <a:off x="6730486" y="4354585"/>
            <a:ext cx="4560835" cy="772795"/>
          </a:xfrm>
          <a:prstGeom prst="rect">
            <a:avLst/>
          </a:prstGeom>
        </p:spPr>
        <p:style>
          <a:lnRef idx="0">
            <a:srgbClr val="FFFFFF"/>
          </a:lnRef>
          <a:fillRef idx="2">
            <a:schemeClr val="accent1"/>
          </a:fillRef>
          <a:effectRef idx="0">
            <a:srgbClr val="FFFFFF"/>
          </a:effectRef>
          <a:fontRef idx="minor">
            <a:schemeClr val="lt1"/>
          </a:fontRef>
        </p:style>
        <p:txBody>
          <a:bodyPr rtlCol="0" anchor="ctr"/>
          <a:lstStyle/>
          <a:p>
            <a:pPr algn="ctr"/>
            <a:r>
              <a:rPr lang="en-US" altLang="zh-CN" sz="2000" dirty="0">
                <a:solidFill>
                  <a:schemeClr val="tx1"/>
                </a:solidFill>
              </a:rPr>
              <a:t>Low Interconnection Bandwidth</a:t>
            </a:r>
          </a:p>
        </p:txBody>
      </p:sp>
      <p:sp>
        <p:nvSpPr>
          <p:cNvPr id="12" name="矩形 11">
            <a:extLst>
              <a:ext uri="{FF2B5EF4-FFF2-40B4-BE49-F238E27FC236}">
                <a16:creationId xmlns:a16="http://schemas.microsoft.com/office/drawing/2014/main" id="{D59E4337-E335-1A6F-CE5D-975D4D659EE3}"/>
              </a:ext>
            </a:extLst>
          </p:cNvPr>
          <p:cNvSpPr/>
          <p:nvPr/>
        </p:nvSpPr>
        <p:spPr>
          <a:xfrm>
            <a:off x="6731210" y="5127380"/>
            <a:ext cx="4558333" cy="793813"/>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1A5F07C6-7949-67C5-9F43-3418CE503988}"/>
                  </a:ext>
                </a:extLst>
              </p:cNvPr>
              <p:cNvSpPr txBox="1"/>
              <p:nvPr/>
            </p:nvSpPr>
            <p:spPr>
              <a:xfrm>
                <a:off x="8147485" y="5348966"/>
                <a:ext cx="1742826" cy="400110"/>
              </a:xfrm>
              <a:prstGeom prst="rect">
                <a:avLst/>
              </a:prstGeom>
              <a:noFill/>
            </p:spPr>
            <p:txBody>
              <a:bodyPr wrap="square">
                <a:spAutoFit/>
              </a:bodyPr>
              <a:lstStyle/>
              <a:p>
                <a:pPr algn="ctr"/>
                <a:r>
                  <a:rPr kumimoji="1" lang="en-US" altLang="zh-CN" sz="2000" b="1" dirty="0">
                    <a:solidFill>
                      <a:srgbClr val="00B050"/>
                    </a:solidFill>
                    <a:sym typeface="+mn-ea"/>
                  </a:rPr>
                  <a:t>HPD: O(</a:t>
                </a:r>
                <a14:m>
                  <m:oMath xmlns:m="http://schemas.openxmlformats.org/officeDocument/2006/math">
                    <m:r>
                      <a:rPr kumimoji="1" lang="en-US" altLang="zh-CN" sz="2000" b="1" i="1" dirty="0" smtClean="0">
                        <a:solidFill>
                          <a:srgbClr val="00B050"/>
                        </a:solidFill>
                        <a:latin typeface="Cambria Math" panose="02040503050406030204" pitchFamily="18" charset="0"/>
                        <a:cs typeface="Cambria Math" panose="02040503050406030204" charset="0"/>
                        <a:sym typeface="+mn-ea"/>
                      </a:rPr>
                      <m:t>𝑲</m:t>
                    </m:r>
                  </m:oMath>
                </a14:m>
                <a:r>
                  <a:rPr kumimoji="1" lang="en-US" altLang="zh-CN" sz="2000" b="1" dirty="0">
                    <a:solidFill>
                      <a:srgbClr val="00B050"/>
                    </a:solidFill>
                    <a:sym typeface="+mn-ea"/>
                  </a:rPr>
                  <a:t>)</a:t>
                </a:r>
                <a:r>
                  <a:rPr kumimoji="1" lang="en-US" altLang="zh-CN" sz="2000" dirty="0">
                    <a:solidFill>
                      <a:schemeClr val="tx1"/>
                    </a:solidFill>
                    <a:sym typeface="+mn-ea"/>
                  </a:rPr>
                  <a:t>.</a:t>
                </a:r>
                <a:endParaRPr lang="zh-CN" altLang="en-US" sz="2000" dirty="0"/>
              </a:p>
            </p:txBody>
          </p:sp>
        </mc:Choice>
        <mc:Fallback xmlns="">
          <p:sp>
            <p:nvSpPr>
              <p:cNvPr id="18" name="文本框 17">
                <a:extLst>
                  <a:ext uri="{FF2B5EF4-FFF2-40B4-BE49-F238E27FC236}">
                    <a16:creationId xmlns:a16="http://schemas.microsoft.com/office/drawing/2014/main" id="{1A5F07C6-7949-67C5-9F43-3418CE503988}"/>
                  </a:ext>
                </a:extLst>
              </p:cNvPr>
              <p:cNvSpPr txBox="1">
                <a:spLocks noRot="1" noChangeAspect="1" noMove="1" noResize="1" noEditPoints="1" noAdjustHandles="1" noChangeArrowheads="1" noChangeShapeType="1" noTextEdit="1"/>
              </p:cNvSpPr>
              <p:nvPr/>
            </p:nvSpPr>
            <p:spPr>
              <a:xfrm>
                <a:off x="8147485" y="5348966"/>
                <a:ext cx="1742826" cy="400110"/>
              </a:xfrm>
              <a:prstGeom prst="rect">
                <a:avLst/>
              </a:prstGeom>
              <a:blipFill>
                <a:blip r:embed="rId8"/>
                <a:stretch>
                  <a:fillRect t="-7576" b="-25758"/>
                </a:stretch>
              </a:blipFill>
            </p:spPr>
            <p:txBody>
              <a:bodyPr/>
              <a:lstStyle/>
              <a:p>
                <a:r>
                  <a:rPr lang="zh-CN" altLang="en-US">
                    <a:noFill/>
                  </a:rPr>
                  <a:t> </a:t>
                </a:r>
              </a:p>
            </p:txBody>
          </p:sp>
        </mc:Fallback>
      </mc:AlternateContent>
      <p:pic>
        <p:nvPicPr>
          <p:cNvPr id="22" name="图片 21">
            <a:extLst>
              <a:ext uri="{FF2B5EF4-FFF2-40B4-BE49-F238E27FC236}">
                <a16:creationId xmlns:a16="http://schemas.microsoft.com/office/drawing/2014/main" id="{357B05AF-0737-11C1-CD88-5B2A44E531C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9984" r="96049">
                        <a14:foregroundMark x1="24079" y1="33571" x2="24079" y2="33571"/>
                        <a14:foregroundMark x1="26428" y1="32679" x2="26428" y2="32679"/>
                        <a14:foregroundMark x1="27229" y1="29821" x2="27229" y2="29821"/>
                        <a14:foregroundMark x1="27069" y1="21786" x2="27069" y2="21786"/>
                        <a14:foregroundMark x1="32034" y1="23571" x2="32034" y2="23571"/>
                        <a14:foregroundMark x1="35558" y1="26071" x2="35558" y2="26071"/>
                        <a14:foregroundMark x1="44741" y1="26964" x2="44741" y2="26964"/>
                        <a14:foregroundMark x1="47838" y1="25179" x2="47838" y2="25179"/>
                        <a14:foregroundMark x1="57234" y1="26786" x2="57234" y2="26786"/>
                        <a14:foregroundMark x1="60918" y1="28214" x2="60918" y2="28214"/>
                        <a14:foregroundMark x1="66418" y1="32321" x2="66418" y2="32321"/>
                        <a14:foregroundMark x1="69941" y1="28571" x2="69941" y2="28571"/>
                        <a14:foregroundMark x1="74533" y1="32679" x2="74533" y2="32679"/>
                        <a14:foregroundMark x1="80619" y1="34464" x2="80619" y2="34464"/>
                        <a14:foregroundMark x1="84730" y1="34821" x2="84730" y2="34821"/>
                        <a14:foregroundMark x1="84730" y1="19821" x2="84730" y2="19821"/>
                        <a14:foregroundMark x1="87720" y1="33929" x2="87720" y2="33929"/>
                        <a14:foregroundMark x1="96049" y1="35536" x2="96049" y2="35536"/>
                        <a14:backgroundMark x1="16711" y1="42321" x2="16711" y2="42321"/>
                        <a14:backgroundMark x1="17512" y1="34821" x2="17512" y2="34821"/>
                        <a14:backgroundMark x1="13881" y1="32321" x2="13881" y2="32321"/>
                        <a14:backgroundMark x1="12226" y1="46071" x2="12226" y2="46071"/>
                        <a14:backgroundMark x1="12387" y1="49821" x2="12387" y2="49821"/>
                        <a14:backgroundMark x1="13027" y1="52679" x2="13027" y2="52679"/>
                        <a14:backgroundMark x1="13881" y1="44821" x2="13881" y2="43929"/>
                        <a14:backgroundMark x1="13508" y1="38929" x2="13508" y2="38929"/>
                        <a14:backgroundMark x1="13508" y1="38929" x2="13508" y2="38929"/>
                      </a14:backgroundRemoval>
                    </a14:imgEffect>
                  </a14:imgLayer>
                </a14:imgProps>
              </a:ext>
            </a:extLst>
          </a:blip>
          <a:srcRect l="21177" b="40154"/>
          <a:stretch>
            <a:fillRect/>
          </a:stretch>
        </p:blipFill>
        <p:spPr>
          <a:xfrm>
            <a:off x="8459470" y="191533"/>
            <a:ext cx="2497311" cy="566894"/>
          </a:xfrm>
          <a:prstGeom prst="rect">
            <a:avLst/>
          </a:prstGeom>
        </p:spPr>
      </p:pic>
    </p:spTree>
    <p:extLst>
      <p:ext uri="{BB962C8B-B14F-4D97-AF65-F5344CB8AC3E}">
        <p14:creationId xmlns:p14="http://schemas.microsoft.com/office/powerpoint/2010/main" val="192649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E72DC-0E84-DF5E-D9E5-C59ECA3BB4ED}"/>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 name="文本框 24">
                <a:extLst>
                  <a:ext uri="{FF2B5EF4-FFF2-40B4-BE49-F238E27FC236}">
                    <a16:creationId xmlns:a16="http://schemas.microsoft.com/office/drawing/2014/main" id="{DCFAAFD0-C47A-4C8A-3A0B-8D1EFDE9438E}"/>
                  </a:ext>
                </a:extLst>
              </p:cNvPr>
              <p:cNvSpPr txBox="1"/>
              <p:nvPr/>
            </p:nvSpPr>
            <p:spPr>
              <a:xfrm>
                <a:off x="669905" y="1610410"/>
                <a:ext cx="10852192" cy="1040723"/>
              </a:xfrm>
              <a:prstGeom prst="rect">
                <a:avLst/>
              </a:prstGeom>
              <a:ln w="19050">
                <a:solidFill>
                  <a:schemeClr val="accent1"/>
                </a:solidFill>
                <a:prstDash val="dashDot"/>
              </a:ln>
            </p:spPr>
            <p:txBody>
              <a:bodyPr vert="horz" wrap="square" lIns="91440" tIns="45720" rIns="91440" bIns="45720" rtlCol="0" anchor="ctr">
                <a:normAutofit/>
              </a:bodyPr>
              <a:lstStyle/>
              <a:p>
                <a:pPr>
                  <a:lnSpc>
                    <a:spcPct val="160000"/>
                  </a:lnSpc>
                </a:pPr>
                <a:r>
                  <a:rPr lang="en-US" altLang="zh-CN" dirty="0"/>
                  <a:t>A single smooth penalty may still be too limited to describe the whole constellation landscape. This naturally motivates multi-term smooth modeling to improve the approximation quality of the non-smooth penalty </a:t>
                </a:r>
                <a14:m>
                  <m:oMath xmlns:m="http://schemas.openxmlformats.org/officeDocument/2006/math">
                    <m:r>
                      <a:rPr lang="zh-CN" altLang="en-US" i="1" dirty="0" smtClean="0">
                        <a:latin typeface="Cambria Math" panose="02040503050406030204" pitchFamily="18" charset="0"/>
                      </a:rPr>
                      <m:t>𝜙</m:t>
                    </m:r>
                    <m:r>
                      <a:rPr lang="en-US" altLang="zh-CN" i="1" dirty="0" smtClean="0">
                        <a:latin typeface="Cambria Math" panose="02040503050406030204" pitchFamily="18" charset="0"/>
                      </a:rPr>
                      <m:t>(</m:t>
                    </m:r>
                    <m:r>
                      <a:rPr lang="zh-CN" altLang="en-US" i="1" dirty="0" smtClean="0">
                        <a:latin typeface="Cambria Math" panose="02040503050406030204" pitchFamily="18" charset="0"/>
                      </a:rPr>
                      <m:t>𝐱</m:t>
                    </m:r>
                    <m:r>
                      <a:rPr lang="en-US" altLang="zh-CN" i="1" dirty="0" smtClean="0">
                        <a:latin typeface="Cambria Math" panose="02040503050406030204" pitchFamily="18" charset="0"/>
                      </a:rPr>
                      <m:t>)</m:t>
                    </m:r>
                  </m:oMath>
                </a14:m>
                <a:r>
                  <a:rPr lang="en-US" altLang="zh-CN" dirty="0"/>
                  <a:t>.</a:t>
                </a:r>
                <a:endParaRPr kumimoji="1" lang="en-US" altLang="zh-CN" dirty="0"/>
              </a:p>
            </p:txBody>
          </p:sp>
        </mc:Choice>
        <mc:Fallback>
          <p:sp>
            <p:nvSpPr>
              <p:cNvPr id="25" name="文本框 24">
                <a:extLst>
                  <a:ext uri="{FF2B5EF4-FFF2-40B4-BE49-F238E27FC236}">
                    <a16:creationId xmlns:a16="http://schemas.microsoft.com/office/drawing/2014/main" id="{DCFAAFD0-C47A-4C8A-3A0B-8D1EFDE9438E}"/>
                  </a:ext>
                </a:extLst>
              </p:cNvPr>
              <p:cNvSpPr txBox="1">
                <a:spLocks noRot="1" noChangeAspect="1" noMove="1" noResize="1" noEditPoints="1" noAdjustHandles="1" noChangeArrowheads="1" noChangeShapeType="1" noTextEdit="1"/>
              </p:cNvSpPr>
              <p:nvPr/>
            </p:nvSpPr>
            <p:spPr>
              <a:xfrm>
                <a:off x="669905" y="1610410"/>
                <a:ext cx="10852192" cy="1040723"/>
              </a:xfrm>
              <a:prstGeom prst="rect">
                <a:avLst/>
              </a:prstGeom>
              <a:blipFill>
                <a:blip r:embed="rId4"/>
                <a:stretch>
                  <a:fillRect l="-449" b="-2299"/>
                </a:stretch>
              </a:blipFill>
              <a:ln w="19050">
                <a:solidFill>
                  <a:schemeClr val="accent1"/>
                </a:solidFill>
                <a:prstDash val="dashDot"/>
              </a:ln>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ECBB7691-679B-D9DA-2323-A384A0B9F2E2}"/>
              </a:ext>
            </a:extLst>
          </p:cNvPr>
          <p:cNvSpPr>
            <a:spLocks noGrp="1"/>
          </p:cNvSpPr>
          <p:nvPr>
            <p:ph type="title"/>
          </p:nvPr>
        </p:nvSpPr>
        <p:spPr>
          <a:xfrm>
            <a:off x="582929" y="76200"/>
            <a:ext cx="7965453" cy="845185"/>
          </a:xfrm>
        </p:spPr>
        <p:txBody>
          <a:bodyPr>
            <a:normAutofit/>
          </a:bodyPr>
          <a:lstStyle/>
          <a:p>
            <a:r>
              <a:rPr kumimoji="1" lang="en-US" altLang="zh-CN" b="1" dirty="0">
                <a:sym typeface="+mn-ea"/>
              </a:rPr>
              <a:t>3 The Proposed Distributed FPD-Net Detector</a:t>
            </a:r>
            <a:endParaRPr kumimoji="1" lang="en-US" altLang="zh-CN" b="1" dirty="0">
              <a:solidFill>
                <a:schemeClr val="bg1"/>
              </a:solidFill>
              <a:latin typeface="+mn-lt"/>
              <a:ea typeface="+mn-ea"/>
              <a:cs typeface="+mn-cs"/>
              <a:sym typeface="+mn-ea"/>
            </a:endParaRPr>
          </a:p>
        </p:txBody>
      </p:sp>
      <p:pic>
        <p:nvPicPr>
          <p:cNvPr id="20" name="图片 19">
            <a:extLst>
              <a:ext uri="{FF2B5EF4-FFF2-40B4-BE49-F238E27FC236}">
                <a16:creationId xmlns:a16="http://schemas.microsoft.com/office/drawing/2014/main" id="{89945118-6D09-559B-2CE8-9F4ED8FFA593}"/>
              </a:ext>
            </a:extLst>
          </p:cNvPr>
          <p:cNvPicPr>
            <a:picLocks noChangeAspect="1"/>
          </p:cNvPicPr>
          <p:nvPr>
            <p:custDataLst>
              <p:tags r:id="rId1"/>
            </p:custDataLst>
          </p:nvPr>
        </p:nvPicPr>
        <p:blipFill>
          <a:blip r:embed="rId5" cstate="email"/>
          <a:stretch>
            <a:fillRect/>
          </a:stretch>
        </p:blipFill>
        <p:spPr>
          <a:xfrm>
            <a:off x="11168380" y="96520"/>
            <a:ext cx="756920" cy="756920"/>
          </a:xfrm>
          <a:prstGeom prst="rect">
            <a:avLst/>
          </a:prstGeom>
        </p:spPr>
      </p:pic>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051F21E4-898C-47C1-61EE-0DD2232E8C3A}"/>
                  </a:ext>
                </a:extLst>
              </p:cNvPr>
              <p:cNvSpPr txBox="1"/>
              <p:nvPr/>
            </p:nvSpPr>
            <p:spPr>
              <a:xfrm>
                <a:off x="661953" y="1165529"/>
                <a:ext cx="9626701" cy="510778"/>
              </a:xfrm>
              <a:prstGeom prst="roundRect">
                <a:avLst/>
              </a:prstGeom>
              <a:solidFill>
                <a:srgbClr val="EEBD4A"/>
              </a:solidFill>
            </p:spPr>
            <p:txBody>
              <a:bodyPr vert="horz" wrap="square" lIns="91440" tIns="45720" rIns="91440" bIns="45720" rtlCol="0" anchor="t">
                <a:spAutoFit/>
              </a:bodyPr>
              <a:lstStyle/>
              <a:p>
                <a:pPr lvl="0">
                  <a:defRPr/>
                </a:pPr>
                <a:r>
                  <a:rPr kumimoji="1" lang="en-US" altLang="zh-CN" sz="2400" b="1" dirty="0">
                    <a:solidFill>
                      <a:srgbClr val="FFFFFF"/>
                    </a:solidFill>
                    <a:sym typeface="+mn-ea"/>
                  </a:rPr>
                  <a:t>General Multi-Term Smoothing Framework of </a:t>
                </a:r>
                <a14:m>
                  <m:oMath xmlns:m="http://schemas.openxmlformats.org/officeDocument/2006/math">
                    <m:r>
                      <a:rPr kumimoji="1" lang="zh-CN" altLang="en-US" sz="2400" b="1" i="1" dirty="0" smtClean="0">
                        <a:solidFill>
                          <a:srgbClr val="FFFFFF"/>
                        </a:solidFill>
                        <a:latin typeface="Cambria Math" panose="02040503050406030204" pitchFamily="18" charset="0"/>
                        <a:sym typeface="+mn-ea"/>
                      </a:rPr>
                      <m:t>𝜙</m:t>
                    </m:r>
                    <m:r>
                      <a:rPr kumimoji="1" lang="en-US" altLang="zh-CN" sz="2400" b="1" i="1" dirty="0">
                        <a:solidFill>
                          <a:srgbClr val="FFFFFF"/>
                        </a:solidFill>
                        <a:latin typeface="Cambria Math" panose="02040503050406030204" pitchFamily="18" charset="0"/>
                        <a:sym typeface="+mn-ea"/>
                      </a:rPr>
                      <m:t>(</m:t>
                    </m:r>
                    <m:r>
                      <a:rPr kumimoji="1" lang="zh-CN" altLang="en-US" sz="2400" b="1" i="1" dirty="0">
                        <a:solidFill>
                          <a:srgbClr val="FFFFFF"/>
                        </a:solidFill>
                        <a:latin typeface="Cambria Math" panose="02040503050406030204" pitchFamily="18" charset="0"/>
                        <a:sym typeface="+mn-ea"/>
                      </a:rPr>
                      <m:t>𝐱</m:t>
                    </m:r>
                    <m:r>
                      <a:rPr kumimoji="1" lang="en-US" altLang="zh-CN" sz="2400" b="1" i="1" dirty="0">
                        <a:solidFill>
                          <a:srgbClr val="FFFFFF"/>
                        </a:solidFill>
                        <a:latin typeface="Cambria Math" panose="02040503050406030204" pitchFamily="18" charset="0"/>
                        <a:sym typeface="+mn-ea"/>
                      </a:rPr>
                      <m:t>) </m:t>
                    </m:r>
                  </m:oMath>
                </a14:m>
                <a:endParaRPr kumimoji="1" lang="en-US" altLang="zh-CN" sz="2400" b="1" i="0" u="none" strike="noStrike" kern="1200" cap="none" spc="0" normalizeH="0" baseline="0" noProof="0" dirty="0">
                  <a:ln>
                    <a:noFill/>
                  </a:ln>
                  <a:solidFill>
                    <a:srgbClr val="70AD47">
                      <a:lumMod val="50000"/>
                    </a:srgbClr>
                  </a:solidFill>
                  <a:effectLst/>
                  <a:uLnTx/>
                  <a:uFillTx/>
                  <a:latin typeface="Times New Roman"/>
                  <a:cs typeface="+mn-cs"/>
                  <a:sym typeface="+mn-ea"/>
                </a:endParaRPr>
              </a:p>
            </p:txBody>
          </p:sp>
        </mc:Choice>
        <mc:Fallback>
          <p:sp>
            <p:nvSpPr>
              <p:cNvPr id="3" name="文本框 2">
                <a:extLst>
                  <a:ext uri="{FF2B5EF4-FFF2-40B4-BE49-F238E27FC236}">
                    <a16:creationId xmlns:a16="http://schemas.microsoft.com/office/drawing/2014/main" id="{051F21E4-898C-47C1-61EE-0DD2232E8C3A}"/>
                  </a:ext>
                </a:extLst>
              </p:cNvPr>
              <p:cNvSpPr txBox="1">
                <a:spLocks noRot="1" noChangeAspect="1" noMove="1" noResize="1" noEditPoints="1" noAdjustHandles="1" noChangeArrowheads="1" noChangeShapeType="1" noTextEdit="1"/>
              </p:cNvSpPr>
              <p:nvPr/>
            </p:nvSpPr>
            <p:spPr>
              <a:xfrm>
                <a:off x="661953" y="1165529"/>
                <a:ext cx="9626701" cy="510778"/>
              </a:xfrm>
              <a:prstGeom prst="roundRect">
                <a:avLst/>
              </a:prstGeom>
              <a:blipFill>
                <a:blip r:embed="rId6"/>
                <a:stretch>
                  <a:fillRect l="-760" t="-4762" b="-21429"/>
                </a:stretch>
              </a:blipFill>
            </p:spPr>
            <p:txBody>
              <a:bodyPr/>
              <a:lstStyle/>
              <a:p>
                <a:r>
                  <a:rPr lang="zh-CN" altLang="en-US">
                    <a:noFill/>
                  </a:rPr>
                  <a:t> </a:t>
                </a:r>
              </a:p>
            </p:txBody>
          </p:sp>
        </mc:Fallback>
      </mc:AlternateContent>
      <p:pic>
        <p:nvPicPr>
          <p:cNvPr id="27" name="图片 26">
            <a:extLst>
              <a:ext uri="{FF2B5EF4-FFF2-40B4-BE49-F238E27FC236}">
                <a16:creationId xmlns:a16="http://schemas.microsoft.com/office/drawing/2014/main" id="{EAD8E61C-51DF-585F-0AB0-03237A35E8A3}"/>
              </a:ext>
            </a:extLst>
          </p:cNvPr>
          <p:cNvPicPr>
            <a:picLocks noChangeAspect="1"/>
          </p:cNvPicPr>
          <p:nvPr/>
        </p:nvPicPr>
        <p:blipFill>
          <a:blip r:embed="rId7"/>
          <a:stretch>
            <a:fillRect/>
          </a:stretch>
        </p:blipFill>
        <p:spPr>
          <a:xfrm>
            <a:off x="1744112" y="3380826"/>
            <a:ext cx="3277682" cy="848072"/>
          </a:xfrm>
          <a:prstGeom prst="rect">
            <a:avLst/>
          </a:prstGeom>
        </p:spPr>
      </p:pic>
      <p:sp>
        <p:nvSpPr>
          <p:cNvPr id="29" name="文本框 28">
            <a:extLst>
              <a:ext uri="{FF2B5EF4-FFF2-40B4-BE49-F238E27FC236}">
                <a16:creationId xmlns:a16="http://schemas.microsoft.com/office/drawing/2014/main" id="{94631D2F-FC5D-798E-1D5B-18FBE5105B91}"/>
              </a:ext>
            </a:extLst>
          </p:cNvPr>
          <p:cNvSpPr txBox="1"/>
          <p:nvPr/>
        </p:nvSpPr>
        <p:spPr>
          <a:xfrm>
            <a:off x="669905" y="2902345"/>
            <a:ext cx="5426097" cy="396000"/>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i="1" dirty="0">
                <a:solidFill>
                  <a:srgbClr val="00B050"/>
                </a:solidFill>
                <a:sym typeface="+mn-ea"/>
              </a:rPr>
              <a:t>Linear Combination of a Family of Smooth Functions</a:t>
            </a:r>
            <a:endParaRPr kumimoji="1" lang="en-US" altLang="zh-CN" b="1" i="1" baseline="-25000" dirty="0">
              <a:solidFill>
                <a:srgbClr val="00B050"/>
              </a:solidFill>
              <a:sym typeface="+mn-ea"/>
            </a:endParaRPr>
          </a:p>
        </p:txBody>
      </p:sp>
      <p:sp>
        <p:nvSpPr>
          <p:cNvPr id="30" name="矩形 29">
            <a:extLst>
              <a:ext uri="{FF2B5EF4-FFF2-40B4-BE49-F238E27FC236}">
                <a16:creationId xmlns:a16="http://schemas.microsoft.com/office/drawing/2014/main" id="{F832A696-AD0F-88CB-5723-590DCE8703CF}"/>
              </a:ext>
            </a:extLst>
          </p:cNvPr>
          <p:cNvSpPr/>
          <p:nvPr/>
        </p:nvSpPr>
        <p:spPr>
          <a:xfrm>
            <a:off x="669905" y="3291599"/>
            <a:ext cx="5426097" cy="1019781"/>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pic>
        <p:nvPicPr>
          <p:cNvPr id="32" name="图片 31">
            <a:extLst>
              <a:ext uri="{FF2B5EF4-FFF2-40B4-BE49-F238E27FC236}">
                <a16:creationId xmlns:a16="http://schemas.microsoft.com/office/drawing/2014/main" id="{F3F01022-DB88-231E-E3C1-7F2CA1226EC9}"/>
              </a:ext>
            </a:extLst>
          </p:cNvPr>
          <p:cNvPicPr>
            <a:picLocks noChangeAspect="1"/>
          </p:cNvPicPr>
          <p:nvPr/>
        </p:nvPicPr>
        <p:blipFill>
          <a:blip r:embed="rId8"/>
          <a:stretch>
            <a:fillRect/>
          </a:stretch>
        </p:blipFill>
        <p:spPr>
          <a:xfrm>
            <a:off x="3910614" y="4490373"/>
            <a:ext cx="1299161" cy="344839"/>
          </a:xfrm>
          <a:prstGeom prst="rect">
            <a:avLst/>
          </a:prstGeom>
          <a:ln>
            <a:solidFill>
              <a:schemeClr val="bg1">
                <a:lumMod val="50000"/>
              </a:schemeClr>
            </a:solidFill>
          </a:ln>
        </p:spPr>
      </p:pic>
      <p:pic>
        <p:nvPicPr>
          <p:cNvPr id="34" name="图片 33">
            <a:extLst>
              <a:ext uri="{FF2B5EF4-FFF2-40B4-BE49-F238E27FC236}">
                <a16:creationId xmlns:a16="http://schemas.microsoft.com/office/drawing/2014/main" id="{A35CAEA6-3D75-8BC7-ABED-51D8B4A47462}"/>
              </a:ext>
            </a:extLst>
          </p:cNvPr>
          <p:cNvPicPr>
            <a:picLocks noChangeAspect="1"/>
          </p:cNvPicPr>
          <p:nvPr/>
        </p:nvPicPr>
        <p:blipFill>
          <a:blip r:embed="rId9"/>
          <a:stretch>
            <a:fillRect/>
          </a:stretch>
        </p:blipFill>
        <p:spPr>
          <a:xfrm>
            <a:off x="1352488" y="5583753"/>
            <a:ext cx="4049390" cy="646839"/>
          </a:xfrm>
          <a:prstGeom prst="rect">
            <a:avLst/>
          </a:prstGeom>
        </p:spPr>
      </p:pic>
      <p:sp>
        <p:nvSpPr>
          <p:cNvPr id="36" name="文本框 35">
            <a:extLst>
              <a:ext uri="{FF2B5EF4-FFF2-40B4-BE49-F238E27FC236}">
                <a16:creationId xmlns:a16="http://schemas.microsoft.com/office/drawing/2014/main" id="{BF2A66F8-C34E-805B-E239-857E60AE1A61}"/>
              </a:ext>
            </a:extLst>
          </p:cNvPr>
          <p:cNvSpPr txBox="1"/>
          <p:nvPr/>
        </p:nvSpPr>
        <p:spPr>
          <a:xfrm>
            <a:off x="669905" y="4976620"/>
            <a:ext cx="5426097" cy="396000"/>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i="1" dirty="0">
                <a:solidFill>
                  <a:srgbClr val="00B050"/>
                </a:solidFill>
                <a:sym typeface="+mn-ea"/>
              </a:rPr>
              <a:t>Worst-Case Approximation Error</a:t>
            </a:r>
            <a:endParaRPr kumimoji="1" lang="en-US" altLang="zh-CN" b="1" i="1" baseline="-25000" dirty="0">
              <a:solidFill>
                <a:srgbClr val="00B050"/>
              </a:solidFill>
              <a:sym typeface="+mn-ea"/>
            </a:endParaRPr>
          </a:p>
        </p:txBody>
      </p:sp>
      <p:sp>
        <p:nvSpPr>
          <p:cNvPr id="39" name="矩形 38">
            <a:extLst>
              <a:ext uri="{FF2B5EF4-FFF2-40B4-BE49-F238E27FC236}">
                <a16:creationId xmlns:a16="http://schemas.microsoft.com/office/drawing/2014/main" id="{D2D37E91-9473-EF3C-DC4B-5EAC686791E7}"/>
              </a:ext>
            </a:extLst>
          </p:cNvPr>
          <p:cNvSpPr/>
          <p:nvPr/>
        </p:nvSpPr>
        <p:spPr>
          <a:xfrm>
            <a:off x="669905" y="5365874"/>
            <a:ext cx="5426097" cy="1019781"/>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43" name="箭头: 下 42">
            <a:extLst>
              <a:ext uri="{FF2B5EF4-FFF2-40B4-BE49-F238E27FC236}">
                <a16:creationId xmlns:a16="http://schemas.microsoft.com/office/drawing/2014/main" id="{F3AD40EF-B845-1E82-62C4-CBF00664C99D}"/>
              </a:ext>
            </a:extLst>
          </p:cNvPr>
          <p:cNvSpPr/>
          <p:nvPr/>
        </p:nvSpPr>
        <p:spPr>
          <a:xfrm>
            <a:off x="3159215" y="4464792"/>
            <a:ext cx="435935" cy="396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a:extLst>
              <a:ext uri="{FF2B5EF4-FFF2-40B4-BE49-F238E27FC236}">
                <a16:creationId xmlns:a16="http://schemas.microsoft.com/office/drawing/2014/main" id="{73F3DD18-CA52-5A62-7B8D-1FE3290E4E5C}"/>
              </a:ext>
            </a:extLst>
          </p:cNvPr>
          <p:cNvPicPr>
            <a:picLocks noChangeAspect="1"/>
          </p:cNvPicPr>
          <p:nvPr/>
        </p:nvPicPr>
        <p:blipFill>
          <a:blip r:embed="rId10"/>
          <a:stretch>
            <a:fillRect/>
          </a:stretch>
        </p:blipFill>
        <p:spPr>
          <a:xfrm>
            <a:off x="6430661" y="3298345"/>
            <a:ext cx="5116179" cy="1955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mc:AlternateContent xmlns:mc="http://schemas.openxmlformats.org/markup-compatibility/2006">
        <mc:Choice xmlns:a14="http://schemas.microsoft.com/office/drawing/2010/main" Requires="a14">
          <p:sp>
            <p:nvSpPr>
              <p:cNvPr id="57" name="文本框 56">
                <a:extLst>
                  <a:ext uri="{FF2B5EF4-FFF2-40B4-BE49-F238E27FC236}">
                    <a16:creationId xmlns:a16="http://schemas.microsoft.com/office/drawing/2014/main" id="{0AA7E651-F97B-C485-6747-A7411622BF84}"/>
                  </a:ext>
                </a:extLst>
              </p:cNvPr>
              <p:cNvSpPr txBox="1"/>
              <p:nvPr/>
            </p:nvSpPr>
            <p:spPr>
              <a:xfrm>
                <a:off x="6430661" y="5438978"/>
                <a:ext cx="5116179" cy="873572"/>
              </a:xfrm>
              <a:prstGeom prst="rect">
                <a:avLst/>
              </a:prstGeom>
              <a:noFill/>
            </p:spPr>
            <p:txBody>
              <a:bodyPr wrap="square">
                <a:spAutoFit/>
              </a:bodyPr>
              <a:lstStyle/>
              <a:p>
                <a:pPr algn="ctr">
                  <a:lnSpc>
                    <a:spcPct val="150000"/>
                  </a:lnSpc>
                </a:pPr>
                <a:r>
                  <a:rPr lang="en-US" altLang="zh-CN" b="1" dirty="0">
                    <a:solidFill>
                      <a:srgbClr val="CB2006"/>
                    </a:solidFill>
                  </a:rPr>
                  <a:t>The lemma shows that the approximation accuracy improves monotonically as </a:t>
                </a:r>
                <a14:m>
                  <m:oMath xmlns:m="http://schemas.openxmlformats.org/officeDocument/2006/math">
                    <m:r>
                      <a:rPr lang="en-US" altLang="zh-CN" b="0" i="1" dirty="0" smtClean="0">
                        <a:solidFill>
                          <a:srgbClr val="CB2006"/>
                        </a:solidFill>
                        <a:latin typeface="Cambria Math" panose="02040503050406030204" pitchFamily="18" charset="0"/>
                      </a:rPr>
                      <m:t>𝑛</m:t>
                    </m:r>
                  </m:oMath>
                </a14:m>
                <a:r>
                  <a:rPr lang="en-US" altLang="zh-CN" b="1" dirty="0">
                    <a:solidFill>
                      <a:srgbClr val="CB2006"/>
                    </a:solidFill>
                  </a:rPr>
                  <a:t> increases</a:t>
                </a:r>
                <a:endParaRPr lang="zh-CN" altLang="en-US" b="1" dirty="0">
                  <a:solidFill>
                    <a:srgbClr val="CB2006"/>
                  </a:solidFill>
                </a:endParaRPr>
              </a:p>
            </p:txBody>
          </p:sp>
        </mc:Choice>
        <mc:Fallback>
          <p:sp>
            <p:nvSpPr>
              <p:cNvPr id="57" name="文本框 56">
                <a:extLst>
                  <a:ext uri="{FF2B5EF4-FFF2-40B4-BE49-F238E27FC236}">
                    <a16:creationId xmlns:a16="http://schemas.microsoft.com/office/drawing/2014/main" id="{0AA7E651-F97B-C485-6747-A7411622BF84}"/>
                  </a:ext>
                </a:extLst>
              </p:cNvPr>
              <p:cNvSpPr txBox="1">
                <a:spLocks noRot="1" noChangeAspect="1" noMove="1" noResize="1" noEditPoints="1" noAdjustHandles="1" noChangeArrowheads="1" noChangeShapeType="1" noTextEdit="1"/>
              </p:cNvSpPr>
              <p:nvPr/>
            </p:nvSpPr>
            <p:spPr>
              <a:xfrm>
                <a:off x="6430661" y="5438978"/>
                <a:ext cx="5116179" cy="873572"/>
              </a:xfrm>
              <a:prstGeom prst="rect">
                <a:avLst/>
              </a:prstGeom>
              <a:blipFill>
                <a:blip r:embed="rId11"/>
                <a:stretch>
                  <a:fillRect b="-9722"/>
                </a:stretch>
              </a:blipFill>
            </p:spPr>
            <p:txBody>
              <a:bodyPr/>
              <a:lstStyle/>
              <a:p>
                <a:r>
                  <a:rPr lang="zh-CN" altLang="en-US">
                    <a:noFill/>
                  </a:rPr>
                  <a:t> </a:t>
                </a:r>
              </a:p>
            </p:txBody>
          </p:sp>
        </mc:Fallback>
      </mc:AlternateContent>
      <p:sp>
        <p:nvSpPr>
          <p:cNvPr id="58" name="椭圆 57">
            <a:extLst>
              <a:ext uri="{FF2B5EF4-FFF2-40B4-BE49-F238E27FC236}">
                <a16:creationId xmlns:a16="http://schemas.microsoft.com/office/drawing/2014/main" id="{7AA81413-527F-F042-BCB7-CFB3A4AC3945}"/>
              </a:ext>
            </a:extLst>
          </p:cNvPr>
          <p:cNvSpPr/>
          <p:nvPr/>
        </p:nvSpPr>
        <p:spPr>
          <a:xfrm>
            <a:off x="7937606" y="3219876"/>
            <a:ext cx="322729" cy="396000"/>
          </a:xfrm>
          <a:prstGeom prst="ellipse">
            <a:avLst/>
          </a:prstGeom>
          <a:noFill/>
          <a:ln>
            <a:solidFill>
              <a:srgbClr val="CB20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a:extLst>
              <a:ext uri="{FF2B5EF4-FFF2-40B4-BE49-F238E27FC236}">
                <a16:creationId xmlns:a16="http://schemas.microsoft.com/office/drawing/2014/main" id="{FBB6F973-B71A-89C2-5FBD-EF746430B027}"/>
              </a:ext>
            </a:extLst>
          </p:cNvPr>
          <p:cNvSpPr txBox="1"/>
          <p:nvPr/>
        </p:nvSpPr>
        <p:spPr>
          <a:xfrm>
            <a:off x="6096002" y="2691212"/>
            <a:ext cx="4695899" cy="458074"/>
          </a:xfrm>
          <a:prstGeom prst="rect">
            <a:avLst/>
          </a:prstGeom>
          <a:noFill/>
        </p:spPr>
        <p:txBody>
          <a:bodyPr wrap="square">
            <a:spAutoFit/>
          </a:bodyPr>
          <a:lstStyle/>
          <a:p>
            <a:pPr algn="ctr">
              <a:lnSpc>
                <a:spcPct val="150000"/>
              </a:lnSpc>
            </a:pPr>
            <a:r>
              <a:rPr lang="en-US" altLang="zh-CN" b="1" dirty="0">
                <a:solidFill>
                  <a:srgbClr val="CB2006"/>
                </a:solidFill>
              </a:rPr>
              <a:t>The number of smoothing terms</a:t>
            </a:r>
            <a:endParaRPr lang="zh-CN" altLang="en-US" b="1" dirty="0">
              <a:solidFill>
                <a:srgbClr val="CB2006"/>
              </a:solidFill>
            </a:endParaRPr>
          </a:p>
        </p:txBody>
      </p:sp>
      <p:pic>
        <p:nvPicPr>
          <p:cNvPr id="4" name="图片 3">
            <a:extLst>
              <a:ext uri="{FF2B5EF4-FFF2-40B4-BE49-F238E27FC236}">
                <a16:creationId xmlns:a16="http://schemas.microsoft.com/office/drawing/2014/main" id="{D32ED896-57DB-1598-BDBF-DABF93A07A23}"/>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9984" r="96049">
                        <a14:foregroundMark x1="24079" y1="33571" x2="24079" y2="33571"/>
                        <a14:foregroundMark x1="26428" y1="32679" x2="26428" y2="32679"/>
                        <a14:foregroundMark x1="27229" y1="29821" x2="27229" y2="29821"/>
                        <a14:foregroundMark x1="27069" y1="21786" x2="27069" y2="21786"/>
                        <a14:foregroundMark x1="32034" y1="23571" x2="32034" y2="23571"/>
                        <a14:foregroundMark x1="35558" y1="26071" x2="35558" y2="26071"/>
                        <a14:foregroundMark x1="44741" y1="26964" x2="44741" y2="26964"/>
                        <a14:foregroundMark x1="47838" y1="25179" x2="47838" y2="25179"/>
                        <a14:foregroundMark x1="57234" y1="26786" x2="57234" y2="26786"/>
                        <a14:foregroundMark x1="60918" y1="28214" x2="60918" y2="28214"/>
                        <a14:foregroundMark x1="66418" y1="32321" x2="66418" y2="32321"/>
                        <a14:foregroundMark x1="69941" y1="28571" x2="69941" y2="28571"/>
                        <a14:foregroundMark x1="74533" y1="32679" x2="74533" y2="32679"/>
                        <a14:foregroundMark x1="80619" y1="34464" x2="80619" y2="34464"/>
                        <a14:foregroundMark x1="84730" y1="34821" x2="84730" y2="34821"/>
                        <a14:foregroundMark x1="84730" y1="19821" x2="84730" y2="19821"/>
                        <a14:foregroundMark x1="87720" y1="33929" x2="87720" y2="33929"/>
                        <a14:foregroundMark x1="96049" y1="35536" x2="96049" y2="35536"/>
                        <a14:backgroundMark x1="16711" y1="42321" x2="16711" y2="42321"/>
                        <a14:backgroundMark x1="17512" y1="34821" x2="17512" y2="34821"/>
                        <a14:backgroundMark x1="13881" y1="32321" x2="13881" y2="32321"/>
                        <a14:backgroundMark x1="12226" y1="46071" x2="12226" y2="46071"/>
                        <a14:backgroundMark x1="12387" y1="49821" x2="12387" y2="49821"/>
                        <a14:backgroundMark x1="13027" y1="52679" x2="13027" y2="52679"/>
                        <a14:backgroundMark x1="13881" y1="44821" x2="13881" y2="43929"/>
                        <a14:backgroundMark x1="13508" y1="38929" x2="13508" y2="38929"/>
                        <a14:backgroundMark x1="13508" y1="38929" x2="13508" y2="38929"/>
                      </a14:backgroundRemoval>
                    </a14:imgEffect>
                  </a14:imgLayer>
                </a14:imgProps>
              </a:ext>
            </a:extLst>
          </a:blip>
          <a:srcRect l="21177" b="40154"/>
          <a:stretch>
            <a:fillRect/>
          </a:stretch>
        </p:blipFill>
        <p:spPr>
          <a:xfrm>
            <a:off x="8459470" y="191533"/>
            <a:ext cx="2497311" cy="566894"/>
          </a:xfrm>
          <a:prstGeom prst="rect">
            <a:avLst/>
          </a:prstGeom>
        </p:spPr>
      </p:pic>
    </p:spTree>
    <p:extLst>
      <p:ext uri="{BB962C8B-B14F-4D97-AF65-F5344CB8AC3E}">
        <p14:creationId xmlns:p14="http://schemas.microsoft.com/office/powerpoint/2010/main" val="5066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2CBB9-71E5-4FD8-7BDD-A567EBCCAF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1C14FE9-37BF-96E7-C9DA-416CF5B5C2E1}"/>
              </a:ext>
            </a:extLst>
          </p:cNvPr>
          <p:cNvSpPr>
            <a:spLocks noGrp="1"/>
          </p:cNvSpPr>
          <p:nvPr>
            <p:ph type="title"/>
          </p:nvPr>
        </p:nvSpPr>
        <p:spPr>
          <a:xfrm>
            <a:off x="582929" y="76200"/>
            <a:ext cx="7730561" cy="845185"/>
          </a:xfrm>
        </p:spPr>
        <p:txBody>
          <a:bodyPr>
            <a:normAutofit/>
          </a:bodyPr>
          <a:lstStyle/>
          <a:p>
            <a:r>
              <a:rPr kumimoji="1" lang="en-US" altLang="zh-CN" b="1" dirty="0">
                <a:sym typeface="+mn-ea"/>
              </a:rPr>
              <a:t>3 The Proposed Distributed FPD-Net Detector</a:t>
            </a:r>
            <a:endParaRPr kumimoji="1" lang="en-US" altLang="zh-CN" b="1" dirty="0">
              <a:solidFill>
                <a:schemeClr val="bg1"/>
              </a:solidFill>
              <a:latin typeface="+mn-lt"/>
              <a:ea typeface="+mn-ea"/>
              <a:cs typeface="+mn-cs"/>
              <a:sym typeface="+mn-ea"/>
            </a:endParaRPr>
          </a:p>
        </p:txBody>
      </p:sp>
      <p:pic>
        <p:nvPicPr>
          <p:cNvPr id="20" name="图片 19">
            <a:extLst>
              <a:ext uri="{FF2B5EF4-FFF2-40B4-BE49-F238E27FC236}">
                <a16:creationId xmlns:a16="http://schemas.microsoft.com/office/drawing/2014/main" id="{5B98C5C3-F1E3-C9B6-E806-D8D00A376617}"/>
              </a:ext>
            </a:extLst>
          </p:cNvPr>
          <p:cNvPicPr>
            <a:picLocks noChangeAspect="1"/>
          </p:cNvPicPr>
          <p:nvPr>
            <p:custDataLst>
              <p:tags r:id="rId1"/>
            </p:custDataLst>
          </p:nvPr>
        </p:nvPicPr>
        <p:blipFill>
          <a:blip r:embed="rId4" cstate="email"/>
          <a:stretch>
            <a:fillRect/>
          </a:stretch>
        </p:blipFill>
        <p:spPr>
          <a:xfrm>
            <a:off x="11168380" y="96520"/>
            <a:ext cx="756920" cy="756920"/>
          </a:xfrm>
          <a:prstGeom prst="rect">
            <a:avLst/>
          </a:prstGeom>
        </p:spPr>
      </p:pic>
      <p:pic>
        <p:nvPicPr>
          <p:cNvPr id="50" name="图片 49">
            <a:extLst>
              <a:ext uri="{FF2B5EF4-FFF2-40B4-BE49-F238E27FC236}">
                <a16:creationId xmlns:a16="http://schemas.microsoft.com/office/drawing/2014/main" id="{9D19967C-733A-B227-279A-DA1D3D0A5142}"/>
              </a:ext>
            </a:extLst>
          </p:cNvPr>
          <p:cNvPicPr>
            <a:picLocks noChangeAspect="1"/>
          </p:cNvPicPr>
          <p:nvPr/>
        </p:nvPicPr>
        <p:blipFill>
          <a:blip r:embed="rId5"/>
          <a:srcRect/>
          <a:stretch/>
        </p:blipFill>
        <p:spPr>
          <a:xfrm>
            <a:off x="5505265" y="2431085"/>
            <a:ext cx="5663115" cy="3614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58" name="椭圆 57">
            <a:extLst>
              <a:ext uri="{FF2B5EF4-FFF2-40B4-BE49-F238E27FC236}">
                <a16:creationId xmlns:a16="http://schemas.microsoft.com/office/drawing/2014/main" id="{2EE9FB5D-29E2-88BA-1C4F-94FED3633D37}"/>
              </a:ext>
            </a:extLst>
          </p:cNvPr>
          <p:cNvSpPr/>
          <p:nvPr/>
        </p:nvSpPr>
        <p:spPr>
          <a:xfrm>
            <a:off x="7975847" y="2768036"/>
            <a:ext cx="252767" cy="388316"/>
          </a:xfrm>
          <a:prstGeom prst="ellipse">
            <a:avLst/>
          </a:prstGeom>
          <a:no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7D31"/>
              </a:solidFill>
            </a:endParaRPr>
          </a:p>
        </p:txBody>
      </p:sp>
      <p:sp>
        <p:nvSpPr>
          <p:cNvPr id="59" name="文本框 58">
            <a:extLst>
              <a:ext uri="{FF2B5EF4-FFF2-40B4-BE49-F238E27FC236}">
                <a16:creationId xmlns:a16="http://schemas.microsoft.com/office/drawing/2014/main" id="{F75E6AF9-3799-2C27-995C-B06B1E644AC4}"/>
              </a:ext>
            </a:extLst>
          </p:cNvPr>
          <p:cNvSpPr txBox="1"/>
          <p:nvPr/>
        </p:nvSpPr>
        <p:spPr>
          <a:xfrm>
            <a:off x="5213946" y="1128841"/>
            <a:ext cx="4621617" cy="498663"/>
          </a:xfrm>
          <a:prstGeom prst="rect">
            <a:avLst/>
          </a:prstGeom>
          <a:noFill/>
        </p:spPr>
        <p:txBody>
          <a:bodyPr wrap="square">
            <a:spAutoFit/>
          </a:bodyPr>
          <a:lstStyle/>
          <a:p>
            <a:pPr algn="ctr">
              <a:lnSpc>
                <a:spcPct val="150000"/>
              </a:lnSpc>
            </a:pPr>
            <a:r>
              <a:rPr lang="en-US" altLang="zh-CN" sz="2000" b="1" dirty="0">
                <a:solidFill>
                  <a:srgbClr val="ED7D31"/>
                </a:solidFill>
              </a:rPr>
              <a:t>Optimal Value of the Penalized Problem</a:t>
            </a:r>
            <a:endParaRPr lang="zh-CN" altLang="en-US" sz="2000" b="1" dirty="0">
              <a:solidFill>
                <a:srgbClr val="ED7D31"/>
              </a:solidFill>
            </a:endParaRPr>
          </a:p>
        </p:txBody>
      </p:sp>
      <p:sp>
        <p:nvSpPr>
          <p:cNvPr id="5" name="圆角矩形 25">
            <a:extLst>
              <a:ext uri="{FF2B5EF4-FFF2-40B4-BE49-F238E27FC236}">
                <a16:creationId xmlns:a16="http://schemas.microsoft.com/office/drawing/2014/main" id="{F32BB452-F3E4-085E-3069-B1B600DF1001}"/>
              </a:ext>
            </a:extLst>
          </p:cNvPr>
          <p:cNvSpPr/>
          <p:nvPr/>
        </p:nvSpPr>
        <p:spPr>
          <a:xfrm>
            <a:off x="1117634" y="1540400"/>
            <a:ext cx="3121588" cy="727045"/>
          </a:xfrm>
          <a:prstGeom prst="roundRect">
            <a:avLst/>
          </a:prstGeom>
        </p:spPr>
        <p:style>
          <a:lnRef idx="0">
            <a:srgbClr val="FFFFFF"/>
          </a:lnRef>
          <a:fillRef idx="2">
            <a:schemeClr val="accent1"/>
          </a:fillRef>
          <a:effectRef idx="0">
            <a:srgbClr val="FFFFFF"/>
          </a:effectRef>
          <a:fontRef idx="minor">
            <a:schemeClr val="lt1"/>
          </a:fontRef>
        </p:style>
        <p:txBody>
          <a:bodyPr rtlCol="0" anchor="ctr"/>
          <a:lstStyle/>
          <a:p>
            <a:pPr algn="ctr"/>
            <a:r>
              <a:rPr lang="en-US" altLang="zh-CN" b="1" i="1" dirty="0">
                <a:solidFill>
                  <a:schemeClr val="bg1"/>
                </a:solidFill>
              </a:rPr>
              <a:t>Can It Converge to ML?</a:t>
            </a:r>
          </a:p>
        </p:txBody>
      </p:sp>
      <p:sp>
        <p:nvSpPr>
          <p:cNvPr id="7" name="椭圆 6">
            <a:extLst>
              <a:ext uri="{FF2B5EF4-FFF2-40B4-BE49-F238E27FC236}">
                <a16:creationId xmlns:a16="http://schemas.microsoft.com/office/drawing/2014/main" id="{CDEB51A2-BDD1-A993-2C1B-E2B81085EEAE}"/>
              </a:ext>
            </a:extLst>
          </p:cNvPr>
          <p:cNvSpPr/>
          <p:nvPr/>
        </p:nvSpPr>
        <p:spPr>
          <a:xfrm>
            <a:off x="8479794" y="2760352"/>
            <a:ext cx="230521" cy="396000"/>
          </a:xfrm>
          <a:prstGeom prst="ellipse">
            <a:avLst/>
          </a:prstGeom>
          <a:noFill/>
          <a:ln>
            <a:solidFill>
              <a:srgbClr val="CB20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a:extLst>
              <a:ext uri="{FF2B5EF4-FFF2-40B4-BE49-F238E27FC236}">
                <a16:creationId xmlns:a16="http://schemas.microsoft.com/office/drawing/2014/main" id="{7AB57184-8FAC-0E48-3450-BDE758048267}"/>
              </a:ext>
            </a:extLst>
          </p:cNvPr>
          <p:cNvCxnSpPr>
            <a:cxnSpLocks/>
          </p:cNvCxnSpPr>
          <p:nvPr/>
        </p:nvCxnSpPr>
        <p:spPr>
          <a:xfrm flipH="1" flipV="1">
            <a:off x="7394602" y="1606164"/>
            <a:ext cx="558178" cy="1154188"/>
          </a:xfrm>
          <a:prstGeom prst="straightConnector1">
            <a:avLst/>
          </a:prstGeom>
          <a:ln>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DF152478-8985-6F45-12CC-51A008DA942A}"/>
              </a:ext>
            </a:extLst>
          </p:cNvPr>
          <p:cNvSpPr txBox="1"/>
          <p:nvPr/>
        </p:nvSpPr>
        <p:spPr>
          <a:xfrm>
            <a:off x="7394602" y="1553255"/>
            <a:ext cx="4621617" cy="458074"/>
          </a:xfrm>
          <a:prstGeom prst="rect">
            <a:avLst/>
          </a:prstGeom>
          <a:noFill/>
        </p:spPr>
        <p:txBody>
          <a:bodyPr wrap="square">
            <a:spAutoFit/>
          </a:bodyPr>
          <a:lstStyle/>
          <a:p>
            <a:pPr algn="ctr">
              <a:lnSpc>
                <a:spcPct val="150000"/>
              </a:lnSpc>
            </a:pPr>
            <a:r>
              <a:rPr lang="en-US" altLang="zh-CN" b="1" dirty="0">
                <a:solidFill>
                  <a:srgbClr val="CB2006"/>
                </a:solidFill>
              </a:rPr>
              <a:t>Optimal ML Objective Value</a:t>
            </a:r>
            <a:endParaRPr lang="zh-CN" altLang="en-US" b="1" dirty="0">
              <a:solidFill>
                <a:srgbClr val="CB2006"/>
              </a:solidFill>
            </a:endParaRPr>
          </a:p>
        </p:txBody>
      </p:sp>
      <p:cxnSp>
        <p:nvCxnSpPr>
          <p:cNvPr id="13" name="直接箭头连接符 12">
            <a:extLst>
              <a:ext uri="{FF2B5EF4-FFF2-40B4-BE49-F238E27FC236}">
                <a16:creationId xmlns:a16="http://schemas.microsoft.com/office/drawing/2014/main" id="{B5F68048-E721-2077-83AB-7DB52430A728}"/>
              </a:ext>
            </a:extLst>
          </p:cNvPr>
          <p:cNvCxnSpPr>
            <a:cxnSpLocks/>
          </p:cNvCxnSpPr>
          <p:nvPr/>
        </p:nvCxnSpPr>
        <p:spPr>
          <a:xfrm flipV="1">
            <a:off x="8783273" y="2053324"/>
            <a:ext cx="652720" cy="707028"/>
          </a:xfrm>
          <a:prstGeom prst="straightConnector1">
            <a:avLst/>
          </a:prstGeom>
          <a:ln>
            <a:solidFill>
              <a:srgbClr val="CB2006"/>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圆角 14">
            <a:extLst>
              <a:ext uri="{FF2B5EF4-FFF2-40B4-BE49-F238E27FC236}">
                <a16:creationId xmlns:a16="http://schemas.microsoft.com/office/drawing/2014/main" id="{491E6BE6-40A8-F5CD-5CD2-C37408A78D03}"/>
              </a:ext>
            </a:extLst>
          </p:cNvPr>
          <p:cNvSpPr/>
          <p:nvPr/>
        </p:nvSpPr>
        <p:spPr>
          <a:xfrm>
            <a:off x="582929" y="2431874"/>
            <a:ext cx="4191000" cy="167908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a:extLst>
              <a:ext uri="{FF2B5EF4-FFF2-40B4-BE49-F238E27FC236}">
                <a16:creationId xmlns:a16="http://schemas.microsoft.com/office/drawing/2014/main" id="{EBB6D19D-3FF7-6868-55DE-9838F0782970}"/>
              </a:ext>
            </a:extLst>
          </p:cNvPr>
          <p:cNvSpPr txBox="1"/>
          <p:nvPr/>
        </p:nvSpPr>
        <p:spPr>
          <a:xfrm>
            <a:off x="890064" y="2640680"/>
            <a:ext cx="3576727" cy="1289071"/>
          </a:xfrm>
          <a:prstGeom prst="rect">
            <a:avLst/>
          </a:prstGeom>
          <a:noFill/>
        </p:spPr>
        <p:txBody>
          <a:bodyPr wrap="square">
            <a:spAutoFit/>
          </a:bodyPr>
          <a:lstStyle/>
          <a:p>
            <a:pPr algn="ctr">
              <a:lnSpc>
                <a:spcPct val="150000"/>
              </a:lnSpc>
            </a:pPr>
            <a:r>
              <a:rPr lang="en-US" altLang="zh-CN" b="1" dirty="0">
                <a:solidFill>
                  <a:schemeClr val="tx1">
                    <a:lumMod val="95000"/>
                    <a:lumOff val="5000"/>
                  </a:schemeClr>
                </a:solidFill>
              </a:rPr>
              <a:t>The lemma shows that the ML performance can be asymptotically achieved.</a:t>
            </a:r>
            <a:endParaRPr lang="zh-CN" altLang="en-US" b="1" dirty="0">
              <a:solidFill>
                <a:schemeClr val="tx1">
                  <a:lumMod val="95000"/>
                  <a:lumOff val="5000"/>
                </a:schemeClr>
              </a:solidFill>
            </a:endParaRPr>
          </a:p>
        </p:txBody>
      </p:sp>
      <p:sp>
        <p:nvSpPr>
          <p:cNvPr id="19" name="圆角矩形 25">
            <a:extLst>
              <a:ext uri="{FF2B5EF4-FFF2-40B4-BE49-F238E27FC236}">
                <a16:creationId xmlns:a16="http://schemas.microsoft.com/office/drawing/2014/main" id="{56671A9A-8B1E-4A34-5662-A01EBD6695F1}"/>
              </a:ext>
            </a:extLst>
          </p:cNvPr>
          <p:cNvSpPr/>
          <p:nvPr/>
        </p:nvSpPr>
        <p:spPr>
          <a:xfrm>
            <a:off x="582927" y="5018283"/>
            <a:ext cx="4191000" cy="727045"/>
          </a:xfrm>
          <a:prstGeom prst="roundRect">
            <a:avLst/>
          </a:prstGeom>
        </p:spPr>
        <p:style>
          <a:lnRef idx="0">
            <a:srgbClr val="FFFFFF"/>
          </a:lnRef>
          <a:fillRef idx="2">
            <a:schemeClr val="accent1"/>
          </a:fillRef>
          <a:effectRef idx="0">
            <a:srgbClr val="FFFFFF"/>
          </a:effectRef>
          <a:fontRef idx="minor">
            <a:schemeClr val="lt1"/>
          </a:fontRef>
        </p:style>
        <p:txBody>
          <a:bodyPr rtlCol="0" anchor="ctr"/>
          <a:lstStyle/>
          <a:p>
            <a:pPr algn="ctr"/>
            <a:r>
              <a:rPr lang="en-US" altLang="zh-CN" b="1" i="1" dirty="0">
                <a:solidFill>
                  <a:schemeClr val="bg1"/>
                </a:solidFill>
                <a:effectLst/>
              </a:rPr>
              <a:t>How can we utilize these properties</a:t>
            </a:r>
            <a:r>
              <a:rPr lang="en-US" altLang="zh-CN" b="1" i="1" dirty="0">
                <a:solidFill>
                  <a:schemeClr val="bg1"/>
                </a:solidFill>
              </a:rPr>
              <a:t>?</a:t>
            </a:r>
          </a:p>
        </p:txBody>
      </p:sp>
      <p:sp>
        <p:nvSpPr>
          <p:cNvPr id="21" name="箭头: 下 20">
            <a:extLst>
              <a:ext uri="{FF2B5EF4-FFF2-40B4-BE49-F238E27FC236}">
                <a16:creationId xmlns:a16="http://schemas.microsoft.com/office/drawing/2014/main" id="{A639F2D8-C4B8-AA03-676E-4B552DB6D9DC}"/>
              </a:ext>
            </a:extLst>
          </p:cNvPr>
          <p:cNvSpPr/>
          <p:nvPr/>
        </p:nvSpPr>
        <p:spPr>
          <a:xfrm>
            <a:off x="2460461" y="4457854"/>
            <a:ext cx="435935" cy="396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a:extLst>
              <a:ext uri="{FF2B5EF4-FFF2-40B4-BE49-F238E27FC236}">
                <a16:creationId xmlns:a16="http://schemas.microsoft.com/office/drawing/2014/main" id="{29C7FBD0-9E72-275C-8FE2-F57FF420980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9984" r="96049">
                        <a14:foregroundMark x1="24079" y1="33571" x2="24079" y2="33571"/>
                        <a14:foregroundMark x1="26428" y1="32679" x2="26428" y2="32679"/>
                        <a14:foregroundMark x1="27229" y1="29821" x2="27229" y2="29821"/>
                        <a14:foregroundMark x1="27069" y1="21786" x2="27069" y2="21786"/>
                        <a14:foregroundMark x1="32034" y1="23571" x2="32034" y2="23571"/>
                        <a14:foregroundMark x1="35558" y1="26071" x2="35558" y2="26071"/>
                        <a14:foregroundMark x1="44741" y1="26964" x2="44741" y2="26964"/>
                        <a14:foregroundMark x1="47838" y1="25179" x2="47838" y2="25179"/>
                        <a14:foregroundMark x1="57234" y1="26786" x2="57234" y2="26786"/>
                        <a14:foregroundMark x1="60918" y1="28214" x2="60918" y2="28214"/>
                        <a14:foregroundMark x1="66418" y1="32321" x2="66418" y2="32321"/>
                        <a14:foregroundMark x1="69941" y1="28571" x2="69941" y2="28571"/>
                        <a14:foregroundMark x1="74533" y1="32679" x2="74533" y2="32679"/>
                        <a14:foregroundMark x1="80619" y1="34464" x2="80619" y2="34464"/>
                        <a14:foregroundMark x1="84730" y1="34821" x2="84730" y2="34821"/>
                        <a14:foregroundMark x1="84730" y1="19821" x2="84730" y2="19821"/>
                        <a14:foregroundMark x1="87720" y1="33929" x2="87720" y2="33929"/>
                        <a14:foregroundMark x1="96049" y1="35536" x2="96049" y2="35536"/>
                        <a14:backgroundMark x1="16711" y1="42321" x2="16711" y2="42321"/>
                        <a14:backgroundMark x1="17512" y1="34821" x2="17512" y2="34821"/>
                        <a14:backgroundMark x1="13881" y1="32321" x2="13881" y2="32321"/>
                        <a14:backgroundMark x1="12226" y1="46071" x2="12226" y2="46071"/>
                        <a14:backgroundMark x1="12387" y1="49821" x2="12387" y2="49821"/>
                        <a14:backgroundMark x1="13027" y1="52679" x2="13027" y2="52679"/>
                        <a14:backgroundMark x1="13881" y1="44821" x2="13881" y2="43929"/>
                        <a14:backgroundMark x1="13508" y1="38929" x2="13508" y2="38929"/>
                        <a14:backgroundMark x1="13508" y1="38929" x2="13508" y2="38929"/>
                      </a14:backgroundRemoval>
                    </a14:imgEffect>
                  </a14:imgLayer>
                </a14:imgProps>
              </a:ext>
            </a:extLst>
          </a:blip>
          <a:srcRect l="21177" b="40154"/>
          <a:stretch>
            <a:fillRect/>
          </a:stretch>
        </p:blipFill>
        <p:spPr>
          <a:xfrm>
            <a:off x="8459470" y="191533"/>
            <a:ext cx="2497311" cy="566894"/>
          </a:xfrm>
          <a:prstGeom prst="rect">
            <a:avLst/>
          </a:prstGeom>
        </p:spPr>
      </p:pic>
    </p:spTree>
    <p:extLst>
      <p:ext uri="{BB962C8B-B14F-4D97-AF65-F5344CB8AC3E}">
        <p14:creationId xmlns:p14="http://schemas.microsoft.com/office/powerpoint/2010/main" val="1360075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6389A-2560-394C-23C7-8B4154AE9FA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977A7D9-ED1A-C4C2-F478-B6A78FE47884}"/>
              </a:ext>
            </a:extLst>
          </p:cNvPr>
          <p:cNvSpPr>
            <a:spLocks noGrp="1"/>
          </p:cNvSpPr>
          <p:nvPr>
            <p:ph type="title"/>
          </p:nvPr>
        </p:nvSpPr>
        <p:spPr>
          <a:xfrm>
            <a:off x="582929" y="76200"/>
            <a:ext cx="7806062" cy="845185"/>
          </a:xfrm>
        </p:spPr>
        <p:txBody>
          <a:bodyPr>
            <a:normAutofit/>
          </a:bodyPr>
          <a:lstStyle/>
          <a:p>
            <a:r>
              <a:rPr kumimoji="1" lang="en-US" altLang="zh-CN" b="1" dirty="0">
                <a:sym typeface="+mn-ea"/>
              </a:rPr>
              <a:t>3 </a:t>
            </a:r>
            <a:r>
              <a:rPr kumimoji="1" lang="en-US" altLang="zh-CN" b="1" dirty="0">
                <a:latin typeface="Times New Roman" panose="02020603050405020304" pitchFamily="18" charset="0"/>
                <a:cs typeface="Times New Roman" panose="02020603050405020304" pitchFamily="18" charset="0"/>
                <a:sym typeface="+mn-ea"/>
              </a:rPr>
              <a:t>The Proposed Distributed FPD-Net Detector</a:t>
            </a:r>
            <a:endParaRPr kumimoji="1" lang="en-US" altLang="zh-CN" b="1" dirty="0">
              <a:solidFill>
                <a:schemeClr val="bg1"/>
              </a:solidFill>
              <a:latin typeface="Times New Roman" panose="02020603050405020304" pitchFamily="18" charset="0"/>
              <a:ea typeface="+mn-ea"/>
              <a:cs typeface="Times New Roman" panose="02020603050405020304" pitchFamily="18" charset="0"/>
              <a:sym typeface="+mn-ea"/>
            </a:endParaRPr>
          </a:p>
        </p:txBody>
      </p:sp>
      <p:pic>
        <p:nvPicPr>
          <p:cNvPr id="20" name="图片 19">
            <a:extLst>
              <a:ext uri="{FF2B5EF4-FFF2-40B4-BE49-F238E27FC236}">
                <a16:creationId xmlns:a16="http://schemas.microsoft.com/office/drawing/2014/main" id="{DCD22832-BD36-7378-DC4A-83B3A0CE0431}"/>
              </a:ext>
            </a:extLst>
          </p:cNvPr>
          <p:cNvPicPr>
            <a:picLocks noChangeAspect="1"/>
          </p:cNvPicPr>
          <p:nvPr>
            <p:custDataLst>
              <p:tags r:id="rId1"/>
            </p:custDataLst>
          </p:nvPr>
        </p:nvPicPr>
        <p:blipFill>
          <a:blip r:embed="rId4" cstate="email"/>
          <a:stretch>
            <a:fillRect/>
          </a:stretch>
        </p:blipFill>
        <p:spPr>
          <a:xfrm>
            <a:off x="11168380" y="96520"/>
            <a:ext cx="756920" cy="756920"/>
          </a:xfrm>
          <a:prstGeom prst="rect">
            <a:avLst/>
          </a:prstGeom>
        </p:spPr>
      </p:pic>
      <p:sp>
        <p:nvSpPr>
          <p:cNvPr id="3" name="文本框 2">
            <a:extLst>
              <a:ext uri="{FF2B5EF4-FFF2-40B4-BE49-F238E27FC236}">
                <a16:creationId xmlns:a16="http://schemas.microsoft.com/office/drawing/2014/main" id="{05E42E34-7414-708D-64E5-33752915774E}"/>
              </a:ext>
            </a:extLst>
          </p:cNvPr>
          <p:cNvSpPr txBox="1"/>
          <p:nvPr/>
        </p:nvSpPr>
        <p:spPr>
          <a:xfrm>
            <a:off x="731270" y="1124965"/>
            <a:ext cx="9626701" cy="510778"/>
          </a:xfrm>
          <a:prstGeom prst="roundRect">
            <a:avLst/>
          </a:prstGeom>
          <a:solidFill>
            <a:srgbClr val="EEBD4A"/>
          </a:solidFill>
        </p:spPr>
        <p:txBody>
          <a:bodyPr vert="horz" wrap="square" lIns="91440" tIns="45720" rIns="91440" bIns="45720" rtlCol="0" anchor="t">
            <a:spAutoFit/>
          </a:bodyPr>
          <a:lstStyle/>
          <a:p>
            <a:pPr lvl="0">
              <a:defRPr/>
            </a:pPr>
            <a:r>
              <a:rPr kumimoji="1" lang="en-US" altLang="zh-CN" sz="2400" b="1" dirty="0">
                <a:solidFill>
                  <a:srgbClr val="FFFFFF"/>
                </a:solidFill>
                <a:sym typeface="+mn-ea"/>
              </a:rPr>
              <a:t>Multi-Term Smoothing Framework for Reduced Approximation Error</a:t>
            </a:r>
            <a:endParaRPr kumimoji="1" lang="en-US" altLang="zh-CN" sz="2400" b="1" i="0" u="none" strike="noStrike" kern="1200" cap="none" spc="0" normalizeH="0" baseline="0" noProof="0" dirty="0">
              <a:ln>
                <a:noFill/>
              </a:ln>
              <a:solidFill>
                <a:srgbClr val="70AD47">
                  <a:lumMod val="50000"/>
                </a:srgbClr>
              </a:solidFill>
              <a:effectLst/>
              <a:uLnTx/>
              <a:uFillTx/>
              <a:latin typeface="Times New Roman"/>
              <a:cs typeface="+mn-cs"/>
              <a:sym typeface="+mn-ea"/>
            </a:endParaRPr>
          </a:p>
        </p:txBody>
      </p:sp>
      <p:pic>
        <p:nvPicPr>
          <p:cNvPr id="4" name="图片 3">
            <a:extLst>
              <a:ext uri="{FF2B5EF4-FFF2-40B4-BE49-F238E27FC236}">
                <a16:creationId xmlns:a16="http://schemas.microsoft.com/office/drawing/2014/main" id="{A65C75B6-3CC9-2EE9-FC3D-49909F9DA5F9}"/>
              </a:ext>
            </a:extLst>
          </p:cNvPr>
          <p:cNvPicPr>
            <a:picLocks noChangeAspect="1"/>
          </p:cNvPicPr>
          <p:nvPr/>
        </p:nvPicPr>
        <p:blipFill>
          <a:blip r:embed="rId5"/>
          <a:stretch>
            <a:fillRect/>
          </a:stretch>
        </p:blipFill>
        <p:spPr>
          <a:xfrm>
            <a:off x="1153681" y="2257800"/>
            <a:ext cx="4434909" cy="750761"/>
          </a:xfrm>
          <a:prstGeom prst="rect">
            <a:avLst/>
          </a:prstGeom>
        </p:spPr>
      </p:pic>
      <p:sp>
        <p:nvSpPr>
          <p:cNvPr id="8" name="文本框 7">
            <a:extLst>
              <a:ext uri="{FF2B5EF4-FFF2-40B4-BE49-F238E27FC236}">
                <a16:creationId xmlns:a16="http://schemas.microsoft.com/office/drawing/2014/main" id="{F9998C14-CA23-8B71-1E3D-847CCC793FF8}"/>
              </a:ext>
            </a:extLst>
          </p:cNvPr>
          <p:cNvSpPr txBox="1"/>
          <p:nvPr/>
        </p:nvSpPr>
        <p:spPr>
          <a:xfrm>
            <a:off x="731270" y="1793108"/>
            <a:ext cx="5335280" cy="396000"/>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i="1" dirty="0">
                <a:solidFill>
                  <a:srgbClr val="00B050"/>
                </a:solidFill>
                <a:sym typeface="+mn-ea"/>
              </a:rPr>
              <a:t>The Exact Penalty</a:t>
            </a:r>
            <a:endParaRPr kumimoji="1" lang="en-US" altLang="zh-CN" b="1" i="1" baseline="-25000" dirty="0">
              <a:solidFill>
                <a:srgbClr val="00B050"/>
              </a:solidFill>
              <a:sym typeface="+mn-ea"/>
            </a:endParaRPr>
          </a:p>
        </p:txBody>
      </p:sp>
      <p:sp>
        <p:nvSpPr>
          <p:cNvPr id="10" name="矩形 9">
            <a:extLst>
              <a:ext uri="{FF2B5EF4-FFF2-40B4-BE49-F238E27FC236}">
                <a16:creationId xmlns:a16="http://schemas.microsoft.com/office/drawing/2014/main" id="{9A0BBBD3-A145-D8A7-0BF2-10BD05AC14DF}"/>
              </a:ext>
            </a:extLst>
          </p:cNvPr>
          <p:cNvSpPr/>
          <p:nvPr/>
        </p:nvSpPr>
        <p:spPr>
          <a:xfrm>
            <a:off x="731270" y="2182362"/>
            <a:ext cx="5335280" cy="894891"/>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DC6B54B9-4D62-EA42-BD5C-0B82C8E6D653}"/>
              </a:ext>
            </a:extLst>
          </p:cNvPr>
          <p:cNvSpPr txBox="1"/>
          <p:nvPr/>
        </p:nvSpPr>
        <p:spPr>
          <a:xfrm>
            <a:off x="703496" y="3398852"/>
            <a:ext cx="5335280" cy="396000"/>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i="1" dirty="0">
                <a:solidFill>
                  <a:srgbClr val="00B050"/>
                </a:solidFill>
                <a:sym typeface="+mn-ea"/>
              </a:rPr>
              <a:t>The Smooth Surrogate</a:t>
            </a:r>
            <a:endParaRPr kumimoji="1" lang="en-US" altLang="zh-CN" b="1" i="1" baseline="-25000" dirty="0">
              <a:solidFill>
                <a:srgbClr val="00B050"/>
              </a:solidFill>
              <a:sym typeface="+mn-ea"/>
            </a:endParaRPr>
          </a:p>
        </p:txBody>
      </p:sp>
      <p:sp>
        <p:nvSpPr>
          <p:cNvPr id="14" name="矩形 13">
            <a:extLst>
              <a:ext uri="{FF2B5EF4-FFF2-40B4-BE49-F238E27FC236}">
                <a16:creationId xmlns:a16="http://schemas.microsoft.com/office/drawing/2014/main" id="{BD6637FF-553F-9E16-1B35-28F80A023C2E}"/>
              </a:ext>
            </a:extLst>
          </p:cNvPr>
          <p:cNvSpPr/>
          <p:nvPr/>
        </p:nvSpPr>
        <p:spPr>
          <a:xfrm>
            <a:off x="703496" y="3788107"/>
            <a:ext cx="5335280" cy="1075308"/>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6" name="箭头: 下 15">
            <a:extLst>
              <a:ext uri="{FF2B5EF4-FFF2-40B4-BE49-F238E27FC236}">
                <a16:creationId xmlns:a16="http://schemas.microsoft.com/office/drawing/2014/main" id="{5EEB845D-0D80-BDF6-C32C-33480500B93F}"/>
              </a:ext>
            </a:extLst>
          </p:cNvPr>
          <p:cNvSpPr/>
          <p:nvPr/>
        </p:nvSpPr>
        <p:spPr>
          <a:xfrm>
            <a:off x="3093245" y="3033307"/>
            <a:ext cx="435935" cy="396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86E8F1C3-8BAB-1DBB-4AE0-931E2E7712AA}"/>
              </a:ext>
            </a:extLst>
          </p:cNvPr>
          <p:cNvPicPr>
            <a:picLocks noChangeAspect="1"/>
          </p:cNvPicPr>
          <p:nvPr/>
        </p:nvPicPr>
        <p:blipFill>
          <a:blip r:embed="rId6"/>
          <a:stretch>
            <a:fillRect/>
          </a:stretch>
        </p:blipFill>
        <p:spPr>
          <a:xfrm>
            <a:off x="1461042" y="3868871"/>
            <a:ext cx="3863887" cy="937837"/>
          </a:xfrm>
          <a:prstGeom prst="rect">
            <a:avLst/>
          </a:prstGeom>
        </p:spPr>
      </p:pic>
      <p:sp>
        <p:nvSpPr>
          <p:cNvPr id="23" name="矩形 22">
            <a:extLst>
              <a:ext uri="{FF2B5EF4-FFF2-40B4-BE49-F238E27FC236}">
                <a16:creationId xmlns:a16="http://schemas.microsoft.com/office/drawing/2014/main" id="{82CEC2B0-E47B-0450-2004-7F8AC2942E2C}"/>
              </a:ext>
            </a:extLst>
          </p:cNvPr>
          <p:cNvSpPr/>
          <p:nvPr/>
        </p:nvSpPr>
        <p:spPr>
          <a:xfrm>
            <a:off x="703496" y="5250950"/>
            <a:ext cx="10936907" cy="1203638"/>
          </a:xfrm>
          <a:prstGeom prst="rect">
            <a:avLst/>
          </a:prstGeom>
          <a:ln w="28575"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kumimoji="1" lang="en-US" b="1" dirty="0">
              <a:sym typeface="+mn-ea"/>
            </a:endParaRPr>
          </a:p>
          <a:p>
            <a:pPr algn="ctr"/>
            <a:endParaRPr kumimoji="1" lang="en-US" b="1" dirty="0">
              <a:sym typeface="+mn-ea"/>
            </a:endParaRPr>
          </a:p>
        </p:txBody>
      </p:sp>
      <p:sp>
        <p:nvSpPr>
          <p:cNvPr id="24" name="矩形 23">
            <a:extLst>
              <a:ext uri="{FF2B5EF4-FFF2-40B4-BE49-F238E27FC236}">
                <a16:creationId xmlns:a16="http://schemas.microsoft.com/office/drawing/2014/main" id="{11C1C5F6-53E0-D703-5AFE-DD11D872A265}"/>
              </a:ext>
            </a:extLst>
          </p:cNvPr>
          <p:cNvSpPr/>
          <p:nvPr/>
        </p:nvSpPr>
        <p:spPr>
          <a:xfrm>
            <a:off x="703496" y="5033519"/>
            <a:ext cx="4128701" cy="434862"/>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kumimoji="1" lang="en-US" altLang="zh-CN" sz="2000" b="1" dirty="0">
                <a:solidFill>
                  <a:schemeClr val="bg1"/>
                </a:solidFill>
                <a:latin typeface="+mn-ea"/>
                <a:sym typeface="+mn-ea"/>
              </a:rPr>
              <a:t>Fusion Penalty Detection Problem</a:t>
            </a:r>
            <a:endParaRPr kumimoji="1" lang="zh-CN" altLang="en-US" sz="2000" b="1" dirty="0">
              <a:solidFill>
                <a:schemeClr val="bg1"/>
              </a:solidFill>
              <a:latin typeface="+mn-ea"/>
              <a:sym typeface="+mn-ea"/>
            </a:endParaRPr>
          </a:p>
        </p:txBody>
      </p:sp>
      <p:sp>
        <p:nvSpPr>
          <p:cNvPr id="28" name="文本框 27">
            <a:extLst>
              <a:ext uri="{FF2B5EF4-FFF2-40B4-BE49-F238E27FC236}">
                <a16:creationId xmlns:a16="http://schemas.microsoft.com/office/drawing/2014/main" id="{CB2C5461-B536-0087-6D7B-9C5999E6368D}"/>
              </a:ext>
            </a:extLst>
          </p:cNvPr>
          <p:cNvSpPr txBox="1"/>
          <p:nvPr/>
        </p:nvSpPr>
        <p:spPr>
          <a:xfrm>
            <a:off x="5347213" y="5340124"/>
            <a:ext cx="2102075" cy="1077218"/>
          </a:xfrm>
          <a:prstGeom prst="rect">
            <a:avLst/>
          </a:prstGeom>
          <a:noFill/>
        </p:spPr>
        <p:txBody>
          <a:bodyPr wrap="square">
            <a:spAutoFit/>
          </a:bodyPr>
          <a:lstStyle/>
          <a:p>
            <a:pPr marL="342900" lvl="0" indent="-342900">
              <a:spcAft>
                <a:spcPts val="600"/>
              </a:spcAft>
              <a:buFont typeface="Wingdings" panose="05000000000000000000" pitchFamily="2" charset="2"/>
              <a:buChar char="ü"/>
              <a:defRPr/>
            </a:pPr>
            <a:r>
              <a:rPr kumimoji="1" lang="en-US" altLang="zh-CN" dirty="0">
                <a:solidFill>
                  <a:srgbClr val="CB2006"/>
                </a:solidFill>
                <a:latin typeface="Times New Roman" panose="02020603050405020304" charset="0"/>
                <a:cs typeface="Times New Roman" panose="02020603050405020304" charset="0"/>
              </a:rPr>
              <a:t>Continuous</a:t>
            </a:r>
            <a:endParaRPr kumimoji="1" lang="en-US" altLang="zh-CN" sz="1800" b="0" i="0" u="none" strike="noStrike" kern="1200" cap="none" spc="0" normalizeH="0" baseline="0" noProof="0" dirty="0">
              <a:ln>
                <a:noFill/>
              </a:ln>
              <a:solidFill>
                <a:srgbClr val="CB2006"/>
              </a:solidFill>
              <a:effectLst/>
              <a:uLnTx/>
              <a:uFillTx/>
              <a:latin typeface="Times New Roman" panose="02020603050405020304" charset="0"/>
              <a:cs typeface="Times New Roman" panose="02020603050405020304" charset="0"/>
            </a:endParaRPr>
          </a:p>
          <a:p>
            <a:pPr marL="342900" lvl="0" indent="-342900">
              <a:spcAft>
                <a:spcPts val="600"/>
              </a:spcAft>
              <a:buFont typeface="Wingdings" panose="05000000000000000000" pitchFamily="2" charset="2"/>
              <a:buChar char="ü"/>
              <a:defRPr/>
            </a:pPr>
            <a:r>
              <a:rPr kumimoji="1" lang="en-US" altLang="zh-CN" dirty="0">
                <a:solidFill>
                  <a:srgbClr val="CB2006"/>
                </a:solidFill>
                <a:latin typeface="Times New Roman" panose="02020603050405020304" charset="0"/>
                <a:cs typeface="Times New Roman" panose="02020603050405020304" charset="0"/>
              </a:rPr>
              <a:t>Smooth</a:t>
            </a:r>
          </a:p>
          <a:p>
            <a:pPr marL="342900" lvl="0" indent="-342900">
              <a:spcAft>
                <a:spcPts val="600"/>
              </a:spcAft>
              <a:buFont typeface="Wingdings" panose="05000000000000000000" pitchFamily="2" charset="2"/>
              <a:buChar char="ü"/>
              <a:defRPr/>
            </a:pPr>
            <a:r>
              <a:rPr kumimoji="1" lang="en-US" altLang="zh-CN" b="0" i="0" u="none" strike="noStrike" kern="1200" cap="none" spc="0" normalizeH="0" baseline="0" noProof="0" dirty="0">
                <a:ln>
                  <a:noFill/>
                </a:ln>
                <a:solidFill>
                  <a:srgbClr val="CB2006"/>
                </a:solidFill>
                <a:effectLst/>
                <a:uLnTx/>
                <a:uFillTx/>
                <a:latin typeface="Times New Roman" panose="02020603050405020304" charset="0"/>
                <a:cs typeface="Times New Roman" panose="02020603050405020304" charset="0"/>
              </a:rPr>
              <a:t>Box-Constrained</a:t>
            </a:r>
          </a:p>
        </p:txBody>
      </p:sp>
      <p:sp>
        <p:nvSpPr>
          <p:cNvPr id="31" name="文本框 30">
            <a:extLst>
              <a:ext uri="{FF2B5EF4-FFF2-40B4-BE49-F238E27FC236}">
                <a16:creationId xmlns:a16="http://schemas.microsoft.com/office/drawing/2014/main" id="{49FB213A-AAFA-1BA7-477A-C3BC94C5F67A}"/>
              </a:ext>
            </a:extLst>
          </p:cNvPr>
          <p:cNvSpPr txBox="1"/>
          <p:nvPr/>
        </p:nvSpPr>
        <p:spPr>
          <a:xfrm>
            <a:off x="6305123" y="1793108"/>
            <a:ext cx="5335280" cy="396000"/>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i="1" dirty="0">
                <a:solidFill>
                  <a:srgbClr val="00B050"/>
                </a:solidFill>
                <a:sym typeface="+mn-ea"/>
              </a:rPr>
              <a:t>Multiple Smooth Penalties</a:t>
            </a:r>
            <a:endParaRPr kumimoji="1" lang="en-US" altLang="zh-CN" b="1" i="1" baseline="-25000" dirty="0">
              <a:solidFill>
                <a:srgbClr val="00B050"/>
              </a:solidFill>
              <a:sym typeface="+mn-ea"/>
            </a:endParaRPr>
          </a:p>
        </p:txBody>
      </p:sp>
      <p:sp>
        <p:nvSpPr>
          <p:cNvPr id="32" name="矩形 31">
            <a:extLst>
              <a:ext uri="{FF2B5EF4-FFF2-40B4-BE49-F238E27FC236}">
                <a16:creationId xmlns:a16="http://schemas.microsoft.com/office/drawing/2014/main" id="{182C2FCD-DDC8-2222-E875-177BD5424D8F}"/>
              </a:ext>
            </a:extLst>
          </p:cNvPr>
          <p:cNvSpPr/>
          <p:nvPr/>
        </p:nvSpPr>
        <p:spPr>
          <a:xfrm>
            <a:off x="6305123" y="2189108"/>
            <a:ext cx="5335280" cy="2674307"/>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pic>
        <p:nvPicPr>
          <p:cNvPr id="34" name="图片 33">
            <a:extLst>
              <a:ext uri="{FF2B5EF4-FFF2-40B4-BE49-F238E27FC236}">
                <a16:creationId xmlns:a16="http://schemas.microsoft.com/office/drawing/2014/main" id="{2372EDA7-0A8E-1450-1DBF-81C941AB84C6}"/>
              </a:ext>
            </a:extLst>
          </p:cNvPr>
          <p:cNvPicPr>
            <a:picLocks noChangeAspect="1"/>
          </p:cNvPicPr>
          <p:nvPr/>
        </p:nvPicPr>
        <p:blipFill>
          <a:blip r:embed="rId7"/>
          <a:stretch>
            <a:fillRect/>
          </a:stretch>
        </p:blipFill>
        <p:spPr>
          <a:xfrm>
            <a:off x="7299660" y="2291552"/>
            <a:ext cx="3346206" cy="2499889"/>
          </a:xfrm>
          <a:prstGeom prst="rect">
            <a:avLst/>
          </a:prstGeom>
        </p:spPr>
      </p:pic>
      <p:pic>
        <p:nvPicPr>
          <p:cNvPr id="36" name="图片 35">
            <a:extLst>
              <a:ext uri="{FF2B5EF4-FFF2-40B4-BE49-F238E27FC236}">
                <a16:creationId xmlns:a16="http://schemas.microsoft.com/office/drawing/2014/main" id="{3859A671-A5B5-45CB-D460-469797F8109E}"/>
              </a:ext>
            </a:extLst>
          </p:cNvPr>
          <p:cNvPicPr>
            <a:picLocks noChangeAspect="1"/>
          </p:cNvPicPr>
          <p:nvPr/>
        </p:nvPicPr>
        <p:blipFill>
          <a:blip r:embed="rId8"/>
          <a:stretch>
            <a:fillRect/>
          </a:stretch>
        </p:blipFill>
        <p:spPr>
          <a:xfrm>
            <a:off x="1772305" y="5486560"/>
            <a:ext cx="3160740" cy="840428"/>
          </a:xfrm>
          <a:prstGeom prst="rect">
            <a:avLst/>
          </a:prstGeom>
        </p:spPr>
      </p:pic>
      <p:sp>
        <p:nvSpPr>
          <p:cNvPr id="37" name="箭头: 下 36">
            <a:extLst>
              <a:ext uri="{FF2B5EF4-FFF2-40B4-BE49-F238E27FC236}">
                <a16:creationId xmlns:a16="http://schemas.microsoft.com/office/drawing/2014/main" id="{0C4E36D1-962E-A3C2-11C0-FD5BC53438A7}"/>
              </a:ext>
            </a:extLst>
          </p:cNvPr>
          <p:cNvSpPr/>
          <p:nvPr/>
        </p:nvSpPr>
        <p:spPr>
          <a:xfrm rot="16200000">
            <a:off x="5865319" y="3010240"/>
            <a:ext cx="668811" cy="6926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585659A1-E7E1-7D1C-8FB2-32969366DA7E}"/>
              </a:ext>
            </a:extLst>
          </p:cNvPr>
          <p:cNvSpPr txBox="1"/>
          <p:nvPr/>
        </p:nvSpPr>
        <p:spPr>
          <a:xfrm>
            <a:off x="7648721" y="5380442"/>
            <a:ext cx="3807781" cy="1000274"/>
          </a:xfrm>
          <a:prstGeom prst="rect">
            <a:avLst/>
          </a:prstGeom>
          <a:noFill/>
        </p:spPr>
        <p:txBody>
          <a:bodyPr wrap="square">
            <a:spAutoFit/>
          </a:bodyPr>
          <a:lstStyle/>
          <a:p>
            <a:pPr marL="342900" lvl="0" indent="-342900">
              <a:spcAft>
                <a:spcPts val="600"/>
              </a:spcAft>
              <a:buFont typeface="Wingdings" panose="05000000000000000000" pitchFamily="2" charset="2"/>
              <a:buChar char="ü"/>
              <a:defRPr/>
            </a:pPr>
            <a:r>
              <a:rPr kumimoji="1" lang="en-US" altLang="zh-CN" dirty="0">
                <a:solidFill>
                  <a:srgbClr val="CB2006"/>
                </a:solidFill>
                <a:latin typeface="Times New Roman" panose="02020603050405020304" charset="0"/>
                <a:cs typeface="Times New Roman" panose="02020603050405020304" charset="0"/>
              </a:rPr>
              <a:t>Accurate Representation of ML Detection</a:t>
            </a:r>
          </a:p>
          <a:p>
            <a:pPr marL="342900" lvl="0" indent="-342900">
              <a:spcAft>
                <a:spcPts val="600"/>
              </a:spcAft>
              <a:buFont typeface="Wingdings" panose="05000000000000000000" pitchFamily="2" charset="2"/>
              <a:buChar char="ü"/>
              <a:defRPr/>
            </a:pPr>
            <a:r>
              <a:rPr kumimoji="1" lang="en-US" altLang="zh-CN" dirty="0">
                <a:solidFill>
                  <a:srgbClr val="356115"/>
                </a:solidFill>
                <a:latin typeface="Times New Roman" panose="02020603050405020304" charset="0"/>
                <a:cs typeface="Times New Roman" panose="02020603050405020304" charset="0"/>
              </a:rPr>
              <a:t>Requires learnable penalty weights</a:t>
            </a:r>
          </a:p>
        </p:txBody>
      </p:sp>
      <p:sp>
        <p:nvSpPr>
          <p:cNvPr id="26" name="箭头: 下 25">
            <a:extLst>
              <a:ext uri="{FF2B5EF4-FFF2-40B4-BE49-F238E27FC236}">
                <a16:creationId xmlns:a16="http://schemas.microsoft.com/office/drawing/2014/main" id="{A9533522-F55B-EFE7-77C8-7EF13C128F26}"/>
              </a:ext>
            </a:extLst>
          </p:cNvPr>
          <p:cNvSpPr/>
          <p:nvPr/>
        </p:nvSpPr>
        <p:spPr>
          <a:xfrm>
            <a:off x="6796322" y="4667661"/>
            <a:ext cx="668811" cy="6926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a:extLst>
              <a:ext uri="{FF2B5EF4-FFF2-40B4-BE49-F238E27FC236}">
                <a16:creationId xmlns:a16="http://schemas.microsoft.com/office/drawing/2014/main" id="{DFA73EC9-4DCD-1F9E-7ECF-DA5CBFD7590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9984" r="96049">
                        <a14:foregroundMark x1="24079" y1="33571" x2="24079" y2="33571"/>
                        <a14:foregroundMark x1="26428" y1="32679" x2="26428" y2="32679"/>
                        <a14:foregroundMark x1="27229" y1="29821" x2="27229" y2="29821"/>
                        <a14:foregroundMark x1="27069" y1="21786" x2="27069" y2="21786"/>
                        <a14:foregroundMark x1="32034" y1="23571" x2="32034" y2="23571"/>
                        <a14:foregroundMark x1="35558" y1="26071" x2="35558" y2="26071"/>
                        <a14:foregroundMark x1="44741" y1="26964" x2="44741" y2="26964"/>
                        <a14:foregroundMark x1="47838" y1="25179" x2="47838" y2="25179"/>
                        <a14:foregroundMark x1="57234" y1="26786" x2="57234" y2="26786"/>
                        <a14:foregroundMark x1="60918" y1="28214" x2="60918" y2="28214"/>
                        <a14:foregroundMark x1="66418" y1="32321" x2="66418" y2="32321"/>
                        <a14:foregroundMark x1="69941" y1="28571" x2="69941" y2="28571"/>
                        <a14:foregroundMark x1="74533" y1="32679" x2="74533" y2="32679"/>
                        <a14:foregroundMark x1="80619" y1="34464" x2="80619" y2="34464"/>
                        <a14:foregroundMark x1="84730" y1="34821" x2="84730" y2="34821"/>
                        <a14:foregroundMark x1="84730" y1="19821" x2="84730" y2="19821"/>
                        <a14:foregroundMark x1="87720" y1="33929" x2="87720" y2="33929"/>
                        <a14:foregroundMark x1="96049" y1="35536" x2="96049" y2="35536"/>
                        <a14:backgroundMark x1="16711" y1="42321" x2="16711" y2="42321"/>
                        <a14:backgroundMark x1="17512" y1="34821" x2="17512" y2="34821"/>
                        <a14:backgroundMark x1="13881" y1="32321" x2="13881" y2="32321"/>
                        <a14:backgroundMark x1="12226" y1="46071" x2="12226" y2="46071"/>
                        <a14:backgroundMark x1="12387" y1="49821" x2="12387" y2="49821"/>
                        <a14:backgroundMark x1="13027" y1="52679" x2="13027" y2="52679"/>
                        <a14:backgroundMark x1="13881" y1="44821" x2="13881" y2="43929"/>
                        <a14:backgroundMark x1="13508" y1="38929" x2="13508" y2="38929"/>
                        <a14:backgroundMark x1="13508" y1="38929" x2="13508" y2="38929"/>
                      </a14:backgroundRemoval>
                    </a14:imgEffect>
                  </a14:imgLayer>
                </a14:imgProps>
              </a:ext>
            </a:extLst>
          </a:blip>
          <a:srcRect l="21177" b="40154"/>
          <a:stretch>
            <a:fillRect/>
          </a:stretch>
        </p:blipFill>
        <p:spPr>
          <a:xfrm>
            <a:off x="8459470" y="191533"/>
            <a:ext cx="2497311" cy="566894"/>
          </a:xfrm>
          <a:prstGeom prst="rect">
            <a:avLst/>
          </a:prstGeom>
        </p:spPr>
      </p:pic>
    </p:spTree>
    <p:extLst>
      <p:ext uri="{BB962C8B-B14F-4D97-AF65-F5344CB8AC3E}">
        <p14:creationId xmlns:p14="http://schemas.microsoft.com/office/powerpoint/2010/main" val="2013806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6658B-612A-1FE9-ABC5-5A07DB575A9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7803884-98C8-0F81-159F-C9A303EEA1F3}"/>
              </a:ext>
            </a:extLst>
          </p:cNvPr>
          <p:cNvSpPr>
            <a:spLocks noGrp="1"/>
          </p:cNvSpPr>
          <p:nvPr>
            <p:ph type="title"/>
          </p:nvPr>
        </p:nvSpPr>
        <p:spPr>
          <a:xfrm>
            <a:off x="582929" y="76200"/>
            <a:ext cx="7523725" cy="845185"/>
          </a:xfrm>
        </p:spPr>
        <p:txBody>
          <a:bodyPr>
            <a:normAutofit/>
          </a:bodyPr>
          <a:lstStyle/>
          <a:p>
            <a:r>
              <a:rPr kumimoji="1" lang="en-US" altLang="zh-CN" b="1" dirty="0">
                <a:sym typeface="+mn-ea"/>
              </a:rPr>
              <a:t>3 The Proposed Distributed FPD-Net Detector</a:t>
            </a:r>
            <a:endParaRPr kumimoji="1" lang="en-US" altLang="zh-CN" b="1" dirty="0">
              <a:solidFill>
                <a:schemeClr val="bg1"/>
              </a:solidFill>
              <a:latin typeface="+mn-lt"/>
              <a:ea typeface="+mn-ea"/>
              <a:cs typeface="+mn-cs"/>
              <a:sym typeface="+mn-ea"/>
            </a:endParaRPr>
          </a:p>
        </p:txBody>
      </p:sp>
      <p:pic>
        <p:nvPicPr>
          <p:cNvPr id="20" name="图片 19">
            <a:extLst>
              <a:ext uri="{FF2B5EF4-FFF2-40B4-BE49-F238E27FC236}">
                <a16:creationId xmlns:a16="http://schemas.microsoft.com/office/drawing/2014/main" id="{DDC3D018-E993-C466-28DB-67EB2636F4AB}"/>
              </a:ext>
            </a:extLst>
          </p:cNvPr>
          <p:cNvPicPr>
            <a:picLocks noChangeAspect="1"/>
          </p:cNvPicPr>
          <p:nvPr>
            <p:custDataLst>
              <p:tags r:id="rId1"/>
            </p:custDataLst>
          </p:nvPr>
        </p:nvPicPr>
        <p:blipFill>
          <a:blip r:embed="rId4" cstate="email"/>
          <a:stretch>
            <a:fillRect/>
          </a:stretch>
        </p:blipFill>
        <p:spPr>
          <a:xfrm>
            <a:off x="11168380" y="96520"/>
            <a:ext cx="756920" cy="756920"/>
          </a:xfrm>
          <a:prstGeom prst="rect">
            <a:avLst/>
          </a:prstGeom>
        </p:spPr>
      </p:pic>
      <p:sp>
        <p:nvSpPr>
          <p:cNvPr id="23" name="矩形 22">
            <a:extLst>
              <a:ext uri="{FF2B5EF4-FFF2-40B4-BE49-F238E27FC236}">
                <a16:creationId xmlns:a16="http://schemas.microsoft.com/office/drawing/2014/main" id="{756BCC1A-697B-0596-B352-99C58BAA1B3C}"/>
              </a:ext>
            </a:extLst>
          </p:cNvPr>
          <p:cNvSpPr/>
          <p:nvPr/>
        </p:nvSpPr>
        <p:spPr>
          <a:xfrm>
            <a:off x="903023" y="1456955"/>
            <a:ext cx="4699954" cy="1203638"/>
          </a:xfrm>
          <a:prstGeom prst="rect">
            <a:avLst/>
          </a:prstGeom>
          <a:ln w="28575"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kumimoji="1" lang="en-US" b="1" dirty="0">
              <a:sym typeface="+mn-ea"/>
            </a:endParaRPr>
          </a:p>
          <a:p>
            <a:pPr algn="ctr"/>
            <a:endParaRPr kumimoji="1" lang="en-US" b="1" dirty="0">
              <a:sym typeface="+mn-ea"/>
            </a:endParaRPr>
          </a:p>
        </p:txBody>
      </p:sp>
      <p:sp>
        <p:nvSpPr>
          <p:cNvPr id="24" name="矩形 23">
            <a:extLst>
              <a:ext uri="{FF2B5EF4-FFF2-40B4-BE49-F238E27FC236}">
                <a16:creationId xmlns:a16="http://schemas.microsoft.com/office/drawing/2014/main" id="{C364A634-F421-D62E-432F-53D5404EF019}"/>
              </a:ext>
            </a:extLst>
          </p:cNvPr>
          <p:cNvSpPr/>
          <p:nvPr/>
        </p:nvSpPr>
        <p:spPr>
          <a:xfrm>
            <a:off x="890291" y="1206544"/>
            <a:ext cx="4712686" cy="434862"/>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kumimoji="1" lang="en-US" altLang="zh-CN" sz="2000" b="1" dirty="0">
                <a:solidFill>
                  <a:schemeClr val="bg1"/>
                </a:solidFill>
                <a:latin typeface="+mn-ea"/>
                <a:sym typeface="+mn-ea"/>
              </a:rPr>
              <a:t>Fusion Penalty Detection Problem</a:t>
            </a:r>
            <a:endParaRPr kumimoji="1" lang="zh-CN" altLang="en-US" sz="2000" b="1" dirty="0">
              <a:solidFill>
                <a:schemeClr val="bg1"/>
              </a:solidFill>
              <a:latin typeface="+mn-ea"/>
              <a:sym typeface="+mn-ea"/>
            </a:endParaRPr>
          </a:p>
        </p:txBody>
      </p:sp>
      <p:pic>
        <p:nvPicPr>
          <p:cNvPr id="36" name="图片 35">
            <a:extLst>
              <a:ext uri="{FF2B5EF4-FFF2-40B4-BE49-F238E27FC236}">
                <a16:creationId xmlns:a16="http://schemas.microsoft.com/office/drawing/2014/main" id="{B42A28C3-C133-6D8E-01CF-128EF8ACABC0}"/>
              </a:ext>
            </a:extLst>
          </p:cNvPr>
          <p:cNvPicPr>
            <a:picLocks noChangeAspect="1"/>
          </p:cNvPicPr>
          <p:nvPr/>
        </p:nvPicPr>
        <p:blipFill>
          <a:blip r:embed="rId5"/>
          <a:stretch>
            <a:fillRect/>
          </a:stretch>
        </p:blipFill>
        <p:spPr>
          <a:xfrm>
            <a:off x="1719833" y="1719633"/>
            <a:ext cx="3067320" cy="815588"/>
          </a:xfrm>
          <a:prstGeom prst="rect">
            <a:avLst/>
          </a:prstGeom>
        </p:spPr>
      </p:pic>
      <p:pic>
        <p:nvPicPr>
          <p:cNvPr id="7" name="图片 6">
            <a:extLst>
              <a:ext uri="{FF2B5EF4-FFF2-40B4-BE49-F238E27FC236}">
                <a16:creationId xmlns:a16="http://schemas.microsoft.com/office/drawing/2014/main" id="{65AD1947-5962-53CC-6843-A949CCA0B390}"/>
              </a:ext>
            </a:extLst>
          </p:cNvPr>
          <p:cNvPicPr>
            <a:picLocks noChangeAspect="1"/>
          </p:cNvPicPr>
          <p:nvPr/>
        </p:nvPicPr>
        <p:blipFill>
          <a:blip r:embed="rId6"/>
          <a:stretch>
            <a:fillRect/>
          </a:stretch>
        </p:blipFill>
        <p:spPr>
          <a:xfrm>
            <a:off x="6502995" y="1206544"/>
            <a:ext cx="5536186" cy="3271382"/>
          </a:xfrm>
          <a:prstGeom prst="rect">
            <a:avLst/>
          </a:prstGeom>
        </p:spPr>
      </p:pic>
      <p:pic>
        <p:nvPicPr>
          <p:cNvPr id="18" name="图片 17">
            <a:extLst>
              <a:ext uri="{FF2B5EF4-FFF2-40B4-BE49-F238E27FC236}">
                <a16:creationId xmlns:a16="http://schemas.microsoft.com/office/drawing/2014/main" id="{30C727A2-6420-CEF1-35B1-87C2D549FB91}"/>
              </a:ext>
            </a:extLst>
          </p:cNvPr>
          <p:cNvPicPr>
            <a:picLocks noChangeAspect="1"/>
          </p:cNvPicPr>
          <p:nvPr/>
        </p:nvPicPr>
        <p:blipFill>
          <a:blip r:embed="rId7"/>
          <a:stretch>
            <a:fillRect/>
          </a:stretch>
        </p:blipFill>
        <p:spPr>
          <a:xfrm>
            <a:off x="790398" y="4005914"/>
            <a:ext cx="5103256" cy="1082036"/>
          </a:xfrm>
          <a:prstGeom prst="rect">
            <a:avLst/>
          </a:prstGeom>
        </p:spPr>
      </p:pic>
      <p:pic>
        <p:nvPicPr>
          <p:cNvPr id="21" name="图片 20">
            <a:extLst>
              <a:ext uri="{FF2B5EF4-FFF2-40B4-BE49-F238E27FC236}">
                <a16:creationId xmlns:a16="http://schemas.microsoft.com/office/drawing/2014/main" id="{428968FD-40DE-DBBD-06F2-6C64B5D3246C}"/>
              </a:ext>
            </a:extLst>
          </p:cNvPr>
          <p:cNvPicPr>
            <a:picLocks noChangeAspect="1"/>
          </p:cNvPicPr>
          <p:nvPr/>
        </p:nvPicPr>
        <p:blipFill>
          <a:blip r:embed="rId8"/>
          <a:stretch>
            <a:fillRect/>
          </a:stretch>
        </p:blipFill>
        <p:spPr>
          <a:xfrm>
            <a:off x="1289860" y="5185871"/>
            <a:ext cx="4004439" cy="1094444"/>
          </a:xfrm>
          <a:prstGeom prst="rect">
            <a:avLst/>
          </a:prstGeom>
        </p:spPr>
      </p:pic>
      <p:sp>
        <p:nvSpPr>
          <p:cNvPr id="22" name="矩形 21">
            <a:extLst>
              <a:ext uri="{FF2B5EF4-FFF2-40B4-BE49-F238E27FC236}">
                <a16:creationId xmlns:a16="http://schemas.microsoft.com/office/drawing/2014/main" id="{EF7A8D3D-9BC1-C101-0D43-20569A47C148}"/>
              </a:ext>
            </a:extLst>
          </p:cNvPr>
          <p:cNvSpPr/>
          <p:nvPr/>
        </p:nvSpPr>
        <p:spPr>
          <a:xfrm>
            <a:off x="297241" y="2914608"/>
            <a:ext cx="5995983" cy="3570716"/>
          </a:xfrm>
          <a:prstGeom prst="rect">
            <a:avLst/>
          </a:prstGeom>
          <a:ln>
            <a:prstDash val="dashDot"/>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C106E71B-700A-7204-D9F3-C18E26BA832B}"/>
              </a:ext>
            </a:extLst>
          </p:cNvPr>
          <p:cNvSpPr txBox="1"/>
          <p:nvPr/>
        </p:nvSpPr>
        <p:spPr>
          <a:xfrm>
            <a:off x="509030" y="2979002"/>
            <a:ext cx="5586970" cy="873572"/>
          </a:xfrm>
          <a:prstGeom prst="rect">
            <a:avLst/>
          </a:prstGeom>
          <a:noFill/>
        </p:spPr>
        <p:txBody>
          <a:bodyPr wrap="square">
            <a:spAutoFit/>
          </a:bodyPr>
          <a:lstStyle/>
          <a:p>
            <a:pPr>
              <a:lnSpc>
                <a:spcPct val="150000"/>
              </a:lnSpc>
            </a:pPr>
            <a:r>
              <a:rPr lang="en-US" altLang="zh-CN" dirty="0"/>
              <a:t>The fusion penalty detection network (FPD-Net) modifies the updates into a </a:t>
            </a:r>
            <a:r>
              <a:rPr lang="en-US" altLang="zh-CN" dirty="0">
                <a:solidFill>
                  <a:srgbClr val="C00000"/>
                </a:solidFill>
              </a:rPr>
              <a:t>sequential form </a:t>
            </a:r>
            <a:r>
              <a:rPr lang="en-US" altLang="zh-CN" dirty="0"/>
              <a:t>for faster convergence</a:t>
            </a:r>
            <a:endParaRPr lang="zh-CN" altLang="en-US" dirty="0"/>
          </a:p>
        </p:txBody>
      </p:sp>
      <p:pic>
        <p:nvPicPr>
          <p:cNvPr id="30" name="图片 29">
            <a:extLst>
              <a:ext uri="{FF2B5EF4-FFF2-40B4-BE49-F238E27FC236}">
                <a16:creationId xmlns:a16="http://schemas.microsoft.com/office/drawing/2014/main" id="{ACCA35A4-19B4-1E8C-A9A2-611A9F3F33E4}"/>
              </a:ext>
            </a:extLst>
          </p:cNvPr>
          <p:cNvPicPr>
            <a:picLocks noChangeAspect="1"/>
          </p:cNvPicPr>
          <p:nvPr/>
        </p:nvPicPr>
        <p:blipFill>
          <a:blip r:embed="rId9"/>
          <a:stretch>
            <a:fillRect/>
          </a:stretch>
        </p:blipFill>
        <p:spPr>
          <a:xfrm>
            <a:off x="7521524" y="5948633"/>
            <a:ext cx="3203734" cy="330673"/>
          </a:xfrm>
          <a:prstGeom prst="rect">
            <a:avLst/>
          </a:prstGeom>
        </p:spPr>
      </p:pic>
      <p:pic>
        <p:nvPicPr>
          <p:cNvPr id="35" name="图片 34">
            <a:extLst>
              <a:ext uri="{FF2B5EF4-FFF2-40B4-BE49-F238E27FC236}">
                <a16:creationId xmlns:a16="http://schemas.microsoft.com/office/drawing/2014/main" id="{3E211332-B0C9-433F-09FD-5A2411DA0EFA}"/>
              </a:ext>
            </a:extLst>
          </p:cNvPr>
          <p:cNvPicPr>
            <a:picLocks noChangeAspect="1"/>
          </p:cNvPicPr>
          <p:nvPr/>
        </p:nvPicPr>
        <p:blipFill>
          <a:blip r:embed="rId10"/>
          <a:stretch>
            <a:fillRect/>
          </a:stretch>
        </p:blipFill>
        <p:spPr>
          <a:xfrm>
            <a:off x="7941770" y="4740201"/>
            <a:ext cx="2231891" cy="368473"/>
          </a:xfrm>
          <a:prstGeom prst="rect">
            <a:avLst/>
          </a:prstGeom>
        </p:spPr>
      </p:pic>
      <p:sp>
        <p:nvSpPr>
          <p:cNvPr id="39" name="箭头: 下 38">
            <a:extLst>
              <a:ext uri="{FF2B5EF4-FFF2-40B4-BE49-F238E27FC236}">
                <a16:creationId xmlns:a16="http://schemas.microsoft.com/office/drawing/2014/main" id="{B09822ED-AC83-6F54-4305-B64450383B96}"/>
              </a:ext>
            </a:extLst>
          </p:cNvPr>
          <p:cNvSpPr/>
          <p:nvPr/>
        </p:nvSpPr>
        <p:spPr>
          <a:xfrm>
            <a:off x="8905423" y="5313170"/>
            <a:ext cx="435935" cy="396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27F79F4C-F632-E1B1-1877-F2630B27A410}"/>
              </a:ext>
            </a:extLst>
          </p:cNvPr>
          <p:cNvSpPr txBox="1"/>
          <p:nvPr/>
        </p:nvSpPr>
        <p:spPr>
          <a:xfrm>
            <a:off x="9500944" y="5267526"/>
            <a:ext cx="2101030" cy="441644"/>
          </a:xfrm>
          <a:prstGeom prst="rect">
            <a:avLst/>
          </a:prstGeom>
        </p:spPr>
        <p:txBody>
          <a:bodyPr vert="horz" wrap="square" lIns="91440" tIns="45720" rIns="91440" bIns="45720" rtlCol="0" anchor="ctr">
            <a:normAutofit/>
          </a:bodyPr>
          <a:lstStyle/>
          <a:p>
            <a:pPr algn="l"/>
            <a:r>
              <a:rPr kumimoji="1" lang="en-US" altLang="zh-CN" sz="1600" b="1" dirty="0">
                <a:solidFill>
                  <a:srgbClr val="356115"/>
                </a:solidFill>
              </a:rPr>
              <a:t>Training Objective</a:t>
            </a:r>
            <a:endParaRPr kumimoji="1" lang="zh-CN" altLang="en-US" sz="1600" b="1" dirty="0">
              <a:solidFill>
                <a:srgbClr val="356115"/>
              </a:solidFill>
            </a:endParaRPr>
          </a:p>
        </p:txBody>
      </p:sp>
      <p:sp>
        <p:nvSpPr>
          <p:cNvPr id="41" name="椭圆 40">
            <a:extLst>
              <a:ext uri="{FF2B5EF4-FFF2-40B4-BE49-F238E27FC236}">
                <a16:creationId xmlns:a16="http://schemas.microsoft.com/office/drawing/2014/main" id="{F0EE9B05-5EC0-6535-A921-D3DCDC9DDE62}"/>
              </a:ext>
            </a:extLst>
          </p:cNvPr>
          <p:cNvSpPr/>
          <p:nvPr/>
        </p:nvSpPr>
        <p:spPr>
          <a:xfrm>
            <a:off x="1735201" y="3975178"/>
            <a:ext cx="254964" cy="389353"/>
          </a:xfrm>
          <a:prstGeom prst="ellipse">
            <a:avLst/>
          </a:prstGeom>
          <a:no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508FD722-4A4E-E350-69E4-DC5122EE4C89}"/>
              </a:ext>
            </a:extLst>
          </p:cNvPr>
          <p:cNvSpPr/>
          <p:nvPr/>
        </p:nvSpPr>
        <p:spPr>
          <a:xfrm>
            <a:off x="2549709" y="4546932"/>
            <a:ext cx="254964" cy="389353"/>
          </a:xfrm>
          <a:prstGeom prst="ellipse">
            <a:avLst/>
          </a:prstGeom>
          <a:no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8A86730B-A0A7-1A26-67DC-0A7D7E4F42B4}"/>
              </a:ext>
            </a:extLst>
          </p:cNvPr>
          <p:cNvSpPr/>
          <p:nvPr/>
        </p:nvSpPr>
        <p:spPr>
          <a:xfrm>
            <a:off x="3501464" y="4417114"/>
            <a:ext cx="254964" cy="389353"/>
          </a:xfrm>
          <a:prstGeom prst="ellipse">
            <a:avLst/>
          </a:prstGeom>
          <a:no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54D4DBF7-54A0-8F98-7204-1304DF6002DA}"/>
              </a:ext>
            </a:extLst>
          </p:cNvPr>
          <p:cNvSpPr/>
          <p:nvPr/>
        </p:nvSpPr>
        <p:spPr>
          <a:xfrm>
            <a:off x="2179810" y="5206368"/>
            <a:ext cx="254964" cy="389353"/>
          </a:xfrm>
          <a:prstGeom prst="ellipse">
            <a:avLst/>
          </a:prstGeom>
          <a:no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72E8C76A-9B5C-27FD-043D-56C582C12A54}"/>
              </a:ext>
            </a:extLst>
          </p:cNvPr>
          <p:cNvSpPr/>
          <p:nvPr/>
        </p:nvSpPr>
        <p:spPr>
          <a:xfrm>
            <a:off x="3263425" y="5806063"/>
            <a:ext cx="254964" cy="389353"/>
          </a:xfrm>
          <a:prstGeom prst="ellipse">
            <a:avLst/>
          </a:prstGeom>
          <a:no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8CF50605-191D-D1B9-E099-0845F6DDCD87}"/>
              </a:ext>
            </a:extLst>
          </p:cNvPr>
          <p:cNvSpPr/>
          <p:nvPr/>
        </p:nvSpPr>
        <p:spPr>
          <a:xfrm>
            <a:off x="4478605" y="5950255"/>
            <a:ext cx="254964" cy="389353"/>
          </a:xfrm>
          <a:prstGeom prst="ellipse">
            <a:avLst/>
          </a:prstGeom>
          <a:no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7417A1FF-AB89-B112-6A63-0EF38EAFA7C5}"/>
              </a:ext>
            </a:extLst>
          </p:cNvPr>
          <p:cNvSpPr/>
          <p:nvPr/>
        </p:nvSpPr>
        <p:spPr>
          <a:xfrm>
            <a:off x="2879952" y="5206367"/>
            <a:ext cx="254964" cy="389353"/>
          </a:xfrm>
          <a:prstGeom prst="ellipse">
            <a:avLst/>
          </a:prstGeom>
          <a:no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a:extLst>
              <a:ext uri="{FF2B5EF4-FFF2-40B4-BE49-F238E27FC236}">
                <a16:creationId xmlns:a16="http://schemas.microsoft.com/office/drawing/2014/main" id="{19BFBE00-F0D8-DB12-9157-E2DA1186F8B0}"/>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9984" r="96049">
                        <a14:foregroundMark x1="24079" y1="33571" x2="24079" y2="33571"/>
                        <a14:foregroundMark x1="26428" y1="32679" x2="26428" y2="32679"/>
                        <a14:foregroundMark x1="27229" y1="29821" x2="27229" y2="29821"/>
                        <a14:foregroundMark x1="27069" y1="21786" x2="27069" y2="21786"/>
                        <a14:foregroundMark x1="32034" y1="23571" x2="32034" y2="23571"/>
                        <a14:foregroundMark x1="35558" y1="26071" x2="35558" y2="26071"/>
                        <a14:foregroundMark x1="44741" y1="26964" x2="44741" y2="26964"/>
                        <a14:foregroundMark x1="47838" y1="25179" x2="47838" y2="25179"/>
                        <a14:foregroundMark x1="57234" y1="26786" x2="57234" y2="26786"/>
                        <a14:foregroundMark x1="60918" y1="28214" x2="60918" y2="28214"/>
                        <a14:foregroundMark x1="66418" y1="32321" x2="66418" y2="32321"/>
                        <a14:foregroundMark x1="69941" y1="28571" x2="69941" y2="28571"/>
                        <a14:foregroundMark x1="74533" y1="32679" x2="74533" y2="32679"/>
                        <a14:foregroundMark x1="80619" y1="34464" x2="80619" y2="34464"/>
                        <a14:foregroundMark x1="84730" y1="34821" x2="84730" y2="34821"/>
                        <a14:foregroundMark x1="84730" y1="19821" x2="84730" y2="19821"/>
                        <a14:foregroundMark x1="87720" y1="33929" x2="87720" y2="33929"/>
                        <a14:foregroundMark x1="96049" y1="35536" x2="96049" y2="35536"/>
                        <a14:backgroundMark x1="16711" y1="42321" x2="16711" y2="42321"/>
                        <a14:backgroundMark x1="17512" y1="34821" x2="17512" y2="34821"/>
                        <a14:backgroundMark x1="13881" y1="32321" x2="13881" y2="32321"/>
                        <a14:backgroundMark x1="12226" y1="46071" x2="12226" y2="46071"/>
                        <a14:backgroundMark x1="12387" y1="49821" x2="12387" y2="49821"/>
                        <a14:backgroundMark x1="13027" y1="52679" x2="13027" y2="52679"/>
                        <a14:backgroundMark x1="13881" y1="44821" x2="13881" y2="43929"/>
                        <a14:backgroundMark x1="13508" y1="38929" x2="13508" y2="38929"/>
                        <a14:backgroundMark x1="13508" y1="38929" x2="13508" y2="38929"/>
                      </a14:backgroundRemoval>
                    </a14:imgEffect>
                  </a14:imgLayer>
                </a14:imgProps>
              </a:ext>
            </a:extLst>
          </a:blip>
          <a:srcRect l="21177" b="40154"/>
          <a:stretch>
            <a:fillRect/>
          </a:stretch>
        </p:blipFill>
        <p:spPr>
          <a:xfrm>
            <a:off x="8459470" y="191533"/>
            <a:ext cx="2497311" cy="566894"/>
          </a:xfrm>
          <a:prstGeom prst="rect">
            <a:avLst/>
          </a:prstGeom>
        </p:spPr>
      </p:pic>
    </p:spTree>
    <p:extLst>
      <p:ext uri="{BB962C8B-B14F-4D97-AF65-F5344CB8AC3E}">
        <p14:creationId xmlns:p14="http://schemas.microsoft.com/office/powerpoint/2010/main" val="1929839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9DD66-0C9C-B925-D190-2F14E68EBB5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33D68EC-4ABA-A771-8AB7-0E615E3A4245}"/>
              </a:ext>
            </a:extLst>
          </p:cNvPr>
          <p:cNvSpPr>
            <a:spLocks noGrp="1"/>
          </p:cNvSpPr>
          <p:nvPr>
            <p:ph type="title"/>
          </p:nvPr>
        </p:nvSpPr>
        <p:spPr>
          <a:xfrm>
            <a:off x="582929" y="76200"/>
            <a:ext cx="7523725" cy="845185"/>
          </a:xfrm>
        </p:spPr>
        <p:txBody>
          <a:bodyPr>
            <a:normAutofit/>
          </a:bodyPr>
          <a:lstStyle/>
          <a:p>
            <a:r>
              <a:rPr kumimoji="1" lang="en-US" altLang="zh-CN" b="1" dirty="0">
                <a:sym typeface="+mn-ea"/>
              </a:rPr>
              <a:t>4 Numerical Results</a:t>
            </a:r>
            <a:endParaRPr kumimoji="1" lang="en-US" altLang="zh-CN" b="1" dirty="0">
              <a:solidFill>
                <a:schemeClr val="bg1"/>
              </a:solidFill>
              <a:latin typeface="+mn-lt"/>
              <a:ea typeface="+mn-ea"/>
              <a:cs typeface="+mn-cs"/>
              <a:sym typeface="+mn-ea"/>
            </a:endParaRPr>
          </a:p>
        </p:txBody>
      </p:sp>
      <p:pic>
        <p:nvPicPr>
          <p:cNvPr id="20" name="图片 19">
            <a:extLst>
              <a:ext uri="{FF2B5EF4-FFF2-40B4-BE49-F238E27FC236}">
                <a16:creationId xmlns:a16="http://schemas.microsoft.com/office/drawing/2014/main" id="{A01CA241-452E-2BC3-A010-0CBD9AD6B9D7}"/>
              </a:ext>
            </a:extLst>
          </p:cNvPr>
          <p:cNvPicPr>
            <a:picLocks noChangeAspect="1"/>
          </p:cNvPicPr>
          <p:nvPr>
            <p:custDataLst>
              <p:tags r:id="rId1"/>
            </p:custDataLst>
          </p:nvPr>
        </p:nvPicPr>
        <p:blipFill>
          <a:blip r:embed="rId4" cstate="email"/>
          <a:stretch>
            <a:fillRect/>
          </a:stretch>
        </p:blipFill>
        <p:spPr>
          <a:xfrm>
            <a:off x="11168380" y="96520"/>
            <a:ext cx="756920" cy="756920"/>
          </a:xfrm>
          <a:prstGeom prst="rect">
            <a:avLst/>
          </a:prstGeom>
        </p:spPr>
      </p:pic>
      <p:pic>
        <p:nvPicPr>
          <p:cNvPr id="8" name="图片 7">
            <a:extLst>
              <a:ext uri="{FF2B5EF4-FFF2-40B4-BE49-F238E27FC236}">
                <a16:creationId xmlns:a16="http://schemas.microsoft.com/office/drawing/2014/main" id="{4852C819-3230-7BD0-8BEB-B99116F9CBCB}"/>
              </a:ext>
            </a:extLst>
          </p:cNvPr>
          <p:cNvPicPr>
            <a:picLocks noChangeAspect="1"/>
          </p:cNvPicPr>
          <p:nvPr/>
        </p:nvPicPr>
        <p:blipFill>
          <a:blip r:embed="rId5"/>
          <a:stretch>
            <a:fillRect/>
          </a:stretch>
        </p:blipFill>
        <p:spPr>
          <a:xfrm>
            <a:off x="975472" y="1014723"/>
            <a:ext cx="4561363" cy="3712231"/>
          </a:xfrm>
          <a:prstGeom prst="rect">
            <a:avLst/>
          </a:prstGeom>
        </p:spPr>
      </p:pic>
      <p:pic>
        <p:nvPicPr>
          <p:cNvPr id="10" name="图片 9">
            <a:extLst>
              <a:ext uri="{FF2B5EF4-FFF2-40B4-BE49-F238E27FC236}">
                <a16:creationId xmlns:a16="http://schemas.microsoft.com/office/drawing/2014/main" id="{68B1BBAD-F664-68B9-16A9-61A3BAD70C93}"/>
              </a:ext>
            </a:extLst>
          </p:cNvPr>
          <p:cNvPicPr>
            <a:picLocks noChangeAspect="1"/>
          </p:cNvPicPr>
          <p:nvPr/>
        </p:nvPicPr>
        <p:blipFill>
          <a:blip r:embed="rId6"/>
          <a:stretch>
            <a:fillRect/>
          </a:stretch>
        </p:blipFill>
        <p:spPr>
          <a:xfrm>
            <a:off x="6378827" y="1014723"/>
            <a:ext cx="4561363" cy="3749363"/>
          </a:xfrm>
          <a:prstGeom prst="rect">
            <a:avLst/>
          </a:prstGeom>
        </p:spPr>
      </p:pic>
      <p:sp>
        <p:nvSpPr>
          <p:cNvPr id="11" name="矩形: 圆角 10">
            <a:extLst>
              <a:ext uri="{FF2B5EF4-FFF2-40B4-BE49-F238E27FC236}">
                <a16:creationId xmlns:a16="http://schemas.microsoft.com/office/drawing/2014/main" id="{021B70EE-8274-8C7A-9EB3-20526633114F}"/>
              </a:ext>
            </a:extLst>
          </p:cNvPr>
          <p:cNvSpPr/>
          <p:nvPr/>
        </p:nvSpPr>
        <p:spPr>
          <a:xfrm>
            <a:off x="582930" y="4965955"/>
            <a:ext cx="10889332" cy="152927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D7505781-11A3-AB06-25B2-C167350EC5ED}"/>
              </a:ext>
            </a:extLst>
          </p:cNvPr>
          <p:cNvSpPr txBox="1"/>
          <p:nvPr/>
        </p:nvSpPr>
        <p:spPr>
          <a:xfrm>
            <a:off x="975472" y="4981323"/>
            <a:ext cx="10043432" cy="1427653"/>
          </a:xfrm>
          <a:prstGeom prst="rect">
            <a:avLst/>
          </a:prstGeom>
        </p:spPr>
        <p:txBody>
          <a:bodyPr vert="horz" wrap="square" lIns="91440" tIns="45720" rIns="91440" bIns="45720" rtlCol="0" anchor="ctr">
            <a:normAutofit/>
          </a:bodyPr>
          <a:lstStyle/>
          <a:p>
            <a:pPr>
              <a:lnSpc>
                <a:spcPct val="150000"/>
              </a:lnSpc>
            </a:pPr>
            <a:r>
              <a:rPr kumimoji="1" lang="en-US" altLang="zh-CN" dirty="0"/>
              <a:t>In different modulation and quantization scenarios:</a:t>
            </a:r>
          </a:p>
          <a:p>
            <a:pPr marL="285750" indent="-285750">
              <a:lnSpc>
                <a:spcPct val="150000"/>
              </a:lnSpc>
              <a:buFont typeface="Wingdings" panose="05000000000000000000" pitchFamily="2" charset="2"/>
              <a:buChar char="Ø"/>
            </a:pPr>
            <a:r>
              <a:rPr lang="en-US" altLang="zh-CN" dirty="0"/>
              <a:t>The proposed HPD detector </a:t>
            </a:r>
            <a:r>
              <a:rPr lang="en-US" altLang="zh-CN" dirty="0">
                <a:solidFill>
                  <a:srgbClr val="C00000"/>
                </a:solidFill>
              </a:rPr>
              <a:t>outperforms</a:t>
            </a:r>
            <a:r>
              <a:rPr lang="en-US" altLang="zh-CN" dirty="0"/>
              <a:t> conventional detectors by achieving lower BER</a:t>
            </a:r>
          </a:p>
          <a:p>
            <a:pPr marL="285750" indent="-285750">
              <a:lnSpc>
                <a:spcPct val="150000"/>
              </a:lnSpc>
              <a:buFont typeface="Wingdings" panose="05000000000000000000" pitchFamily="2" charset="2"/>
              <a:buChar char="Ø"/>
            </a:pPr>
            <a:r>
              <a:rPr lang="en-US" altLang="zh-CN" dirty="0"/>
              <a:t>FPD-Net provides an </a:t>
            </a:r>
            <a:r>
              <a:rPr lang="en-US" altLang="zh-CN" dirty="0">
                <a:solidFill>
                  <a:srgbClr val="C00000"/>
                </a:solidFill>
              </a:rPr>
              <a:t>additional performance gain </a:t>
            </a:r>
            <a:r>
              <a:rPr lang="en-US" altLang="zh-CN" dirty="0"/>
              <a:t>over HPD and achieves the </a:t>
            </a:r>
            <a:r>
              <a:rPr lang="en-US" altLang="zh-CN" dirty="0">
                <a:solidFill>
                  <a:srgbClr val="C00000"/>
                </a:solidFill>
              </a:rPr>
              <a:t>best detection accuracy</a:t>
            </a:r>
            <a:endParaRPr kumimoji="1" lang="zh-CN" altLang="en-US" dirty="0">
              <a:solidFill>
                <a:srgbClr val="C00000"/>
              </a:solidFill>
            </a:endParaRPr>
          </a:p>
        </p:txBody>
      </p:sp>
      <p:pic>
        <p:nvPicPr>
          <p:cNvPr id="13" name="图片 12">
            <a:extLst>
              <a:ext uri="{FF2B5EF4-FFF2-40B4-BE49-F238E27FC236}">
                <a16:creationId xmlns:a16="http://schemas.microsoft.com/office/drawing/2014/main" id="{D522B9B7-15A3-4361-25DA-583C7741EA3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9984" r="96049">
                        <a14:foregroundMark x1="24079" y1="33571" x2="24079" y2="33571"/>
                        <a14:foregroundMark x1="26428" y1="32679" x2="26428" y2="32679"/>
                        <a14:foregroundMark x1="27229" y1="29821" x2="27229" y2="29821"/>
                        <a14:foregroundMark x1="27069" y1="21786" x2="27069" y2="21786"/>
                        <a14:foregroundMark x1="32034" y1="23571" x2="32034" y2="23571"/>
                        <a14:foregroundMark x1="35558" y1="26071" x2="35558" y2="26071"/>
                        <a14:foregroundMark x1="44741" y1="26964" x2="44741" y2="26964"/>
                        <a14:foregroundMark x1="47838" y1="25179" x2="47838" y2="25179"/>
                        <a14:foregroundMark x1="57234" y1="26786" x2="57234" y2="26786"/>
                        <a14:foregroundMark x1="60918" y1="28214" x2="60918" y2="28214"/>
                        <a14:foregroundMark x1="66418" y1="32321" x2="66418" y2="32321"/>
                        <a14:foregroundMark x1="69941" y1="28571" x2="69941" y2="28571"/>
                        <a14:foregroundMark x1="74533" y1="32679" x2="74533" y2="32679"/>
                        <a14:foregroundMark x1="80619" y1="34464" x2="80619" y2="34464"/>
                        <a14:foregroundMark x1="84730" y1="34821" x2="84730" y2="34821"/>
                        <a14:foregroundMark x1="84730" y1="19821" x2="84730" y2="19821"/>
                        <a14:foregroundMark x1="87720" y1="33929" x2="87720" y2="33929"/>
                        <a14:foregroundMark x1="96049" y1="35536" x2="96049" y2="35536"/>
                        <a14:backgroundMark x1="16711" y1="42321" x2="16711" y2="42321"/>
                        <a14:backgroundMark x1="17512" y1="34821" x2="17512" y2="34821"/>
                        <a14:backgroundMark x1="13881" y1="32321" x2="13881" y2="32321"/>
                        <a14:backgroundMark x1="12226" y1="46071" x2="12226" y2="46071"/>
                        <a14:backgroundMark x1="12387" y1="49821" x2="12387" y2="49821"/>
                        <a14:backgroundMark x1="13027" y1="52679" x2="13027" y2="52679"/>
                        <a14:backgroundMark x1="13881" y1="44821" x2="13881" y2="43929"/>
                        <a14:backgroundMark x1="13508" y1="38929" x2="13508" y2="38929"/>
                        <a14:backgroundMark x1="13508" y1="38929" x2="13508" y2="38929"/>
                      </a14:backgroundRemoval>
                    </a14:imgEffect>
                  </a14:imgLayer>
                </a14:imgProps>
              </a:ext>
            </a:extLst>
          </a:blip>
          <a:srcRect l="21177" b="40154"/>
          <a:stretch>
            <a:fillRect/>
          </a:stretch>
        </p:blipFill>
        <p:spPr>
          <a:xfrm>
            <a:off x="8459470" y="191533"/>
            <a:ext cx="2497311" cy="566894"/>
          </a:xfrm>
          <a:prstGeom prst="rect">
            <a:avLst/>
          </a:prstGeom>
        </p:spPr>
      </p:pic>
    </p:spTree>
    <p:extLst>
      <p:ext uri="{BB962C8B-B14F-4D97-AF65-F5344CB8AC3E}">
        <p14:creationId xmlns:p14="http://schemas.microsoft.com/office/powerpoint/2010/main" val="345046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48665" y="1028065"/>
            <a:ext cx="10681335" cy="1913890"/>
          </a:xfrm>
        </p:spPr>
        <p:txBody>
          <a:bodyPr>
            <a:noAutofit/>
          </a:bodyPr>
          <a:lstStyle/>
          <a:p>
            <a:pPr marL="0" indent="0" fontAlgn="auto">
              <a:lnSpc>
                <a:spcPct val="125000"/>
              </a:lnSpc>
            </a:pPr>
            <a:r>
              <a:rPr lang="en-US" altLang="zh-CN" sz="4800" b="1" dirty="0">
                <a:sym typeface="+mn-ea"/>
              </a:rPr>
              <a:t>Thank You for Your Attention</a:t>
            </a:r>
            <a:endParaRPr lang="en-US" sz="4800" b="1" dirty="0">
              <a:latin typeface="Times New Roman" panose="02020603050405020304" charset="0"/>
              <a:cs typeface="Times New Roman" panose="02020603050405020304" charset="0"/>
            </a:endParaRPr>
          </a:p>
        </p:txBody>
      </p:sp>
      <p:pic>
        <p:nvPicPr>
          <p:cNvPr id="14" name="图片 13">
            <a:extLst>
              <a:ext uri="{FF2B5EF4-FFF2-40B4-BE49-F238E27FC236}">
                <a16:creationId xmlns:a16="http://schemas.microsoft.com/office/drawing/2014/main" id="{EA771964-54E4-8D99-CB38-5A94C473835B}"/>
              </a:ext>
            </a:extLst>
          </p:cNvPr>
          <p:cNvPicPr>
            <a:picLocks noChangeAspect="1"/>
          </p:cNvPicPr>
          <p:nvPr/>
        </p:nvPicPr>
        <p:blipFill>
          <a:blip r:embed="rId3"/>
          <a:stretch>
            <a:fillRect/>
          </a:stretch>
        </p:blipFill>
        <p:spPr>
          <a:xfrm>
            <a:off x="8684751" y="5306317"/>
            <a:ext cx="1292968" cy="1305373"/>
          </a:xfrm>
          <a:prstGeom prst="rect">
            <a:avLst/>
          </a:prstGeom>
        </p:spPr>
      </p:pic>
      <p:pic>
        <p:nvPicPr>
          <p:cNvPr id="15" name="图片 14">
            <a:extLst>
              <a:ext uri="{FF2B5EF4-FFF2-40B4-BE49-F238E27FC236}">
                <a16:creationId xmlns:a16="http://schemas.microsoft.com/office/drawing/2014/main" id="{66BDEB89-637B-1446-3482-FCEF2EEB2074}"/>
              </a:ext>
            </a:extLst>
          </p:cNvPr>
          <p:cNvPicPr>
            <a:picLocks noChangeAspect="1"/>
          </p:cNvPicPr>
          <p:nvPr/>
        </p:nvPicPr>
        <p:blipFill>
          <a:blip r:embed="rId4"/>
          <a:stretch>
            <a:fillRect/>
          </a:stretch>
        </p:blipFill>
        <p:spPr>
          <a:xfrm>
            <a:off x="10193180" y="5681573"/>
            <a:ext cx="1850132" cy="787184"/>
          </a:xfrm>
          <a:prstGeom prst="rect">
            <a:avLst/>
          </a:prstGeom>
        </p:spPr>
      </p:pic>
      <p:pic>
        <p:nvPicPr>
          <p:cNvPr id="16" name="图片 15">
            <a:extLst>
              <a:ext uri="{FF2B5EF4-FFF2-40B4-BE49-F238E27FC236}">
                <a16:creationId xmlns:a16="http://schemas.microsoft.com/office/drawing/2014/main" id="{ECF185FF-EC69-4676-33A0-7F5D3BCBFD48}"/>
              </a:ext>
            </a:extLst>
          </p:cNvPr>
          <p:cNvPicPr>
            <a:picLocks noChangeAspect="1"/>
          </p:cNvPicPr>
          <p:nvPr/>
        </p:nvPicPr>
        <p:blipFill>
          <a:blip r:embed="rId5"/>
          <a:stretch>
            <a:fillRect/>
          </a:stretch>
        </p:blipFill>
        <p:spPr>
          <a:xfrm>
            <a:off x="72488" y="5561693"/>
            <a:ext cx="3434763" cy="1026945"/>
          </a:xfrm>
          <a:prstGeom prst="rect">
            <a:avLst/>
          </a:prstGeom>
        </p:spPr>
      </p:pic>
      <p:sp>
        <p:nvSpPr>
          <p:cNvPr id="6" name="副标题 2">
            <a:extLst>
              <a:ext uri="{FF2B5EF4-FFF2-40B4-BE49-F238E27FC236}">
                <a16:creationId xmlns:a16="http://schemas.microsoft.com/office/drawing/2014/main" id="{A8E141A5-D209-F2EA-6762-113C314F9506}"/>
              </a:ext>
            </a:extLst>
          </p:cNvPr>
          <p:cNvSpPr>
            <a:spLocks noGrp="1"/>
          </p:cNvSpPr>
          <p:nvPr>
            <p:ph type="subTitle" idx="1"/>
          </p:nvPr>
        </p:nvSpPr>
        <p:spPr>
          <a:xfrm>
            <a:off x="1485900" y="3619068"/>
            <a:ext cx="9144000" cy="2569845"/>
          </a:xfrm>
        </p:spPr>
        <p:txBody>
          <a:bodyPr>
            <a:noAutofit/>
          </a:bodyPr>
          <a:lstStyle/>
          <a:p>
            <a:pPr fontAlgn="auto">
              <a:lnSpc>
                <a:spcPct val="125000"/>
              </a:lnSpc>
              <a:spcBef>
                <a:spcPts val="700"/>
              </a:spcBef>
            </a:pPr>
            <a:r>
              <a:rPr kumimoji="1" lang="en-US" altLang="zh-CN" sz="2400" dirty="0">
                <a:solidFill>
                  <a:schemeClr val="accent1"/>
                </a:solidFill>
              </a:rPr>
              <a:t>Qiqiang Chen</a:t>
            </a:r>
            <a:r>
              <a:rPr kumimoji="1" lang="en-US" altLang="zh-CN" sz="2400" baseline="30000" dirty="0">
                <a:solidFill>
                  <a:schemeClr val="accent1"/>
                </a:solidFill>
              </a:rPr>
              <a:t>1</a:t>
            </a:r>
            <a:r>
              <a:rPr kumimoji="1" lang="en-US" altLang="zh-CN" sz="2400" dirty="0">
                <a:solidFill>
                  <a:schemeClr val="accent1"/>
                </a:solidFill>
              </a:rPr>
              <a:t>, Zheng Wang</a:t>
            </a:r>
            <a:r>
              <a:rPr kumimoji="1" lang="en-US" altLang="zh-CN" sz="2400" baseline="30000" dirty="0">
                <a:solidFill>
                  <a:schemeClr val="accent1"/>
                </a:solidFill>
              </a:rPr>
              <a:t>1</a:t>
            </a:r>
            <a:r>
              <a:rPr kumimoji="1" lang="en-US" altLang="zh-CN" sz="2400" dirty="0">
                <a:solidFill>
                  <a:schemeClr val="accent1"/>
                </a:solidFill>
              </a:rPr>
              <a:t>, Yongming Huang</a:t>
            </a:r>
            <a:r>
              <a:rPr kumimoji="1" lang="en-US" altLang="zh-CN" sz="2400" baseline="30000" dirty="0">
                <a:solidFill>
                  <a:schemeClr val="accent1"/>
                </a:solidFill>
              </a:rPr>
              <a:t>1</a:t>
            </a:r>
            <a:r>
              <a:rPr kumimoji="1" lang="en-US" altLang="zh-CN" sz="2400" dirty="0">
                <a:solidFill>
                  <a:schemeClr val="accent1"/>
                </a:solidFill>
              </a:rPr>
              <a:t>, and Tony Q. S. Quek</a:t>
            </a:r>
            <a:r>
              <a:rPr kumimoji="1" lang="en-US" altLang="zh-CN" sz="2400" baseline="30000" dirty="0">
                <a:solidFill>
                  <a:schemeClr val="accent1"/>
                </a:solidFill>
              </a:rPr>
              <a:t>2</a:t>
            </a:r>
            <a:endParaRPr kumimoji="1" sz="2400" baseline="30000" dirty="0">
              <a:solidFill>
                <a:schemeClr val="accent1"/>
              </a:solidFill>
              <a:latin typeface="Times New Roman" panose="02020603050405020304" charset="0"/>
              <a:cs typeface="Times New Roman" panose="02020603050405020304" charset="0"/>
            </a:endParaRPr>
          </a:p>
          <a:p>
            <a:pPr fontAlgn="auto">
              <a:lnSpc>
                <a:spcPct val="125000"/>
              </a:lnSpc>
              <a:spcBef>
                <a:spcPts val="700"/>
              </a:spcBef>
            </a:pPr>
            <a:r>
              <a:rPr kumimoji="1" lang="en-US" altLang="zh-CN" i="1" baseline="30000" dirty="0">
                <a:solidFill>
                  <a:schemeClr val="accent1"/>
                </a:solidFill>
                <a:latin typeface="Times New Roman" panose="02020603050405020304" charset="0"/>
                <a:cs typeface="Times New Roman" panose="02020603050405020304" charset="0"/>
              </a:rPr>
              <a:t>1</a:t>
            </a:r>
            <a:r>
              <a:rPr kumimoji="1" lang="en-US" altLang="zh-CN" i="1" dirty="0">
                <a:solidFill>
                  <a:schemeClr val="accent1"/>
                </a:solidFill>
                <a:latin typeface="Times New Roman" panose="02020603050405020304" charset="0"/>
                <a:cs typeface="Times New Roman" panose="02020603050405020304" charset="0"/>
              </a:rPr>
              <a:t>Southeast University, Nanjing, China</a:t>
            </a:r>
          </a:p>
          <a:p>
            <a:pPr fontAlgn="auto">
              <a:lnSpc>
                <a:spcPct val="125000"/>
              </a:lnSpc>
              <a:spcBef>
                <a:spcPts val="700"/>
              </a:spcBef>
            </a:pPr>
            <a:r>
              <a:rPr kumimoji="1" lang="en-US" altLang="zh-CN" i="1" baseline="30000" dirty="0">
                <a:solidFill>
                  <a:schemeClr val="accent1"/>
                </a:solidFill>
                <a:latin typeface="Times New Roman" panose="02020603050405020304" charset="0"/>
                <a:cs typeface="Times New Roman" panose="02020603050405020304" charset="0"/>
              </a:rPr>
              <a:t>2</a:t>
            </a:r>
            <a:r>
              <a:rPr kumimoji="1" lang="en-US" altLang="zh-CN" i="1" dirty="0">
                <a:solidFill>
                  <a:schemeClr val="accent1"/>
                </a:solidFill>
                <a:latin typeface="Times New Roman" panose="02020603050405020304" charset="0"/>
                <a:cs typeface="Times New Roman" panose="02020603050405020304" charset="0"/>
              </a:rPr>
              <a:t>Singapore University of Technology and Design, , Singapore</a:t>
            </a:r>
          </a:p>
          <a:p>
            <a:pPr fontAlgn="auto">
              <a:lnSpc>
                <a:spcPct val="125000"/>
              </a:lnSpc>
              <a:spcBef>
                <a:spcPts val="700"/>
              </a:spcBef>
            </a:pPr>
            <a:r>
              <a:rPr kumimoji="1" lang="en-US" altLang="zh-CN" sz="2400" dirty="0">
                <a:solidFill>
                  <a:schemeClr val="accent1"/>
                </a:solidFill>
                <a:latin typeface="Times New Roman" panose="02020603050405020304" charset="0"/>
                <a:cs typeface="Times New Roman" panose="02020603050405020304" charset="0"/>
              </a:rPr>
              <a:t>2026-06-10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8672" y="3067050"/>
            <a:ext cx="2218055" cy="723900"/>
          </a:xfrm>
        </p:spPr>
        <p:txBody>
          <a:bodyPr anchor="b"/>
          <a:lstStyle/>
          <a:p>
            <a:r>
              <a:rPr kumimoji="1" lang="en-US" altLang="zh-CN" sz="4000" b="1" dirty="0">
                <a:solidFill>
                  <a:schemeClr val="accent1"/>
                </a:solidFill>
                <a:latin typeface="Times New Roman" panose="02020603050405020304" charset="0"/>
                <a:cs typeface="Times New Roman" panose="02020603050405020304" charset="0"/>
              </a:rPr>
              <a:t>Contents</a:t>
            </a:r>
          </a:p>
        </p:txBody>
      </p:sp>
      <p:sp>
        <p:nvSpPr>
          <p:cNvPr id="49" name="矩形 48"/>
          <p:cNvSpPr/>
          <p:nvPr>
            <p:custDataLst>
              <p:tags r:id="rId1"/>
            </p:custDataLst>
          </p:nvPr>
        </p:nvSpPr>
        <p:spPr>
          <a:xfrm>
            <a:off x="705042" y="3710305"/>
            <a:ext cx="1848485" cy="8064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8" name="组合 17">
            <a:extLst>
              <a:ext uri="{FF2B5EF4-FFF2-40B4-BE49-F238E27FC236}">
                <a16:creationId xmlns:a16="http://schemas.microsoft.com/office/drawing/2014/main" id="{5E73AB9F-36D5-93C9-52DD-3B728BC6E76F}"/>
              </a:ext>
            </a:extLst>
          </p:cNvPr>
          <p:cNvGrpSpPr/>
          <p:nvPr/>
        </p:nvGrpSpPr>
        <p:grpSpPr>
          <a:xfrm>
            <a:off x="3323944" y="1605104"/>
            <a:ext cx="5269004" cy="715010"/>
            <a:chOff x="3657191" y="1397635"/>
            <a:chExt cx="5269004" cy="715010"/>
          </a:xfrm>
        </p:grpSpPr>
        <p:sp>
          <p:nvSpPr>
            <p:cNvPr id="19" name="平行四边形 18"/>
            <p:cNvSpPr/>
            <p:nvPr>
              <p:custDataLst>
                <p:tags r:id="rId9"/>
              </p:custDataLst>
            </p:nvPr>
          </p:nvSpPr>
          <p:spPr>
            <a:xfrm>
              <a:off x="3657191" y="1474788"/>
              <a:ext cx="896620" cy="560705"/>
            </a:xfrm>
            <a:prstGeom prst="parallelogram">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lIns="90000" rtlCol="0" anchor="ctr"/>
            <a:lstStyle/>
            <a:p>
              <a:pPr algn="ctr"/>
              <a:r>
                <a:rPr lang="en-US" altLang="zh-CN" sz="2400" b="1" dirty="0">
                  <a:solidFill>
                    <a:schemeClr val="bg1"/>
                  </a:solidFill>
                </a:rPr>
                <a:t>01</a:t>
              </a:r>
            </a:p>
          </p:txBody>
        </p:sp>
        <p:sp>
          <p:nvSpPr>
            <p:cNvPr id="5" name="文本框 4"/>
            <p:cNvSpPr txBox="1"/>
            <p:nvPr/>
          </p:nvSpPr>
          <p:spPr>
            <a:xfrm>
              <a:off x="4862195" y="1397635"/>
              <a:ext cx="4064000" cy="715010"/>
            </a:xfrm>
            <a:prstGeom prst="rect">
              <a:avLst/>
            </a:prstGeom>
          </p:spPr>
          <p:txBody>
            <a:bodyPr vert="horz" wrap="square" lIns="91440" tIns="45720" rIns="91440" bIns="45720" rtlCol="0" anchor="ctr">
              <a:normAutofit/>
            </a:bodyPr>
            <a:lstStyle/>
            <a:p>
              <a:pPr algn="l"/>
              <a:r>
                <a:rPr kumimoji="1" lang="en-US" altLang="zh-CN" sz="2200" b="1" dirty="0">
                  <a:solidFill>
                    <a:schemeClr val="accent1"/>
                  </a:solidFill>
                </a:rPr>
                <a:t>Background &amp; System Model</a:t>
              </a:r>
            </a:p>
          </p:txBody>
        </p:sp>
      </p:grpSp>
      <p:pic>
        <p:nvPicPr>
          <p:cNvPr id="22" name="图片 21"/>
          <p:cNvPicPr>
            <a:picLocks noChangeAspect="1"/>
          </p:cNvPicPr>
          <p:nvPr>
            <p:custDataLst>
              <p:tags r:id="rId2"/>
            </p:custDataLst>
          </p:nvPr>
        </p:nvPicPr>
        <p:blipFill>
          <a:blip r:embed="rId12" cstate="email"/>
          <a:stretch>
            <a:fillRect/>
          </a:stretch>
        </p:blipFill>
        <p:spPr>
          <a:xfrm>
            <a:off x="11168380" y="96520"/>
            <a:ext cx="756920" cy="756920"/>
          </a:xfrm>
          <a:prstGeom prst="rect">
            <a:avLst/>
          </a:prstGeom>
        </p:spPr>
      </p:pic>
      <p:pic>
        <p:nvPicPr>
          <p:cNvPr id="6" name="图片 5">
            <a:extLst>
              <a:ext uri="{FF2B5EF4-FFF2-40B4-BE49-F238E27FC236}">
                <a16:creationId xmlns:a16="http://schemas.microsoft.com/office/drawing/2014/main" id="{1DE37711-5D86-BB1C-7866-10B03FC45F24}"/>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9984" r="96049">
                        <a14:foregroundMark x1="24079" y1="33571" x2="24079" y2="33571"/>
                        <a14:foregroundMark x1="26428" y1="32679" x2="26428" y2="32679"/>
                        <a14:foregroundMark x1="27229" y1="29821" x2="27229" y2="29821"/>
                        <a14:foregroundMark x1="27069" y1="21786" x2="27069" y2="21786"/>
                        <a14:foregroundMark x1="32034" y1="23571" x2="32034" y2="23571"/>
                        <a14:foregroundMark x1="35558" y1="26071" x2="35558" y2="26071"/>
                        <a14:foregroundMark x1="44741" y1="26964" x2="44741" y2="26964"/>
                        <a14:foregroundMark x1="47838" y1="25179" x2="47838" y2="25179"/>
                        <a14:foregroundMark x1="57234" y1="26786" x2="57234" y2="26786"/>
                        <a14:foregroundMark x1="60918" y1="28214" x2="60918" y2="28214"/>
                        <a14:foregroundMark x1="66418" y1="32321" x2="66418" y2="32321"/>
                        <a14:foregroundMark x1="69941" y1="28571" x2="69941" y2="28571"/>
                        <a14:foregroundMark x1="74533" y1="32679" x2="74533" y2="32679"/>
                        <a14:foregroundMark x1="80619" y1="34464" x2="80619" y2="34464"/>
                        <a14:foregroundMark x1="84730" y1="34821" x2="84730" y2="34821"/>
                        <a14:foregroundMark x1="84730" y1="19821" x2="84730" y2="19821"/>
                        <a14:foregroundMark x1="87720" y1="33929" x2="87720" y2="33929"/>
                        <a14:foregroundMark x1="96049" y1="35536" x2="96049" y2="35536"/>
                        <a14:backgroundMark x1="16711" y1="42321" x2="16711" y2="42321"/>
                        <a14:backgroundMark x1="17512" y1="34821" x2="17512" y2="34821"/>
                        <a14:backgroundMark x1="13881" y1="32321" x2="13881" y2="32321"/>
                        <a14:backgroundMark x1="12226" y1="46071" x2="12226" y2="46071"/>
                        <a14:backgroundMark x1="12387" y1="49821" x2="12387" y2="49821"/>
                        <a14:backgroundMark x1="13027" y1="52679" x2="13027" y2="52679"/>
                        <a14:backgroundMark x1="13881" y1="44821" x2="13881" y2="43929"/>
                        <a14:backgroundMark x1="13508" y1="38929" x2="13508" y2="38929"/>
                        <a14:backgroundMark x1="13508" y1="38929" x2="13508" y2="38929"/>
                      </a14:backgroundRemoval>
                    </a14:imgEffect>
                  </a14:imgLayer>
                </a14:imgProps>
              </a:ext>
            </a:extLst>
          </a:blip>
          <a:srcRect l="21177" b="40154"/>
          <a:stretch>
            <a:fillRect/>
          </a:stretch>
        </p:blipFill>
        <p:spPr>
          <a:xfrm>
            <a:off x="8459470" y="191533"/>
            <a:ext cx="2497311" cy="566894"/>
          </a:xfrm>
          <a:prstGeom prst="rect">
            <a:avLst/>
          </a:prstGeom>
        </p:spPr>
      </p:pic>
      <p:grpSp>
        <p:nvGrpSpPr>
          <p:cNvPr id="20" name="组合 19">
            <a:extLst>
              <a:ext uri="{FF2B5EF4-FFF2-40B4-BE49-F238E27FC236}">
                <a16:creationId xmlns:a16="http://schemas.microsoft.com/office/drawing/2014/main" id="{66F91319-7133-9A3E-C790-6FAFAC1B83B6}"/>
              </a:ext>
            </a:extLst>
          </p:cNvPr>
          <p:cNvGrpSpPr/>
          <p:nvPr/>
        </p:nvGrpSpPr>
        <p:grpSpPr>
          <a:xfrm>
            <a:off x="3323944" y="2700162"/>
            <a:ext cx="8475897" cy="715010"/>
            <a:chOff x="3657191" y="2428875"/>
            <a:chExt cx="8475897" cy="715010"/>
          </a:xfrm>
        </p:grpSpPr>
        <p:sp>
          <p:nvSpPr>
            <p:cNvPr id="30" name="文本框 29">
              <a:extLst>
                <a:ext uri="{FF2B5EF4-FFF2-40B4-BE49-F238E27FC236}">
                  <a16:creationId xmlns:a16="http://schemas.microsoft.com/office/drawing/2014/main" id="{5A734B5F-F42C-9DD8-C9FB-BF5BEF1346C9}"/>
                </a:ext>
              </a:extLst>
            </p:cNvPr>
            <p:cNvSpPr txBox="1"/>
            <p:nvPr>
              <p:custDataLst>
                <p:tags r:id="rId7"/>
              </p:custDataLst>
            </p:nvPr>
          </p:nvSpPr>
          <p:spPr>
            <a:xfrm>
              <a:off x="4858687" y="2428875"/>
              <a:ext cx="7274401" cy="715010"/>
            </a:xfrm>
            <a:prstGeom prst="rect">
              <a:avLst/>
            </a:prstGeom>
          </p:spPr>
          <p:txBody>
            <a:bodyPr vert="horz" wrap="square" lIns="91440" tIns="45720" rIns="91440" bIns="45720" rtlCol="0" anchor="ctr">
              <a:normAutofit/>
            </a:bodyPr>
            <a:lstStyle/>
            <a:p>
              <a:pPr algn="l"/>
              <a:r>
                <a:rPr kumimoji="1" lang="en-US" altLang="zh-CN" sz="2200" b="1" dirty="0">
                  <a:solidFill>
                    <a:schemeClr val="accent1"/>
                  </a:solidFill>
                </a:rPr>
                <a:t>Distributed </a:t>
              </a:r>
              <a:r>
                <a:rPr kumimoji="1" lang="en-US" altLang="zh-CN" sz="2200" b="1" dirty="0" err="1">
                  <a:solidFill>
                    <a:schemeClr val="accent1"/>
                  </a:solidFill>
                </a:rPr>
                <a:t>Homotopy</a:t>
              </a:r>
              <a:r>
                <a:rPr kumimoji="1" lang="en-US" altLang="zh-CN" sz="2200" b="1" dirty="0">
                  <a:solidFill>
                    <a:schemeClr val="accent1"/>
                  </a:solidFill>
                </a:rPr>
                <a:t> Penalty Detection (HPD)</a:t>
              </a:r>
            </a:p>
          </p:txBody>
        </p:sp>
        <p:sp>
          <p:nvSpPr>
            <p:cNvPr id="9" name="平行四边形 8">
              <a:extLst>
                <a:ext uri="{FF2B5EF4-FFF2-40B4-BE49-F238E27FC236}">
                  <a16:creationId xmlns:a16="http://schemas.microsoft.com/office/drawing/2014/main" id="{3A5B12DA-B5D7-3B56-EB05-8697F253D0B0}"/>
                </a:ext>
              </a:extLst>
            </p:cNvPr>
            <p:cNvSpPr/>
            <p:nvPr>
              <p:custDataLst>
                <p:tags r:id="rId8"/>
              </p:custDataLst>
            </p:nvPr>
          </p:nvSpPr>
          <p:spPr>
            <a:xfrm>
              <a:off x="3657191" y="2506028"/>
              <a:ext cx="896620" cy="560705"/>
            </a:xfrm>
            <a:prstGeom prst="parallelogram">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lIns="90000" rtlCol="0" anchor="ctr"/>
            <a:lstStyle/>
            <a:p>
              <a:pPr algn="ctr"/>
              <a:r>
                <a:rPr lang="en-US" altLang="zh-CN" sz="2400" b="1" dirty="0">
                  <a:solidFill>
                    <a:schemeClr val="bg1"/>
                  </a:solidFill>
                </a:rPr>
                <a:t>02</a:t>
              </a:r>
            </a:p>
          </p:txBody>
        </p:sp>
      </p:grpSp>
      <p:grpSp>
        <p:nvGrpSpPr>
          <p:cNvPr id="21" name="组合 20">
            <a:extLst>
              <a:ext uri="{FF2B5EF4-FFF2-40B4-BE49-F238E27FC236}">
                <a16:creationId xmlns:a16="http://schemas.microsoft.com/office/drawing/2014/main" id="{DB4F4D93-B357-4B3C-FCB9-7FB35E13ECA6}"/>
              </a:ext>
            </a:extLst>
          </p:cNvPr>
          <p:cNvGrpSpPr/>
          <p:nvPr/>
        </p:nvGrpSpPr>
        <p:grpSpPr>
          <a:xfrm>
            <a:off x="3323944" y="3795220"/>
            <a:ext cx="8219307" cy="715010"/>
            <a:chOff x="3657191" y="3413283"/>
            <a:chExt cx="8219307" cy="715010"/>
          </a:xfrm>
        </p:grpSpPr>
        <p:sp>
          <p:nvSpPr>
            <p:cNvPr id="13" name="文本框 12"/>
            <p:cNvSpPr txBox="1"/>
            <p:nvPr>
              <p:custDataLst>
                <p:tags r:id="rId5"/>
              </p:custDataLst>
            </p:nvPr>
          </p:nvSpPr>
          <p:spPr>
            <a:xfrm>
              <a:off x="4885386" y="3413283"/>
              <a:ext cx="6991112" cy="715010"/>
            </a:xfrm>
            <a:prstGeom prst="rect">
              <a:avLst/>
            </a:prstGeom>
          </p:spPr>
          <p:txBody>
            <a:bodyPr vert="horz" wrap="square" lIns="91440" tIns="45720" rIns="91440" bIns="45720" rtlCol="0" anchor="ctr">
              <a:noAutofit/>
            </a:bodyPr>
            <a:lstStyle/>
            <a:p>
              <a:pPr algn="l"/>
              <a:r>
                <a:rPr kumimoji="1" lang="en-US" altLang="zh-CN" sz="2200" b="1" dirty="0">
                  <a:solidFill>
                    <a:schemeClr val="accent1"/>
                  </a:solidFill>
                </a:rPr>
                <a:t>Distributed Fusion Penalty Detection Network (FPD-Net)</a:t>
              </a:r>
            </a:p>
          </p:txBody>
        </p:sp>
        <p:sp>
          <p:nvSpPr>
            <p:cNvPr id="10" name="平行四边形 9">
              <a:extLst>
                <a:ext uri="{FF2B5EF4-FFF2-40B4-BE49-F238E27FC236}">
                  <a16:creationId xmlns:a16="http://schemas.microsoft.com/office/drawing/2014/main" id="{44A88E09-BF85-7D99-A287-B8A8AF5D36D0}"/>
                </a:ext>
              </a:extLst>
            </p:cNvPr>
            <p:cNvSpPr/>
            <p:nvPr>
              <p:custDataLst>
                <p:tags r:id="rId6"/>
              </p:custDataLst>
            </p:nvPr>
          </p:nvSpPr>
          <p:spPr>
            <a:xfrm>
              <a:off x="3657191" y="3490436"/>
              <a:ext cx="896620" cy="560705"/>
            </a:xfrm>
            <a:prstGeom prst="parallelogram">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lIns="90000" rtlCol="0" anchor="ctr"/>
            <a:lstStyle/>
            <a:p>
              <a:pPr algn="ctr"/>
              <a:r>
                <a:rPr lang="en-US" altLang="zh-CN" sz="2400" b="1" dirty="0">
                  <a:solidFill>
                    <a:schemeClr val="bg1"/>
                  </a:solidFill>
                </a:rPr>
                <a:t>03</a:t>
              </a:r>
            </a:p>
          </p:txBody>
        </p:sp>
      </p:grpSp>
      <p:grpSp>
        <p:nvGrpSpPr>
          <p:cNvPr id="23" name="组合 22">
            <a:extLst>
              <a:ext uri="{FF2B5EF4-FFF2-40B4-BE49-F238E27FC236}">
                <a16:creationId xmlns:a16="http://schemas.microsoft.com/office/drawing/2014/main" id="{09486EEE-1BCE-D079-1267-411D7F096F20}"/>
              </a:ext>
            </a:extLst>
          </p:cNvPr>
          <p:cNvGrpSpPr/>
          <p:nvPr/>
        </p:nvGrpSpPr>
        <p:grpSpPr>
          <a:xfrm>
            <a:off x="3323944" y="4890277"/>
            <a:ext cx="8367169" cy="715010"/>
            <a:chOff x="3657191" y="4402455"/>
            <a:chExt cx="8367169" cy="715010"/>
          </a:xfrm>
        </p:grpSpPr>
        <p:sp>
          <p:nvSpPr>
            <p:cNvPr id="16" name="文本框 15"/>
            <p:cNvSpPr txBox="1"/>
            <p:nvPr>
              <p:custDataLst>
                <p:tags r:id="rId3"/>
              </p:custDataLst>
            </p:nvPr>
          </p:nvSpPr>
          <p:spPr>
            <a:xfrm>
              <a:off x="4894580" y="4402455"/>
              <a:ext cx="7129780" cy="715010"/>
            </a:xfrm>
            <a:prstGeom prst="rect">
              <a:avLst/>
            </a:prstGeom>
          </p:spPr>
          <p:txBody>
            <a:bodyPr vert="horz" wrap="square" lIns="91440" tIns="45720" rIns="91440" bIns="45720" rtlCol="0" anchor="ctr">
              <a:noAutofit/>
            </a:bodyPr>
            <a:lstStyle/>
            <a:p>
              <a:r>
                <a:rPr kumimoji="1" lang="en-US" altLang="zh-CN" sz="2200" b="1" dirty="0">
                  <a:solidFill>
                    <a:schemeClr val="accent1"/>
                  </a:solidFill>
                </a:rPr>
                <a:t>Numerical Results</a:t>
              </a:r>
            </a:p>
          </p:txBody>
        </p:sp>
        <p:sp>
          <p:nvSpPr>
            <p:cNvPr id="17" name="平行四边形 16">
              <a:extLst>
                <a:ext uri="{FF2B5EF4-FFF2-40B4-BE49-F238E27FC236}">
                  <a16:creationId xmlns:a16="http://schemas.microsoft.com/office/drawing/2014/main" id="{F7D80DE2-3D82-D472-29EF-BA15554B4FA8}"/>
                </a:ext>
              </a:extLst>
            </p:cNvPr>
            <p:cNvSpPr/>
            <p:nvPr>
              <p:custDataLst>
                <p:tags r:id="rId4"/>
              </p:custDataLst>
            </p:nvPr>
          </p:nvSpPr>
          <p:spPr>
            <a:xfrm>
              <a:off x="3657191" y="4479608"/>
              <a:ext cx="896620" cy="560705"/>
            </a:xfrm>
            <a:prstGeom prst="parallelogram">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lIns="90000" rtlCol="0" anchor="ctr"/>
            <a:lstStyle/>
            <a:p>
              <a:pPr algn="ctr"/>
              <a:r>
                <a:rPr lang="en-US" altLang="zh-CN" sz="2400" b="1" dirty="0">
                  <a:solidFill>
                    <a:schemeClr val="bg1"/>
                  </a:solidFill>
                </a:rPr>
                <a:t>04</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E4EA7-5DEB-731D-E085-C20690BAA19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B37AA2E-D8C4-6BC0-0DBE-339F9E302BEE}"/>
              </a:ext>
            </a:extLst>
          </p:cNvPr>
          <p:cNvSpPr>
            <a:spLocks noGrp="1"/>
          </p:cNvSpPr>
          <p:nvPr>
            <p:ph type="title"/>
          </p:nvPr>
        </p:nvSpPr>
        <p:spPr>
          <a:xfrm>
            <a:off x="582929" y="76200"/>
            <a:ext cx="6405099" cy="845185"/>
          </a:xfrm>
        </p:spPr>
        <p:txBody>
          <a:bodyPr>
            <a:normAutofit/>
          </a:bodyPr>
          <a:lstStyle/>
          <a:p>
            <a:r>
              <a:rPr kumimoji="1" lang="en-US" altLang="zh-CN" sz="3200" b="1" dirty="0">
                <a:solidFill>
                  <a:schemeClr val="bg1"/>
                </a:solidFill>
                <a:latin typeface="+mn-lt"/>
                <a:ea typeface="+mn-ea"/>
                <a:cs typeface="+mn-cs"/>
                <a:sym typeface="+mn-ea"/>
              </a:rPr>
              <a:t>1 Background &amp; System Model</a:t>
            </a:r>
          </a:p>
        </p:txBody>
      </p:sp>
      <p:pic>
        <p:nvPicPr>
          <p:cNvPr id="20" name="图片 19">
            <a:extLst>
              <a:ext uri="{FF2B5EF4-FFF2-40B4-BE49-F238E27FC236}">
                <a16:creationId xmlns:a16="http://schemas.microsoft.com/office/drawing/2014/main" id="{E798082F-0C1E-5E12-522B-CCFFC6637542}"/>
              </a:ext>
            </a:extLst>
          </p:cNvPr>
          <p:cNvPicPr>
            <a:picLocks noChangeAspect="1"/>
          </p:cNvPicPr>
          <p:nvPr>
            <p:custDataLst>
              <p:tags r:id="rId1"/>
            </p:custDataLst>
          </p:nvPr>
        </p:nvPicPr>
        <p:blipFill>
          <a:blip r:embed="rId4" cstate="email"/>
          <a:stretch>
            <a:fillRect/>
          </a:stretch>
        </p:blipFill>
        <p:spPr>
          <a:xfrm>
            <a:off x="11168380" y="96520"/>
            <a:ext cx="756920" cy="756920"/>
          </a:xfrm>
          <a:prstGeom prst="rect">
            <a:avLst/>
          </a:prstGeom>
        </p:spPr>
      </p:pic>
      <p:grpSp>
        <p:nvGrpSpPr>
          <p:cNvPr id="3" name="组合 2">
            <a:extLst>
              <a:ext uri="{FF2B5EF4-FFF2-40B4-BE49-F238E27FC236}">
                <a16:creationId xmlns:a16="http://schemas.microsoft.com/office/drawing/2014/main" id="{9D1466DF-BB1A-864F-EFEE-973821973E0B}"/>
              </a:ext>
            </a:extLst>
          </p:cNvPr>
          <p:cNvGrpSpPr/>
          <p:nvPr/>
        </p:nvGrpSpPr>
        <p:grpSpPr>
          <a:xfrm>
            <a:off x="411480" y="1140556"/>
            <a:ext cx="7387814" cy="2449932"/>
            <a:chOff x="1476" y="2270"/>
            <a:chExt cx="8494" cy="3147"/>
          </a:xfrm>
        </p:grpSpPr>
        <p:grpSp>
          <p:nvGrpSpPr>
            <p:cNvPr id="4" name="组合 3">
              <a:extLst>
                <a:ext uri="{FF2B5EF4-FFF2-40B4-BE49-F238E27FC236}">
                  <a16:creationId xmlns:a16="http://schemas.microsoft.com/office/drawing/2014/main" id="{9A33F4EF-EC17-B961-9003-9BEAB533345E}"/>
                </a:ext>
              </a:extLst>
            </p:cNvPr>
            <p:cNvGrpSpPr/>
            <p:nvPr/>
          </p:nvGrpSpPr>
          <p:grpSpPr>
            <a:xfrm>
              <a:off x="1476" y="2270"/>
              <a:ext cx="8494" cy="945"/>
              <a:chOff x="3027" y="2611"/>
              <a:chExt cx="6029" cy="945"/>
            </a:xfrm>
          </p:grpSpPr>
          <p:sp>
            <p:nvSpPr>
              <p:cNvPr id="7" name="文本框 6">
                <a:extLst>
                  <a:ext uri="{FF2B5EF4-FFF2-40B4-BE49-F238E27FC236}">
                    <a16:creationId xmlns:a16="http://schemas.microsoft.com/office/drawing/2014/main" id="{58FF23C3-5C88-CCD9-4221-C47389BDAA61}"/>
                  </a:ext>
                </a:extLst>
              </p:cNvPr>
              <p:cNvSpPr txBox="1"/>
              <p:nvPr/>
            </p:nvSpPr>
            <p:spPr>
              <a:xfrm>
                <a:off x="3096" y="2611"/>
                <a:ext cx="5958" cy="945"/>
              </a:xfrm>
              <a:prstGeom prst="rect">
                <a:avLst/>
              </a:prstGeom>
              <a:solidFill>
                <a:srgbClr val="356115"/>
              </a:solidFill>
            </p:spPr>
            <p:txBody>
              <a:bodyPr vert="horz" wrap="square" lIns="91440" tIns="45720" rIns="91440" bIns="45720" rtlCol="0" anchor="ctr">
                <a:normAutofit/>
              </a:bodyPr>
              <a:lstStyle/>
              <a:p>
                <a:pPr algn="l"/>
                <a:endParaRPr kumimoji="1" lang="zh-CN" altLang="en-US" sz="1600" dirty="0"/>
              </a:p>
            </p:txBody>
          </p:sp>
          <p:sp>
            <p:nvSpPr>
              <p:cNvPr id="8" name="文本框 7">
                <a:extLst>
                  <a:ext uri="{FF2B5EF4-FFF2-40B4-BE49-F238E27FC236}">
                    <a16:creationId xmlns:a16="http://schemas.microsoft.com/office/drawing/2014/main" id="{28E1C015-3B34-1220-F67D-B92DD326EF52}"/>
                  </a:ext>
                </a:extLst>
              </p:cNvPr>
              <p:cNvSpPr txBox="1"/>
              <p:nvPr/>
            </p:nvSpPr>
            <p:spPr>
              <a:xfrm>
                <a:off x="3027" y="2790"/>
                <a:ext cx="6029" cy="588"/>
              </a:xfrm>
              <a:prstGeom prst="rect">
                <a:avLst/>
              </a:prstGeom>
            </p:spPr>
            <p:txBody>
              <a:bodyPr vert="horz" wrap="square" lIns="91440" tIns="45720" rIns="91440" bIns="45720" rtlCol="0" anchor="ctr">
                <a:noAutofit/>
              </a:bodyPr>
              <a:lstStyle/>
              <a:p>
                <a:pPr algn="ctr"/>
                <a:r>
                  <a:rPr kumimoji="1" lang="en-US" altLang="zh-CN" sz="2800" b="1" dirty="0">
                    <a:solidFill>
                      <a:srgbClr val="FFCC00"/>
                    </a:solidFill>
                    <a:sym typeface="+mn-ea"/>
                  </a:rPr>
                  <a:t>Development of MIMO Technology</a:t>
                </a:r>
                <a:endParaRPr kumimoji="1" lang="en-US" altLang="zh-CN" sz="2800" b="1" dirty="0">
                  <a:solidFill>
                    <a:srgbClr val="FFCC00"/>
                  </a:solidFill>
                </a:endParaRPr>
              </a:p>
            </p:txBody>
          </p:sp>
        </p:grpSp>
        <p:sp>
          <p:nvSpPr>
            <p:cNvPr id="5" name="文本框 4">
              <a:extLst>
                <a:ext uri="{FF2B5EF4-FFF2-40B4-BE49-F238E27FC236}">
                  <a16:creationId xmlns:a16="http://schemas.microsoft.com/office/drawing/2014/main" id="{97070AF4-9103-B104-5330-DA1B78193E6F}"/>
                </a:ext>
              </a:extLst>
            </p:cNvPr>
            <p:cNvSpPr txBox="1"/>
            <p:nvPr/>
          </p:nvSpPr>
          <p:spPr>
            <a:xfrm>
              <a:off x="1573" y="3215"/>
              <a:ext cx="8378" cy="2202"/>
            </a:xfrm>
            <a:prstGeom prst="rect">
              <a:avLst/>
            </a:prstGeom>
            <a:ln w="19050"/>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nSpc>
                  <a:spcPct val="125000"/>
                </a:lnSpc>
              </a:pPr>
              <a:r>
                <a:rPr lang="en-US" altLang="zh-CN" dirty="0"/>
                <a:t>With the evolution toward </a:t>
              </a:r>
              <a:r>
                <a:rPr lang="en-US" altLang="zh-CN" b="1" dirty="0">
                  <a:solidFill>
                    <a:srgbClr val="356115"/>
                  </a:solidFill>
                </a:rPr>
                <a:t>B5G and 6G</a:t>
              </a:r>
              <a:r>
                <a:rPr lang="en-US" altLang="zh-CN" dirty="0"/>
                <a:t> wireless communication systems:</a:t>
              </a:r>
            </a:p>
            <a:p>
              <a:pPr marL="285750" indent="-285750">
                <a:lnSpc>
                  <a:spcPct val="125000"/>
                </a:lnSpc>
                <a:buFont typeface="Arial" panose="020B0604020202020204" pitchFamily="34" charset="0"/>
                <a:buChar char="•"/>
              </a:pPr>
              <a:r>
                <a:rPr lang="en-US" altLang="zh-CN" dirty="0"/>
                <a:t>Base stations (BSs) are equipped with increasingly many antennas, even more than 256.</a:t>
              </a:r>
            </a:p>
            <a:p>
              <a:pPr marL="285750" indent="-285750">
                <a:lnSpc>
                  <a:spcPct val="125000"/>
                </a:lnSpc>
                <a:buFont typeface="Arial" panose="020B0604020202020204" pitchFamily="34" charset="0"/>
                <a:buChar char="•"/>
              </a:pPr>
              <a:r>
                <a:rPr lang="en-US" altLang="zh-CN" dirty="0"/>
                <a:t>This significantly enhances capacity and spectral efficiency.</a:t>
              </a:r>
              <a:endParaRPr kumimoji="1" lang="zh-CN" altLang="en-US" b="1" dirty="0">
                <a:ea typeface="宋体" panose="02010600030101010101" pitchFamily="2" charset="-122"/>
              </a:endParaRPr>
            </a:p>
          </p:txBody>
        </p:sp>
      </p:grpSp>
      <p:sp>
        <p:nvSpPr>
          <p:cNvPr id="9" name="文本框 8">
            <a:extLst>
              <a:ext uri="{FF2B5EF4-FFF2-40B4-BE49-F238E27FC236}">
                <a16:creationId xmlns:a16="http://schemas.microsoft.com/office/drawing/2014/main" id="{AF8593C9-CA33-206C-65F6-4E545A3962B3}"/>
              </a:ext>
            </a:extLst>
          </p:cNvPr>
          <p:cNvSpPr txBox="1"/>
          <p:nvPr/>
        </p:nvSpPr>
        <p:spPr>
          <a:xfrm>
            <a:off x="494701" y="4345497"/>
            <a:ext cx="7304593" cy="2040024"/>
          </a:xfrm>
          <a:prstGeom prst="rect">
            <a:avLst/>
          </a:prstGeom>
          <a:ln w="19050">
            <a:solidFill>
              <a:schemeClr val="accent1"/>
            </a:solidFill>
            <a:prstDash val="dashDot"/>
          </a:ln>
        </p:spPr>
        <p:txBody>
          <a:bodyPr vert="horz" wrap="square" lIns="91440" tIns="45720" rIns="91440" bIns="45720" rtlCol="0" anchor="ctr">
            <a:normAutofit/>
          </a:bodyPr>
          <a:lstStyle/>
          <a:p>
            <a:pPr marL="285750" indent="-285750" algn="l">
              <a:buFont typeface="Wingdings" panose="05000000000000000000" charset="0"/>
              <a:buChar char="Ø"/>
            </a:pPr>
            <a:endParaRPr kumimoji="1" lang="en-US" altLang="zh-CN" dirty="0"/>
          </a:p>
          <a:p>
            <a:pPr marL="285750" indent="-285750" algn="l">
              <a:buFont typeface="Wingdings" panose="05000000000000000000" charset="0"/>
              <a:buChar char="Ø"/>
            </a:pPr>
            <a:endParaRPr kumimoji="1" lang="en-US" altLang="zh-CN" dirty="0"/>
          </a:p>
          <a:p>
            <a:pPr marL="285750" lvl="0" indent="-285750">
              <a:buFont typeface="Wingdings" panose="05000000000000000000" charset="0"/>
              <a:buChar char="Ø"/>
              <a:defRPr/>
            </a:pPr>
            <a:r>
              <a:rPr kumimoji="1" lang="en-US" altLang="zh-CN" b="1" dirty="0">
                <a:solidFill>
                  <a:srgbClr val="356115"/>
                </a:solidFill>
                <a:latin typeface="Times New Roman" panose="02020603050405020304" charset="0"/>
                <a:cs typeface="Times New Roman" panose="02020603050405020304" charset="0"/>
              </a:rPr>
              <a:t>Increased power consumption: </a:t>
            </a:r>
            <a:r>
              <a:rPr kumimoji="1" lang="en-US" altLang="zh-CN" dirty="0">
                <a:latin typeface="Times New Roman" panose="02020603050405020304" charset="0"/>
                <a:cs typeface="Times New Roman" panose="02020603050405020304" charset="0"/>
              </a:rPr>
              <a:t>The power consumption of ADCs grows </a:t>
            </a:r>
            <a:r>
              <a:rPr kumimoji="1" lang="en-US" altLang="zh-CN" dirty="0">
                <a:solidFill>
                  <a:srgbClr val="C00000"/>
                </a:solidFill>
                <a:latin typeface="Times New Roman" panose="02020603050405020304" charset="0"/>
                <a:cs typeface="Times New Roman" panose="02020603050405020304" charset="0"/>
              </a:rPr>
              <a:t>exponentially</a:t>
            </a:r>
            <a:r>
              <a:rPr kumimoji="1" lang="en-US" altLang="zh-CN" dirty="0">
                <a:latin typeface="Times New Roman" panose="02020603050405020304" charset="0"/>
                <a:cs typeface="Times New Roman" panose="02020603050405020304" charset="0"/>
              </a:rPr>
              <a:t> with the number of quantization bits.</a:t>
            </a:r>
          </a:p>
          <a:p>
            <a:pPr marL="285750" lvl="0" indent="-285750">
              <a:buFont typeface="Wingdings" panose="05000000000000000000" charset="0"/>
              <a:buChar char="Ø"/>
              <a:defRPr/>
            </a:pPr>
            <a:endParaRPr kumimoji="1" lang="en-US" altLang="zh-CN" dirty="0">
              <a:solidFill>
                <a:srgbClr val="000000"/>
              </a:solidFill>
              <a:latin typeface="Times New Roman" panose="02020603050405020304" charset="0"/>
              <a:cs typeface="Times New Roman" panose="02020603050405020304" charset="0"/>
            </a:endParaRPr>
          </a:p>
          <a:p>
            <a:pPr marL="285750" lvl="0" indent="-285750">
              <a:buFont typeface="Wingdings" panose="05000000000000000000" charset="0"/>
              <a:buChar char="Ø"/>
              <a:defRPr/>
            </a:pPr>
            <a:r>
              <a:rPr kumimoji="1" lang="en-US" altLang="zh-CN" b="1" dirty="0">
                <a:solidFill>
                  <a:srgbClr val="356115"/>
                </a:solidFill>
                <a:latin typeface="Times New Roman" panose="02020603050405020304" charset="0"/>
                <a:cs typeface="Times New Roman" panose="02020603050405020304" charset="0"/>
              </a:rPr>
              <a:t>Unaffordable interconnection bandwidth: </a:t>
            </a:r>
            <a:r>
              <a:rPr kumimoji="1" lang="en-US" altLang="zh-CN" dirty="0">
                <a:latin typeface="Times New Roman" panose="02020603050405020304" charset="0"/>
                <a:cs typeface="Times New Roman" panose="02020603050405020304" charset="0"/>
              </a:rPr>
              <a:t>The large volume of raw data may </a:t>
            </a:r>
            <a:r>
              <a:rPr kumimoji="1" lang="en-US" altLang="zh-CN" dirty="0">
                <a:solidFill>
                  <a:srgbClr val="C00000"/>
                </a:solidFill>
                <a:latin typeface="Times New Roman" panose="02020603050405020304" charset="0"/>
                <a:cs typeface="Times New Roman" panose="02020603050405020304" charset="0"/>
              </a:rPr>
              <a:t>exceed</a:t>
            </a:r>
            <a:r>
              <a:rPr kumimoji="1" lang="en-US" altLang="zh-CN" dirty="0">
                <a:latin typeface="Times New Roman" panose="02020603050405020304" charset="0"/>
                <a:cs typeface="Times New Roman" panose="02020603050405020304" charset="0"/>
              </a:rPr>
              <a:t> existing hardware capabilities.</a:t>
            </a:r>
          </a:p>
          <a:p>
            <a:pPr marL="285750" lvl="0" indent="-285750">
              <a:buFont typeface="Wingdings" panose="05000000000000000000" charset="0"/>
              <a:buChar char="Ø"/>
              <a:defRPr/>
            </a:pPr>
            <a:endParaRPr kumimoji="1" lang="en-US" dirty="0"/>
          </a:p>
          <a:p>
            <a:pPr marL="285750" indent="-285750" algn="l">
              <a:buFont typeface="Wingdings" panose="05000000000000000000" charset="0"/>
              <a:buChar char="Ø"/>
            </a:pPr>
            <a:endParaRPr kumimoji="1" lang="en-US" dirty="0"/>
          </a:p>
        </p:txBody>
      </p:sp>
      <p:sp>
        <p:nvSpPr>
          <p:cNvPr id="10" name="文本框 9">
            <a:extLst>
              <a:ext uri="{FF2B5EF4-FFF2-40B4-BE49-F238E27FC236}">
                <a16:creationId xmlns:a16="http://schemas.microsoft.com/office/drawing/2014/main" id="{6A294BFA-D07D-4BAB-3384-A58F302B528B}"/>
              </a:ext>
            </a:extLst>
          </p:cNvPr>
          <p:cNvSpPr txBox="1"/>
          <p:nvPr/>
        </p:nvSpPr>
        <p:spPr>
          <a:xfrm>
            <a:off x="496031" y="3911212"/>
            <a:ext cx="7286738" cy="442674"/>
          </a:xfrm>
          <a:prstGeom prst="roundRect">
            <a:avLst/>
          </a:prstGeom>
          <a:solidFill>
            <a:srgbClr val="EEBD4A"/>
          </a:solidFill>
        </p:spPr>
        <p:txBody>
          <a:bodyPr vert="horz" wrap="square" lIns="91440" tIns="45720" rIns="91440" bIns="45720" rtlCol="0" anchor="t">
            <a:spAutoFit/>
          </a:bodyPr>
          <a:lstStyle/>
          <a:p>
            <a:pPr algn="ctr"/>
            <a:r>
              <a:rPr kumimoji="1" lang="en-US" altLang="zh-CN" sz="2000" b="1" dirty="0">
                <a:solidFill>
                  <a:schemeClr val="accent6">
                    <a:lumMod val="50000"/>
                  </a:schemeClr>
                </a:solidFill>
                <a:sym typeface="+mn-ea"/>
              </a:rPr>
              <a:t>Challenges towards MIMO evolution </a:t>
            </a:r>
          </a:p>
        </p:txBody>
      </p:sp>
      <p:pic>
        <p:nvPicPr>
          <p:cNvPr id="13" name="图片 12">
            <a:extLst>
              <a:ext uri="{FF2B5EF4-FFF2-40B4-BE49-F238E27FC236}">
                <a16:creationId xmlns:a16="http://schemas.microsoft.com/office/drawing/2014/main" id="{16E8F55A-7FDB-52B4-4D5D-2704D924D032}"/>
              </a:ext>
            </a:extLst>
          </p:cNvPr>
          <p:cNvPicPr>
            <a:picLocks noChangeAspect="1"/>
          </p:cNvPicPr>
          <p:nvPr/>
        </p:nvPicPr>
        <p:blipFill>
          <a:blip r:embed="rId5"/>
          <a:srcRect r="50000"/>
          <a:stretch>
            <a:fillRect/>
          </a:stretch>
        </p:blipFill>
        <p:spPr>
          <a:xfrm>
            <a:off x="8249156" y="1232666"/>
            <a:ext cx="3450573" cy="5152855"/>
          </a:xfrm>
          <a:prstGeom prst="rect">
            <a:avLst/>
          </a:prstGeom>
        </p:spPr>
      </p:pic>
      <p:pic>
        <p:nvPicPr>
          <p:cNvPr id="11" name="图片 10">
            <a:extLst>
              <a:ext uri="{FF2B5EF4-FFF2-40B4-BE49-F238E27FC236}">
                <a16:creationId xmlns:a16="http://schemas.microsoft.com/office/drawing/2014/main" id="{BF374B4B-395A-05D0-C770-01948273892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9984" r="96049">
                        <a14:foregroundMark x1="24079" y1="33571" x2="24079" y2="33571"/>
                        <a14:foregroundMark x1="26428" y1="32679" x2="26428" y2="32679"/>
                        <a14:foregroundMark x1="27229" y1="29821" x2="27229" y2="29821"/>
                        <a14:foregroundMark x1="27069" y1="21786" x2="27069" y2="21786"/>
                        <a14:foregroundMark x1="32034" y1="23571" x2="32034" y2="23571"/>
                        <a14:foregroundMark x1="35558" y1="26071" x2="35558" y2="26071"/>
                        <a14:foregroundMark x1="44741" y1="26964" x2="44741" y2="26964"/>
                        <a14:foregroundMark x1="47838" y1="25179" x2="47838" y2="25179"/>
                        <a14:foregroundMark x1="57234" y1="26786" x2="57234" y2="26786"/>
                        <a14:foregroundMark x1="60918" y1="28214" x2="60918" y2="28214"/>
                        <a14:foregroundMark x1="66418" y1="32321" x2="66418" y2="32321"/>
                        <a14:foregroundMark x1="69941" y1="28571" x2="69941" y2="28571"/>
                        <a14:foregroundMark x1="74533" y1="32679" x2="74533" y2="32679"/>
                        <a14:foregroundMark x1="80619" y1="34464" x2="80619" y2="34464"/>
                        <a14:foregroundMark x1="84730" y1="34821" x2="84730" y2="34821"/>
                        <a14:foregroundMark x1="84730" y1="19821" x2="84730" y2="19821"/>
                        <a14:foregroundMark x1="87720" y1="33929" x2="87720" y2="33929"/>
                        <a14:foregroundMark x1="96049" y1="35536" x2="96049" y2="35536"/>
                        <a14:backgroundMark x1="16711" y1="42321" x2="16711" y2="42321"/>
                        <a14:backgroundMark x1="17512" y1="34821" x2="17512" y2="34821"/>
                        <a14:backgroundMark x1="13881" y1="32321" x2="13881" y2="32321"/>
                        <a14:backgroundMark x1="12226" y1="46071" x2="12226" y2="46071"/>
                        <a14:backgroundMark x1="12387" y1="49821" x2="12387" y2="49821"/>
                        <a14:backgroundMark x1="13027" y1="52679" x2="13027" y2="52679"/>
                        <a14:backgroundMark x1="13881" y1="44821" x2="13881" y2="43929"/>
                        <a14:backgroundMark x1="13508" y1="38929" x2="13508" y2="38929"/>
                        <a14:backgroundMark x1="13508" y1="38929" x2="13508" y2="38929"/>
                      </a14:backgroundRemoval>
                    </a14:imgEffect>
                  </a14:imgLayer>
                </a14:imgProps>
              </a:ext>
            </a:extLst>
          </a:blip>
          <a:srcRect l="21177" b="40154"/>
          <a:stretch>
            <a:fillRect/>
          </a:stretch>
        </p:blipFill>
        <p:spPr>
          <a:xfrm>
            <a:off x="8459470" y="191533"/>
            <a:ext cx="2497311" cy="566894"/>
          </a:xfrm>
          <a:prstGeom prst="rect">
            <a:avLst/>
          </a:prstGeom>
        </p:spPr>
      </p:pic>
    </p:spTree>
    <p:extLst>
      <p:ext uri="{BB962C8B-B14F-4D97-AF65-F5344CB8AC3E}">
        <p14:creationId xmlns:p14="http://schemas.microsoft.com/office/powerpoint/2010/main" val="175807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C7E23-C371-5218-0803-06D3B916BD1F}"/>
            </a:ext>
          </a:extLst>
        </p:cNvPr>
        <p:cNvGrpSpPr/>
        <p:nvPr/>
      </p:nvGrpSpPr>
      <p:grpSpPr>
        <a:xfrm>
          <a:off x="0" y="0"/>
          <a:ext cx="0" cy="0"/>
          <a:chOff x="0" y="0"/>
          <a:chExt cx="0" cy="0"/>
        </a:xfrm>
      </p:grpSpPr>
      <p:pic>
        <p:nvPicPr>
          <p:cNvPr id="20" name="图片 19">
            <a:extLst>
              <a:ext uri="{FF2B5EF4-FFF2-40B4-BE49-F238E27FC236}">
                <a16:creationId xmlns:a16="http://schemas.microsoft.com/office/drawing/2014/main" id="{168F0B66-AF6C-CCFE-ABD0-EF56835801C6}"/>
              </a:ext>
            </a:extLst>
          </p:cNvPr>
          <p:cNvPicPr>
            <a:picLocks noChangeAspect="1"/>
          </p:cNvPicPr>
          <p:nvPr>
            <p:custDataLst>
              <p:tags r:id="rId1"/>
            </p:custDataLst>
          </p:nvPr>
        </p:nvPicPr>
        <p:blipFill>
          <a:blip r:embed="rId4" cstate="email"/>
          <a:stretch>
            <a:fillRect/>
          </a:stretch>
        </p:blipFill>
        <p:spPr>
          <a:xfrm>
            <a:off x="11168380" y="96520"/>
            <a:ext cx="756920" cy="756920"/>
          </a:xfrm>
          <a:prstGeom prst="rect">
            <a:avLst/>
          </a:prstGeom>
        </p:spPr>
      </p:pic>
      <p:sp>
        <p:nvSpPr>
          <p:cNvPr id="42" name="文本框 41">
            <a:extLst>
              <a:ext uri="{FF2B5EF4-FFF2-40B4-BE49-F238E27FC236}">
                <a16:creationId xmlns:a16="http://schemas.microsoft.com/office/drawing/2014/main" id="{26207064-D5FC-FE39-5394-E2D9DC46572A}"/>
              </a:ext>
            </a:extLst>
          </p:cNvPr>
          <p:cNvSpPr txBox="1"/>
          <p:nvPr/>
        </p:nvSpPr>
        <p:spPr>
          <a:xfrm>
            <a:off x="599160" y="1608760"/>
            <a:ext cx="5717115" cy="1839795"/>
          </a:xfrm>
          <a:prstGeom prst="rect">
            <a:avLst/>
          </a:prstGeom>
          <a:ln w="19050">
            <a:solidFill>
              <a:schemeClr val="accent1"/>
            </a:solidFill>
            <a:prstDash val="dashDot"/>
          </a:ln>
        </p:spPr>
        <p:txBody>
          <a:bodyPr vert="horz" wrap="square" lIns="91440" tIns="45720" rIns="91440" bIns="45720" rtlCol="0" anchor="ctr">
            <a:normAutofit/>
          </a:bodyPr>
          <a:lstStyle/>
          <a:p>
            <a:pPr marL="342900" lvl="0" indent="-342900">
              <a:spcAft>
                <a:spcPts val="600"/>
              </a:spcAft>
              <a:buFont typeface="Wingdings" panose="05000000000000000000" pitchFamily="2" charset="2"/>
              <a:buChar char="Ø"/>
              <a:defRPr/>
            </a:pPr>
            <a:r>
              <a:rPr kumimoji="1" lang="en-US" altLang="zh-CN" sz="2000" i="0" u="none" strike="noStrike" kern="1200" cap="none" spc="0" normalizeH="0" baseline="0" noProof="0" dirty="0">
                <a:ln>
                  <a:noFill/>
                </a:ln>
                <a:solidFill>
                  <a:srgbClr val="356115"/>
                </a:solidFill>
                <a:effectLst/>
                <a:uLnTx/>
                <a:uFillTx/>
                <a:latin typeface="Times New Roman" panose="02020603050405020304" charset="0"/>
                <a:cs typeface="Times New Roman" panose="02020603050405020304" charset="0"/>
              </a:rPr>
              <a:t>Low-resolution ADC: </a:t>
            </a:r>
            <a:r>
              <a:rPr kumimoji="1" lang="en-US" altLang="zh-CN" sz="2000" b="0" i="0" u="none" strike="noStrike" kern="1200" cap="none" spc="0" normalizeH="0" baseline="0" noProof="0" dirty="0">
                <a:ln>
                  <a:noFill/>
                </a:ln>
                <a:effectLst/>
                <a:uLnTx/>
                <a:uFillTx/>
                <a:latin typeface="Times New Roman" panose="02020603050405020304" charset="0"/>
                <a:cs typeface="Times New Roman" panose="02020603050405020304" charset="0"/>
              </a:rPr>
              <a:t>1-3 bits ADCs significantly reduce hardware cost and power consumption.</a:t>
            </a:r>
            <a:endParaRPr kumimoji="1" lang="en-US" altLang="zh-CN" sz="20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endParaRPr>
          </a:p>
          <a:p>
            <a:pPr marL="285750" lvl="0" indent="-285750">
              <a:buFont typeface="Wingdings" panose="05000000000000000000" charset="0"/>
              <a:buChar char="Ø"/>
              <a:defRPr/>
            </a:pPr>
            <a:r>
              <a:rPr kumimoji="1" lang="en-US" altLang="zh-CN" sz="2000" i="0" u="none" strike="noStrike" kern="1200" cap="none" spc="0" normalizeH="0" baseline="0" noProof="0" dirty="0">
                <a:ln>
                  <a:noFill/>
                </a:ln>
                <a:solidFill>
                  <a:srgbClr val="356115"/>
                </a:solidFill>
                <a:effectLst/>
                <a:uLnTx/>
                <a:uFillTx/>
                <a:latin typeface="Times New Roman" panose="02020603050405020304" charset="0"/>
                <a:cs typeface="Times New Roman" panose="02020603050405020304" charset="0"/>
              </a:rPr>
              <a:t>Distributed baseband processing (DBP): </a:t>
            </a:r>
            <a:r>
              <a:rPr lang="en-US" altLang="zh-CN" sz="2000" dirty="0"/>
              <a:t>The DBP architecture can distribute the computational load and reduce the interconnection bandwidth.</a:t>
            </a:r>
          </a:p>
        </p:txBody>
      </p:sp>
      <p:sp>
        <p:nvSpPr>
          <p:cNvPr id="43" name="文本框 42">
            <a:extLst>
              <a:ext uri="{FF2B5EF4-FFF2-40B4-BE49-F238E27FC236}">
                <a16:creationId xmlns:a16="http://schemas.microsoft.com/office/drawing/2014/main" id="{7099D558-89CB-EA09-62F7-B194F463AD8B}"/>
              </a:ext>
            </a:extLst>
          </p:cNvPr>
          <p:cNvSpPr txBox="1"/>
          <p:nvPr/>
        </p:nvSpPr>
        <p:spPr>
          <a:xfrm>
            <a:off x="573426" y="1180019"/>
            <a:ext cx="5717115" cy="442674"/>
          </a:xfrm>
          <a:prstGeom prst="roundRect">
            <a:avLst/>
          </a:prstGeom>
          <a:solidFill>
            <a:srgbClr val="EEBD4A"/>
          </a:solidFill>
        </p:spPr>
        <p:txBody>
          <a:bodyPr vert="horz" wrap="square" lIns="91440" tIns="45720" rIns="91440" bIns="45720" rtlCol="0" anchor="t">
            <a:spAutoFit/>
          </a:bodyPr>
          <a:lstStyle/>
          <a:p>
            <a:pPr lvl="0">
              <a:defRPr/>
            </a:pPr>
            <a:r>
              <a:rPr kumimoji="1" lang="en-US" altLang="zh-CN" sz="2000" b="1" dirty="0">
                <a:solidFill>
                  <a:srgbClr val="356115"/>
                </a:solidFill>
                <a:sym typeface="+mn-ea"/>
              </a:rPr>
              <a:t>Quantized and Distributed Architecture </a:t>
            </a:r>
            <a:endParaRPr kumimoji="1" lang="en-US" altLang="zh-CN" sz="2000" b="1" i="0" u="none" strike="noStrike" kern="1200" cap="none" spc="0" normalizeH="0" baseline="0" noProof="0" dirty="0">
              <a:ln>
                <a:noFill/>
              </a:ln>
              <a:solidFill>
                <a:srgbClr val="356115"/>
              </a:solidFill>
              <a:effectLst/>
              <a:uLnTx/>
              <a:uFillTx/>
              <a:latin typeface="Times New Roman"/>
              <a:cs typeface="+mn-cs"/>
              <a:sym typeface="+mn-ea"/>
            </a:endParaRPr>
          </a:p>
        </p:txBody>
      </p:sp>
      <p:sp>
        <p:nvSpPr>
          <p:cNvPr id="40" name="文本框 39">
            <a:extLst>
              <a:ext uri="{FF2B5EF4-FFF2-40B4-BE49-F238E27FC236}">
                <a16:creationId xmlns:a16="http://schemas.microsoft.com/office/drawing/2014/main" id="{1FD95A44-A72D-2CA3-6241-F2BDFADA98AC}"/>
              </a:ext>
            </a:extLst>
          </p:cNvPr>
          <p:cNvSpPr txBox="1"/>
          <p:nvPr/>
        </p:nvSpPr>
        <p:spPr>
          <a:xfrm>
            <a:off x="1424084" y="5865025"/>
            <a:ext cx="3285892" cy="555935"/>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p:sp>
        <p:nvSpPr>
          <p:cNvPr id="46" name="文本框 45">
            <a:extLst>
              <a:ext uri="{FF2B5EF4-FFF2-40B4-BE49-F238E27FC236}">
                <a16:creationId xmlns:a16="http://schemas.microsoft.com/office/drawing/2014/main" id="{FBFA70BC-EE54-1A59-7A13-DDD947D8390A}"/>
              </a:ext>
            </a:extLst>
          </p:cNvPr>
          <p:cNvSpPr txBox="1"/>
          <p:nvPr/>
        </p:nvSpPr>
        <p:spPr>
          <a:xfrm>
            <a:off x="6469916" y="3984801"/>
            <a:ext cx="5384649" cy="335939"/>
          </a:xfrm>
          <a:prstGeom prst="rect">
            <a:avLst/>
          </a:prstGeom>
        </p:spPr>
        <p:txBody>
          <a:bodyPr vert="horz" wrap="square" lIns="91440" tIns="45720" rIns="91440" bIns="45720" rtlCol="0" anchor="ctr">
            <a:normAutofit/>
          </a:bodyPr>
          <a:lstStyle/>
          <a:p>
            <a:pPr lvl="0" algn="ctr">
              <a:defRPr/>
            </a:pPr>
            <a:r>
              <a:rPr kumimoji="1" lang="en-US" altLang="zh-CN" sz="1400" b="0" i="0" u="none" strike="noStrike" kern="1200" cap="none" spc="0" normalizeH="0" baseline="0" noProof="0" dirty="0">
                <a:ln>
                  <a:noFill/>
                </a:ln>
                <a:solidFill>
                  <a:srgbClr val="000000"/>
                </a:solidFill>
                <a:effectLst/>
                <a:uLnTx/>
                <a:uFillTx/>
                <a:latin typeface="Times New Roman"/>
                <a:cs typeface="+mn-cs"/>
              </a:rPr>
              <a:t> Fig. 1. </a:t>
            </a:r>
            <a:r>
              <a:rPr lang="en-US" altLang="zh-CN" sz="1400" dirty="0"/>
              <a:t>Quantized and distributed MIMO architecture</a:t>
            </a:r>
            <a:endParaRPr kumimoji="1" lang="zh-CN" altLang="en-US" sz="1400" b="0" i="0" u="none" strike="noStrike" kern="1200" cap="none" spc="0" normalizeH="0" baseline="0" noProof="0" dirty="0">
              <a:ln>
                <a:noFill/>
              </a:ln>
              <a:solidFill>
                <a:srgbClr val="000000"/>
              </a:solidFill>
              <a:effectLst/>
              <a:uLnTx/>
              <a:uFillTx/>
              <a:latin typeface="Times New Roman"/>
              <a:cs typeface="+mn-cs"/>
            </a:endParaRPr>
          </a:p>
        </p:txBody>
      </p:sp>
      <p:pic>
        <p:nvPicPr>
          <p:cNvPr id="44" name="图片 43">
            <a:extLst>
              <a:ext uri="{FF2B5EF4-FFF2-40B4-BE49-F238E27FC236}">
                <a16:creationId xmlns:a16="http://schemas.microsoft.com/office/drawing/2014/main" id="{930C8ADD-2905-88C3-95ED-7296749D3614}"/>
              </a:ext>
            </a:extLst>
          </p:cNvPr>
          <p:cNvPicPr>
            <a:picLocks noChangeAspect="1"/>
          </p:cNvPicPr>
          <p:nvPr/>
        </p:nvPicPr>
        <p:blipFill>
          <a:blip r:embed="rId5"/>
          <a:stretch>
            <a:fillRect/>
          </a:stretch>
        </p:blipFill>
        <p:spPr>
          <a:xfrm>
            <a:off x="6645540" y="1169845"/>
            <a:ext cx="5033402" cy="2651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矩形 2">
            <a:extLst>
              <a:ext uri="{FF2B5EF4-FFF2-40B4-BE49-F238E27FC236}">
                <a16:creationId xmlns:a16="http://schemas.microsoft.com/office/drawing/2014/main" id="{A2CA1A4B-B55F-C643-F80C-A5B61B386FE3}"/>
              </a:ext>
            </a:extLst>
          </p:cNvPr>
          <p:cNvSpPr/>
          <p:nvPr/>
        </p:nvSpPr>
        <p:spPr>
          <a:xfrm>
            <a:off x="624875" y="3763998"/>
            <a:ext cx="5624907" cy="434862"/>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kumimoji="1" lang="en-US" altLang="zh-CN" sz="2000" b="1" dirty="0">
                <a:solidFill>
                  <a:schemeClr val="bg1"/>
                </a:solidFill>
                <a:latin typeface="+mn-ea"/>
                <a:sym typeface="+mn-ea"/>
              </a:rPr>
              <a:t>Real-Valued MIMO System and ML Detection</a:t>
            </a:r>
            <a:endParaRPr kumimoji="1" lang="zh-CN" altLang="en-US" sz="2000" b="1" dirty="0">
              <a:solidFill>
                <a:schemeClr val="bg1"/>
              </a:solidFill>
              <a:latin typeface="+mn-ea"/>
              <a:sym typeface="+mn-ea"/>
            </a:endParaRPr>
          </a:p>
        </p:txBody>
      </p:sp>
      <p:sp>
        <p:nvSpPr>
          <p:cNvPr id="28" name="矩形 27">
            <a:extLst>
              <a:ext uri="{FF2B5EF4-FFF2-40B4-BE49-F238E27FC236}">
                <a16:creationId xmlns:a16="http://schemas.microsoft.com/office/drawing/2014/main" id="{3EDF326A-90D9-0E35-5E3A-242F1B751D5E}"/>
              </a:ext>
            </a:extLst>
          </p:cNvPr>
          <p:cNvSpPr/>
          <p:nvPr/>
        </p:nvSpPr>
        <p:spPr>
          <a:xfrm>
            <a:off x="6862194" y="4414739"/>
            <a:ext cx="4816748" cy="434862"/>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kumimoji="1" lang="en-US" altLang="zh-CN" sz="2000" b="1" dirty="0">
                <a:solidFill>
                  <a:schemeClr val="bg1"/>
                </a:solidFill>
                <a:latin typeface="+mn-ea"/>
                <a:sym typeface="+mn-ea"/>
              </a:rPr>
              <a:t>Distributed Processing</a:t>
            </a:r>
            <a:endParaRPr kumimoji="1" lang="zh-CN" altLang="en-US" sz="2000" b="1" dirty="0">
              <a:solidFill>
                <a:schemeClr val="bg1"/>
              </a:solidFill>
              <a:latin typeface="+mn-ea"/>
              <a:sym typeface="+mn-ea"/>
            </a:endParaRPr>
          </a:p>
        </p:txBody>
      </p:sp>
      <mc:AlternateContent xmlns:mc="http://schemas.openxmlformats.org/markup-compatibility/2006">
        <mc:Choice xmlns:a14="http://schemas.microsoft.com/office/drawing/2010/main" Requires="a14">
          <p:sp>
            <p:nvSpPr>
              <p:cNvPr id="29" name="文本框 28">
                <a:extLst>
                  <a:ext uri="{FF2B5EF4-FFF2-40B4-BE49-F238E27FC236}">
                    <a16:creationId xmlns:a16="http://schemas.microsoft.com/office/drawing/2014/main" id="{8516B7DA-1714-F7D5-6068-D925933A9BAA}"/>
                  </a:ext>
                </a:extLst>
              </p:cNvPr>
              <p:cNvSpPr txBox="1"/>
              <p:nvPr/>
            </p:nvSpPr>
            <p:spPr>
              <a:xfrm>
                <a:off x="2238618" y="4469287"/>
                <a:ext cx="2397419" cy="619451"/>
              </a:xfrm>
              <a:prstGeom prst="rect">
                <a:avLst/>
              </a:prstGeom>
            </p:spPr>
            <p:txBody>
              <a:bodyPr vert="horz" wrap="square" lIns="91440" tIns="45720" rIns="91440" bIns="45720" rtlCol="0" anchor="ctr">
                <a:noAutofit/>
              </a:bodyPr>
              <a:lstStyle/>
              <a:p>
                <a:pPr algn="l"/>
                <a14:m>
                  <m:oMathPara xmlns:m="http://schemas.openxmlformats.org/officeDocument/2006/math">
                    <m:oMathParaPr>
                      <m:jc m:val="centerGroup"/>
                    </m:oMathParaPr>
                    <m:oMath xmlns:m="http://schemas.openxmlformats.org/officeDocument/2006/math">
                      <m:r>
                        <a:rPr kumimoji="1" lang="en-US" altLang="zh-CN" sz="2400" b="1" i="0" smtClean="0">
                          <a:latin typeface="Cambria Math" panose="02040503050406030204" pitchFamily="18" charset="0"/>
                        </a:rPr>
                        <m:t>𝐲</m:t>
                      </m:r>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zh-CN" altLang="en-US" sz="2400" b="0" i="1" smtClean="0">
                              <a:latin typeface="Cambria Math" panose="02040503050406030204" pitchFamily="18" charset="0"/>
                            </a:rPr>
                            <m:t>𝒬</m:t>
                          </m:r>
                        </m:e>
                        <m:sub>
                          <m:r>
                            <a:rPr kumimoji="1" lang="en-US" altLang="zh-CN" sz="2400" b="0" i="1" smtClean="0">
                              <a:latin typeface="Cambria Math" panose="02040503050406030204" pitchFamily="18" charset="0"/>
                            </a:rPr>
                            <m:t>𝑏</m:t>
                          </m:r>
                        </m:sub>
                      </m:sSub>
                      <m:r>
                        <a:rPr kumimoji="1" lang="en-US" altLang="zh-CN" sz="2400" b="0" i="1" smtClean="0">
                          <a:latin typeface="Cambria Math" panose="02040503050406030204" pitchFamily="18" charset="0"/>
                        </a:rPr>
                        <m:t>(</m:t>
                      </m:r>
                      <m:r>
                        <a:rPr kumimoji="1" lang="en-US" altLang="zh-CN" sz="2400" b="1" i="0" smtClean="0">
                          <a:latin typeface="Cambria Math" panose="02040503050406030204" pitchFamily="18" charset="0"/>
                        </a:rPr>
                        <m:t>𝐇𝐱</m:t>
                      </m:r>
                      <m:r>
                        <a:rPr kumimoji="1" lang="en-US" altLang="zh-CN" sz="2400" b="1" i="0" smtClean="0">
                          <a:latin typeface="Cambria Math" panose="02040503050406030204" pitchFamily="18" charset="0"/>
                        </a:rPr>
                        <m:t>+</m:t>
                      </m:r>
                      <m:r>
                        <a:rPr kumimoji="1" lang="en-US" altLang="zh-CN" sz="2400" b="1" i="0" smtClean="0">
                          <a:latin typeface="Cambria Math" panose="02040503050406030204" pitchFamily="18" charset="0"/>
                        </a:rPr>
                        <m:t>𝐧</m:t>
                      </m:r>
                      <m:r>
                        <a:rPr kumimoji="1" lang="en-US" altLang="zh-CN" sz="2400" b="0" i="1" smtClean="0">
                          <a:latin typeface="Cambria Math" panose="02040503050406030204" pitchFamily="18" charset="0"/>
                        </a:rPr>
                        <m:t>)</m:t>
                      </m:r>
                    </m:oMath>
                  </m:oMathPara>
                </a14:m>
                <a:endParaRPr kumimoji="1" lang="zh-CN" altLang="en-US" sz="2400" dirty="0"/>
              </a:p>
            </p:txBody>
          </p:sp>
        </mc:Choice>
        <mc:Fallback>
          <p:sp>
            <p:nvSpPr>
              <p:cNvPr id="29" name="文本框 28">
                <a:extLst>
                  <a:ext uri="{FF2B5EF4-FFF2-40B4-BE49-F238E27FC236}">
                    <a16:creationId xmlns:a16="http://schemas.microsoft.com/office/drawing/2014/main" id="{8516B7DA-1714-F7D5-6068-D925933A9BAA}"/>
                  </a:ext>
                </a:extLst>
              </p:cNvPr>
              <p:cNvSpPr txBox="1">
                <a:spLocks noRot="1" noChangeAspect="1" noMove="1" noResize="1" noEditPoints="1" noAdjustHandles="1" noChangeArrowheads="1" noChangeShapeType="1" noTextEdit="1"/>
              </p:cNvSpPr>
              <p:nvPr/>
            </p:nvSpPr>
            <p:spPr>
              <a:xfrm>
                <a:off x="2238618" y="4469287"/>
                <a:ext cx="2397419" cy="619451"/>
              </a:xfrm>
              <a:prstGeom prst="rect">
                <a:avLst/>
              </a:prstGeom>
              <a:blipFill>
                <a:blip r:embed="rId6"/>
                <a:stretch>
                  <a:fillRect b="-98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 name="文本框 29">
                <a:extLst>
                  <a:ext uri="{FF2B5EF4-FFF2-40B4-BE49-F238E27FC236}">
                    <a16:creationId xmlns:a16="http://schemas.microsoft.com/office/drawing/2014/main" id="{74DB52C5-8DA5-1A71-BF6B-2B6EEC9A29CB}"/>
                  </a:ext>
                </a:extLst>
              </p:cNvPr>
              <p:cNvSpPr txBox="1"/>
              <p:nvPr/>
            </p:nvSpPr>
            <p:spPr>
              <a:xfrm>
                <a:off x="1142610" y="5103932"/>
                <a:ext cx="4714104" cy="1099600"/>
              </a:xfrm>
              <a:prstGeom prst="rect">
                <a:avLst/>
              </a:prstGeom>
            </p:spPr>
            <p:txBody>
              <a:bodyPr vert="horz" wrap="square" lIns="91440" tIns="45720" rIns="91440" bIns="45720" rtlCol="0" anchor="ctr">
                <a:normAutofit/>
              </a:bodyPr>
              <a:lstStyle/>
              <a:p>
                <a:pPr/>
                <a14:m>
                  <m:oMathPara xmlns:m="http://schemas.openxmlformats.org/officeDocument/2006/math">
                    <m:oMathParaPr>
                      <m:jc m:val="centerGroup"/>
                    </m:oMathParaPr>
                    <m:oMath xmlns:m="http://schemas.openxmlformats.org/officeDocument/2006/math">
                      <m:func>
                        <m:funcPr>
                          <m:ctrlPr>
                            <a:rPr kumimoji="1" lang="en-US" altLang="zh-CN" b="0" i="1" smtClean="0">
                              <a:latin typeface="Cambria Math" panose="02040503050406030204" pitchFamily="18" charset="0"/>
                            </a:rPr>
                          </m:ctrlPr>
                        </m:funcPr>
                        <m:fName>
                          <m:limLow>
                            <m:limLowPr>
                              <m:ctrlPr>
                                <a:rPr kumimoji="1" lang="en-US" altLang="zh-CN" b="0" i="1" smtClean="0">
                                  <a:latin typeface="Cambria Math" panose="02040503050406030204" pitchFamily="18" charset="0"/>
                                </a:rPr>
                              </m:ctrlPr>
                            </m:limLowPr>
                            <m:e>
                              <m:r>
                                <m:rPr>
                                  <m:sty m:val="p"/>
                                </m:rPr>
                                <a:rPr kumimoji="1" lang="en-US" altLang="zh-CN" b="0" i="0" smtClean="0">
                                  <a:latin typeface="Cambria Math" panose="02040503050406030204" pitchFamily="18" charset="0"/>
                                </a:rPr>
                                <m:t>min</m:t>
                              </m:r>
                            </m:e>
                            <m:lim>
                              <m:r>
                                <a:rPr kumimoji="1" lang="en-US" altLang="zh-CN" b="1" dirty="0">
                                  <a:latin typeface="Cambria Math" panose="02040503050406030204" pitchFamily="18" charset="0"/>
                                </a:rPr>
                                <m:t>𝐱</m:t>
                              </m:r>
                              <m:r>
                                <a:rPr kumimoji="1" lang="en-US" altLang="zh-CN" i="1" dirty="0">
                                  <a:latin typeface="Cambria Math" panose="02040503050406030204" pitchFamily="18" charset="0"/>
                                  <a:ea typeface="Cambria Math" panose="02040503050406030204" pitchFamily="18" charset="0"/>
                                </a:rPr>
                                <m:t>∈</m:t>
                              </m:r>
                              <m:sSup>
                                <m:sSupPr>
                                  <m:ctrlPr>
                                    <a:rPr kumimoji="1" lang="en-US" altLang="zh-CN" i="1" dirty="0">
                                      <a:latin typeface="Cambria Math" panose="02040503050406030204" pitchFamily="18" charset="0"/>
                                      <a:ea typeface="Cambria Math" panose="02040503050406030204" pitchFamily="18" charset="0"/>
                                    </a:rPr>
                                  </m:ctrlPr>
                                </m:sSupPr>
                                <m:e>
                                  <m:r>
                                    <a:rPr kumimoji="1" lang="zh-CN" altLang="en-US" i="1" dirty="0">
                                      <a:latin typeface="Cambria Math" panose="02040503050406030204" pitchFamily="18" charset="0"/>
                                      <a:ea typeface="Cambria Math" panose="02040503050406030204" pitchFamily="18" charset="0"/>
                                    </a:rPr>
                                    <m:t>𝒳</m:t>
                                  </m:r>
                                </m:e>
                                <m:sup>
                                  <m:r>
                                    <a:rPr kumimoji="1" lang="en-US" altLang="zh-CN" i="1" dirty="0">
                                      <a:latin typeface="Cambria Math" panose="02040503050406030204" pitchFamily="18" charset="0"/>
                                      <a:ea typeface="Cambria Math" panose="02040503050406030204" pitchFamily="18" charset="0"/>
                                    </a:rPr>
                                    <m:t>𝐾</m:t>
                                  </m:r>
                                </m:sup>
                              </m:sSup>
                            </m:lim>
                          </m:limLow>
                        </m:fName>
                        <m:e>
                          <m:r>
                            <a:rPr kumimoji="1" lang="en-US" altLang="zh-CN" b="0" i="1" smtClean="0">
                              <a:latin typeface="Cambria Math" panose="02040503050406030204" pitchFamily="18" charset="0"/>
                            </a:rPr>
                            <m:t>𝑓</m:t>
                          </m:r>
                          <m:d>
                            <m:dPr>
                              <m:ctrlPr>
                                <a:rPr kumimoji="1" lang="en-US" altLang="zh-CN" b="0" i="1" smtClean="0">
                                  <a:latin typeface="Cambria Math" panose="02040503050406030204" pitchFamily="18" charset="0"/>
                                </a:rPr>
                              </m:ctrlPr>
                            </m:dPr>
                            <m:e>
                              <m:r>
                                <a:rPr kumimoji="1" lang="en-US" altLang="zh-CN" b="1" i="0" smtClean="0">
                                  <a:latin typeface="Cambria Math" panose="02040503050406030204" pitchFamily="18" charset="0"/>
                                </a:rPr>
                                <m:t>𝐱</m:t>
                              </m:r>
                            </m:e>
                          </m:d>
                          <m:r>
                            <a:rPr kumimoji="1" lang="en-US" altLang="zh-CN" b="0" i="1" smtClean="0">
                              <a:latin typeface="Cambria Math" panose="02040503050406030204" pitchFamily="18" charset="0"/>
                            </a:rPr>
                            <m:t>=</m:t>
                          </m:r>
                          <m:nary>
                            <m:naryPr>
                              <m:chr m:val="∑"/>
                              <m:ctrlPr>
                                <a:rPr kumimoji="1" lang="en-US" altLang="zh-CN" b="0" i="1" smtClean="0">
                                  <a:latin typeface="Cambria Math" panose="02040503050406030204" pitchFamily="18" charset="0"/>
                                </a:rPr>
                              </m:ctrlPr>
                            </m:naryPr>
                            <m:sub>
                              <m:r>
                                <m:rPr>
                                  <m:brk m:alnAt="23"/>
                                </m:rP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𝑁</m:t>
                              </m:r>
                            </m:sup>
                            <m:e>
                              <m:r>
                                <a:rPr kumimoji="1" lang="en-US" altLang="zh-CN" b="0" i="1" smtClean="0">
                                  <a:latin typeface="Cambria Math" panose="02040503050406030204" pitchFamily="18" charset="0"/>
                                </a:rPr>
                                <m:t>−</m:t>
                              </m:r>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panose="02040503050406030204" pitchFamily="18" charset="0"/>
                                    </a:rPr>
                                    <m:t>log</m:t>
                                  </m:r>
                                </m:fName>
                                <m:e>
                                  <m:d>
                                    <m:dPr>
                                      <m:begChr m:val="["/>
                                      <m:endChr m:val="]"/>
                                      <m:ctrlPr>
                                        <a:rPr kumimoji="1" lang="en-US" altLang="zh-CN" b="0" i="1" smtClean="0">
                                          <a:latin typeface="Cambria Math" panose="02040503050406030204" pitchFamily="18" charset="0"/>
                                        </a:rPr>
                                      </m:ctrlPr>
                                    </m:dPr>
                                    <m:e>
                                      <m:r>
                                        <a:rPr lang="en-US" altLang="zh-CN" i="1" dirty="0">
                                          <a:latin typeface="Cambria Math" panose="02040503050406030204" pitchFamily="18" charset="0"/>
                                        </a:rPr>
                                        <m:t>𝜎</m:t>
                                      </m:r>
                                      <m:d>
                                        <m:dPr>
                                          <m:ctrlPr>
                                            <a:rPr lang="en-US" altLang="zh-CN" i="1" dirty="0">
                                              <a:latin typeface="Cambria Math" panose="02040503050406030204" pitchFamily="18" charset="0"/>
                                            </a:rPr>
                                          </m:ctrlPr>
                                        </m:dPr>
                                        <m:e>
                                          <m:sSubSup>
                                            <m:sSubSupPr>
                                              <m:ctrlPr>
                                                <a:rPr lang="en-US" altLang="zh-CN" i="1" dirty="0">
                                                  <a:latin typeface="Cambria Math" panose="02040503050406030204" pitchFamily="18" charset="0"/>
                                                </a:rPr>
                                              </m:ctrlPr>
                                            </m:sSubSupPr>
                                            <m:e>
                                              <m:r>
                                                <a:rPr lang="en-US" altLang="zh-CN" i="1" dirty="0">
                                                  <a:latin typeface="Cambria Math" panose="02040503050406030204" pitchFamily="18" charset="0"/>
                                                </a:rPr>
                                                <m:t>𝑎</m:t>
                                              </m:r>
                                            </m:e>
                                            <m:sub>
                                              <m:r>
                                                <a:rPr lang="en-US" altLang="zh-CN" i="1" dirty="0" err="1">
                                                  <a:latin typeface="Cambria Math" panose="02040503050406030204" pitchFamily="18" charset="0"/>
                                                </a:rPr>
                                                <m:t>𝑖</m:t>
                                              </m:r>
                                            </m:sub>
                                            <m:sup>
                                              <m:r>
                                                <m:rPr>
                                                  <m:sty m:val="p"/>
                                                </m:rPr>
                                                <a:rPr lang="en-US" altLang="zh-CN" dirty="0">
                                                  <a:latin typeface="Cambria Math" panose="02040503050406030204" pitchFamily="18" charset="0"/>
                                                </a:rPr>
                                                <m:t>up</m:t>
                                              </m:r>
                                            </m:sup>
                                          </m:sSubSup>
                                        </m:e>
                                      </m:d>
                                      <m:r>
                                        <a:rPr lang="en-US" altLang="zh-CN" b="0" i="1" dirty="0" smtClean="0">
                                          <a:latin typeface="Cambria Math" panose="02040503050406030204" pitchFamily="18" charset="0"/>
                                        </a:rPr>
                                        <m:t>−</m:t>
                                      </m:r>
                                      <m:r>
                                        <a:rPr lang="en-US" altLang="zh-CN" i="1" dirty="0">
                                          <a:latin typeface="Cambria Math" panose="02040503050406030204" pitchFamily="18" charset="0"/>
                                        </a:rPr>
                                        <m:t>𝜎</m:t>
                                      </m:r>
                                      <m:d>
                                        <m:dPr>
                                          <m:ctrlPr>
                                            <a:rPr lang="en-US" altLang="zh-CN" i="1" dirty="0">
                                              <a:latin typeface="Cambria Math" panose="02040503050406030204" pitchFamily="18" charset="0"/>
                                            </a:rPr>
                                          </m:ctrlPr>
                                        </m:dPr>
                                        <m:e>
                                          <m:sSubSup>
                                            <m:sSubSupPr>
                                              <m:ctrlPr>
                                                <a:rPr lang="en-US" altLang="zh-CN" i="1" dirty="0">
                                                  <a:latin typeface="Cambria Math" panose="02040503050406030204" pitchFamily="18" charset="0"/>
                                                </a:rPr>
                                              </m:ctrlPr>
                                            </m:sSubSupPr>
                                            <m:e>
                                              <m:r>
                                                <a:rPr lang="en-US" altLang="zh-CN" i="1" dirty="0">
                                                  <a:latin typeface="Cambria Math" panose="02040503050406030204" pitchFamily="18" charset="0"/>
                                                </a:rPr>
                                                <m:t>𝑎</m:t>
                                              </m:r>
                                            </m:e>
                                            <m:sub>
                                              <m:r>
                                                <a:rPr lang="en-US" altLang="zh-CN" i="1" dirty="0" err="1">
                                                  <a:latin typeface="Cambria Math" panose="02040503050406030204" pitchFamily="18" charset="0"/>
                                                </a:rPr>
                                                <m:t>𝑖</m:t>
                                              </m:r>
                                            </m:sub>
                                            <m:sup>
                                              <m:r>
                                                <m:rPr>
                                                  <m:sty m:val="p"/>
                                                </m:rPr>
                                                <a:rPr lang="en-US" altLang="zh-CN" b="0" i="0" dirty="0" smtClean="0">
                                                  <a:latin typeface="Cambria Math" panose="02040503050406030204" pitchFamily="18" charset="0"/>
                                                </a:rPr>
                                                <m:t>low</m:t>
                                              </m:r>
                                            </m:sup>
                                          </m:sSubSup>
                                        </m:e>
                                      </m:d>
                                    </m:e>
                                  </m:d>
                                </m:e>
                              </m:func>
                            </m:e>
                          </m:nary>
                        </m:e>
                      </m:func>
                    </m:oMath>
                  </m:oMathPara>
                </a14:m>
                <a:endParaRPr kumimoji="1" lang="zh-CN" altLang="en-US" dirty="0"/>
              </a:p>
            </p:txBody>
          </p:sp>
        </mc:Choice>
        <mc:Fallback>
          <p:sp>
            <p:nvSpPr>
              <p:cNvPr id="30" name="文本框 29">
                <a:extLst>
                  <a:ext uri="{FF2B5EF4-FFF2-40B4-BE49-F238E27FC236}">
                    <a16:creationId xmlns:a16="http://schemas.microsoft.com/office/drawing/2014/main" id="{74DB52C5-8DA5-1A71-BF6B-2B6EEC9A29CB}"/>
                  </a:ext>
                </a:extLst>
              </p:cNvPr>
              <p:cNvSpPr txBox="1">
                <a:spLocks noRot="1" noChangeAspect="1" noMove="1" noResize="1" noEditPoints="1" noAdjustHandles="1" noChangeArrowheads="1" noChangeShapeType="1" noTextEdit="1"/>
              </p:cNvSpPr>
              <p:nvPr/>
            </p:nvSpPr>
            <p:spPr>
              <a:xfrm>
                <a:off x="1142610" y="5103932"/>
                <a:ext cx="4714104" cy="109960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1" name="文本框 30">
                <a:extLst>
                  <a:ext uri="{FF2B5EF4-FFF2-40B4-BE49-F238E27FC236}">
                    <a16:creationId xmlns:a16="http://schemas.microsoft.com/office/drawing/2014/main" id="{1391688D-CDC4-27C1-6CC3-B2CCB864452E}"/>
                  </a:ext>
                </a:extLst>
              </p:cNvPr>
              <p:cNvSpPr txBox="1"/>
              <p:nvPr/>
            </p:nvSpPr>
            <p:spPr>
              <a:xfrm>
                <a:off x="6981214" y="4945715"/>
                <a:ext cx="4146166" cy="619451"/>
              </a:xfrm>
              <a:prstGeom prst="rect">
                <a:avLst/>
              </a:prstGeom>
            </p:spPr>
            <p:txBody>
              <a:bodyPr vert="horz" wrap="square" lIns="91440" tIns="45720" rIns="91440" bIns="45720" rtlCol="0" anchor="ctr">
                <a:noAutofit/>
              </a:bodyPr>
              <a:lstStyle/>
              <a:p>
                <a:pPr algn="l"/>
                <a14:m>
                  <m:oMathPara xmlns:m="http://schemas.openxmlformats.org/officeDocument/2006/math">
                    <m:oMathParaPr>
                      <m:jc m:val="centerGroup"/>
                    </m:oMathParaPr>
                    <m:oMath xmlns:m="http://schemas.openxmlformats.org/officeDocument/2006/math">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𝐲</m:t>
                          </m:r>
                        </m:e>
                        <m:sub>
                          <m:r>
                            <a:rPr kumimoji="1" lang="en-US" altLang="zh-CN" sz="2000" b="0" i="1" smtClean="0">
                              <a:latin typeface="Cambria Math" panose="02040503050406030204" pitchFamily="18" charset="0"/>
                            </a:rPr>
                            <m:t>𝑐</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zh-CN" altLang="en-US" sz="2000" b="0" i="1" smtClean="0">
                              <a:latin typeface="Cambria Math" panose="02040503050406030204" pitchFamily="18" charset="0"/>
                            </a:rPr>
                            <m:t>𝒬</m:t>
                          </m:r>
                        </m:e>
                        <m:sub>
                          <m:r>
                            <a:rPr kumimoji="1" lang="en-US" altLang="zh-CN" sz="2000" b="0" i="1" smtClean="0">
                              <a:latin typeface="Cambria Math" panose="02040503050406030204" pitchFamily="18" charset="0"/>
                            </a:rPr>
                            <m:t>𝑏</m:t>
                          </m:r>
                        </m:sub>
                      </m:sSub>
                      <m:d>
                        <m:dPr>
                          <m:ctrlPr>
                            <a:rPr kumimoji="1" lang="en-US" altLang="zh-CN" sz="2000" b="0" i="1" smtClean="0">
                              <a:latin typeface="Cambria Math" panose="02040503050406030204" pitchFamily="18" charset="0"/>
                            </a:rPr>
                          </m:ctrlPr>
                        </m:dPr>
                        <m:e>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𝐇</m:t>
                              </m:r>
                            </m:e>
                            <m:sub>
                              <m:r>
                                <a:rPr kumimoji="1" lang="en-US" altLang="zh-CN" sz="2000" b="0" i="1" smtClean="0">
                                  <a:latin typeface="Cambria Math" panose="02040503050406030204" pitchFamily="18" charset="0"/>
                                </a:rPr>
                                <m:t>𝑐</m:t>
                              </m:r>
                            </m:sub>
                          </m:sSub>
                          <m:r>
                            <a:rPr kumimoji="1" lang="en-US" altLang="zh-CN" sz="2000" b="1" i="0" smtClean="0">
                              <a:latin typeface="Cambria Math" panose="02040503050406030204" pitchFamily="18" charset="0"/>
                            </a:rPr>
                            <m:t>𝐱</m:t>
                          </m:r>
                          <m:r>
                            <a:rPr kumimoji="1" lang="en-US" altLang="zh-CN" sz="2000" b="1" i="0"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1" i="0" smtClean="0">
                                  <a:latin typeface="Cambria Math" panose="02040503050406030204" pitchFamily="18" charset="0"/>
                                </a:rPr>
                                <m:t>𝐧</m:t>
                              </m:r>
                            </m:e>
                            <m:sub>
                              <m:r>
                                <a:rPr kumimoji="1" lang="en-US" altLang="zh-CN" sz="2000" b="0" i="1" smtClean="0">
                                  <a:latin typeface="Cambria Math" panose="02040503050406030204" pitchFamily="18" charset="0"/>
                                </a:rPr>
                                <m:t>𝑐</m:t>
                              </m:r>
                            </m:sub>
                          </m:sSub>
                        </m:e>
                      </m:d>
                      <m:r>
                        <a:rPr kumimoji="1" lang="en-US" altLang="zh-CN" sz="2000" b="0" i="0" smtClean="0">
                          <a:latin typeface="Cambria Math" panose="02040503050406030204" pitchFamily="18" charset="0"/>
                        </a:rPr>
                        <m:t>, </m:t>
                      </m:r>
                      <m:r>
                        <a:rPr kumimoji="1" lang="en-US" altLang="zh-CN" sz="2000" b="0" i="1" smtClean="0">
                          <a:latin typeface="Cambria Math" panose="02040503050406030204" pitchFamily="18" charset="0"/>
                        </a:rPr>
                        <m:t>𝑐</m:t>
                      </m:r>
                      <m:r>
                        <a:rPr kumimoji="1" lang="en-US" altLang="zh-CN" sz="2000" b="0" i="1" smtClean="0">
                          <a:latin typeface="Cambria Math" panose="02040503050406030204" pitchFamily="18" charset="0"/>
                        </a:rPr>
                        <m:t>=1,2,…,</m:t>
                      </m:r>
                      <m:r>
                        <a:rPr kumimoji="1" lang="en-US" altLang="zh-CN" sz="2000" b="0" i="1" smtClean="0">
                          <a:latin typeface="Cambria Math" panose="02040503050406030204" pitchFamily="18" charset="0"/>
                        </a:rPr>
                        <m:t>𝐶</m:t>
                      </m:r>
                    </m:oMath>
                  </m:oMathPara>
                </a14:m>
                <a:endParaRPr kumimoji="1" lang="zh-CN" altLang="en-US" sz="2000" i="1" dirty="0"/>
              </a:p>
            </p:txBody>
          </p:sp>
        </mc:Choice>
        <mc:Fallback>
          <p:sp>
            <p:nvSpPr>
              <p:cNvPr id="31" name="文本框 30">
                <a:extLst>
                  <a:ext uri="{FF2B5EF4-FFF2-40B4-BE49-F238E27FC236}">
                    <a16:creationId xmlns:a16="http://schemas.microsoft.com/office/drawing/2014/main" id="{1391688D-CDC4-27C1-6CC3-B2CCB864452E}"/>
                  </a:ext>
                </a:extLst>
              </p:cNvPr>
              <p:cNvSpPr txBox="1">
                <a:spLocks noRot="1" noChangeAspect="1" noMove="1" noResize="1" noEditPoints="1" noAdjustHandles="1" noChangeArrowheads="1" noChangeShapeType="1" noTextEdit="1"/>
              </p:cNvSpPr>
              <p:nvPr/>
            </p:nvSpPr>
            <p:spPr>
              <a:xfrm>
                <a:off x="6981214" y="4945715"/>
                <a:ext cx="4146166" cy="619451"/>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2" name="文本框 31">
                <a:extLst>
                  <a:ext uri="{FF2B5EF4-FFF2-40B4-BE49-F238E27FC236}">
                    <a16:creationId xmlns:a16="http://schemas.microsoft.com/office/drawing/2014/main" id="{4884C031-B62D-23DE-5DE4-ECEB2679BE93}"/>
                  </a:ext>
                </a:extLst>
              </p:cNvPr>
              <p:cNvSpPr txBox="1"/>
              <p:nvPr/>
            </p:nvSpPr>
            <p:spPr>
              <a:xfrm>
                <a:off x="6750711" y="5484647"/>
                <a:ext cx="4714104" cy="919221"/>
              </a:xfrm>
              <a:prstGeom prst="rect">
                <a:avLst/>
              </a:prstGeom>
            </p:spPr>
            <p:txBody>
              <a:bodyPr vert="horz" wrap="square" lIns="91440" tIns="45720" rIns="91440" bIns="45720" rtlCol="0" anchor="ctr">
                <a:normAutofit/>
              </a:bodyPr>
              <a:lstStyle/>
              <a:p>
                <a:pPr/>
                <a14:m>
                  <m:oMathPara xmlns:m="http://schemas.openxmlformats.org/officeDocument/2006/math">
                    <m:oMathParaPr>
                      <m:jc m:val="centerGroup"/>
                    </m:oMathParaPr>
                    <m:oMath xmlns:m="http://schemas.openxmlformats.org/officeDocument/2006/math">
                      <m:func>
                        <m:funcPr>
                          <m:ctrlPr>
                            <a:rPr kumimoji="1" lang="en-US" altLang="zh-CN" sz="1600" b="0" i="1" smtClean="0">
                              <a:latin typeface="Cambria Math" panose="02040503050406030204" pitchFamily="18" charset="0"/>
                            </a:rPr>
                          </m:ctrlPr>
                        </m:funcPr>
                        <m:fName>
                          <m:limLow>
                            <m:limLowPr>
                              <m:ctrlPr>
                                <a:rPr kumimoji="1" lang="en-US" altLang="zh-CN" sz="1600" b="0" i="1" smtClean="0">
                                  <a:latin typeface="Cambria Math" panose="02040503050406030204" pitchFamily="18" charset="0"/>
                                </a:rPr>
                              </m:ctrlPr>
                            </m:limLowPr>
                            <m:e>
                              <m:r>
                                <m:rPr>
                                  <m:sty m:val="p"/>
                                </m:rPr>
                                <a:rPr kumimoji="1" lang="en-US" altLang="zh-CN" sz="1600" b="0" i="0" smtClean="0">
                                  <a:latin typeface="Cambria Math" panose="02040503050406030204" pitchFamily="18" charset="0"/>
                                </a:rPr>
                                <m:t>min</m:t>
                              </m:r>
                            </m:e>
                            <m:lim>
                              <m:r>
                                <a:rPr kumimoji="1" lang="en-US" altLang="zh-CN" sz="1600" b="1" dirty="0">
                                  <a:latin typeface="Cambria Math" panose="02040503050406030204" pitchFamily="18" charset="0"/>
                                </a:rPr>
                                <m:t>𝐱</m:t>
                              </m:r>
                              <m:r>
                                <a:rPr kumimoji="1" lang="en-US" altLang="zh-CN" sz="1600" i="1" dirty="0">
                                  <a:latin typeface="Cambria Math" panose="02040503050406030204" pitchFamily="18" charset="0"/>
                                  <a:ea typeface="Cambria Math" panose="02040503050406030204" pitchFamily="18" charset="0"/>
                                </a:rPr>
                                <m:t>∈</m:t>
                              </m:r>
                              <m:sSup>
                                <m:sSupPr>
                                  <m:ctrlPr>
                                    <a:rPr kumimoji="1" lang="en-US" altLang="zh-CN" sz="1600" i="1" dirty="0">
                                      <a:latin typeface="Cambria Math" panose="02040503050406030204" pitchFamily="18" charset="0"/>
                                      <a:ea typeface="Cambria Math" panose="02040503050406030204" pitchFamily="18" charset="0"/>
                                    </a:rPr>
                                  </m:ctrlPr>
                                </m:sSupPr>
                                <m:e>
                                  <m:r>
                                    <a:rPr kumimoji="1" lang="zh-CN" altLang="en-US" sz="1600" i="1" dirty="0">
                                      <a:latin typeface="Cambria Math" panose="02040503050406030204" pitchFamily="18" charset="0"/>
                                      <a:ea typeface="Cambria Math" panose="02040503050406030204" pitchFamily="18" charset="0"/>
                                    </a:rPr>
                                    <m:t>𝒳</m:t>
                                  </m:r>
                                </m:e>
                                <m:sup>
                                  <m:r>
                                    <a:rPr kumimoji="1" lang="en-US" altLang="zh-CN" sz="1600" i="1" dirty="0">
                                      <a:latin typeface="Cambria Math" panose="02040503050406030204" pitchFamily="18" charset="0"/>
                                      <a:ea typeface="Cambria Math" panose="02040503050406030204" pitchFamily="18" charset="0"/>
                                    </a:rPr>
                                    <m:t>𝐾</m:t>
                                  </m:r>
                                </m:sup>
                              </m:sSup>
                            </m:lim>
                          </m:limLow>
                        </m:fName>
                        <m:e>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rPr>
                                <m:t>𝑓</m:t>
                              </m:r>
                            </m:e>
                            <m:sub>
                              <m:r>
                                <a:rPr kumimoji="1" lang="en-US" altLang="zh-CN" sz="1600" b="0" i="1" smtClean="0">
                                  <a:latin typeface="Cambria Math" panose="02040503050406030204" pitchFamily="18" charset="0"/>
                                </a:rPr>
                                <m:t>𝑐</m:t>
                              </m:r>
                            </m:sub>
                          </m:sSub>
                          <m:d>
                            <m:dPr>
                              <m:ctrlPr>
                                <a:rPr kumimoji="1" lang="en-US" altLang="zh-CN" sz="1600" b="0" i="1" smtClean="0">
                                  <a:latin typeface="Cambria Math" panose="02040503050406030204" pitchFamily="18" charset="0"/>
                                </a:rPr>
                              </m:ctrlPr>
                            </m:dPr>
                            <m:e>
                              <m:r>
                                <a:rPr kumimoji="1" lang="en-US" altLang="zh-CN" sz="1600" b="1" i="0" smtClean="0">
                                  <a:latin typeface="Cambria Math" panose="02040503050406030204" pitchFamily="18" charset="0"/>
                                </a:rPr>
                                <m:t>𝐱</m:t>
                              </m:r>
                            </m:e>
                          </m:d>
                          <m:r>
                            <a:rPr kumimoji="1" lang="en-US" altLang="zh-CN" sz="1600" b="0" i="1" smtClean="0">
                              <a:latin typeface="Cambria Math" panose="02040503050406030204" pitchFamily="18" charset="0"/>
                            </a:rPr>
                            <m:t>=</m:t>
                          </m:r>
                          <m:nary>
                            <m:naryPr>
                              <m:chr m:val="∑"/>
                              <m:ctrlPr>
                                <a:rPr kumimoji="1" lang="en-US" altLang="zh-CN" sz="1600" b="0" i="1" smtClean="0">
                                  <a:latin typeface="Cambria Math" panose="02040503050406030204" pitchFamily="18" charset="0"/>
                                </a:rPr>
                              </m:ctrlPr>
                            </m:naryPr>
                            <m:sub>
                              <m:r>
                                <m:rPr>
                                  <m:brk m:alnAt="23"/>
                                </m:rPr>
                                <a:rPr kumimoji="1" lang="en-US" altLang="zh-CN" sz="1600" b="0" i="1" smtClean="0">
                                  <a:latin typeface="Cambria Math" panose="02040503050406030204" pitchFamily="18" charset="0"/>
                                </a:rPr>
                                <m:t>𝑖</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𝑄</m:t>
                              </m:r>
                              <m:d>
                                <m:dPr>
                                  <m:ctrlPr>
                                    <a:rPr kumimoji="1" lang="en-US" altLang="zh-CN" sz="1600" b="0" i="1" smtClean="0">
                                      <a:latin typeface="Cambria Math" panose="02040503050406030204" pitchFamily="18" charset="0"/>
                                    </a:rPr>
                                  </m:ctrlPr>
                                </m:dPr>
                                <m:e>
                                  <m:r>
                                    <m:rPr>
                                      <m:brk m:alnAt="23"/>
                                    </m:rPr>
                                    <a:rPr kumimoji="1" lang="en-US" altLang="zh-CN" sz="1600" b="0" i="1" smtClean="0">
                                      <a:latin typeface="Cambria Math" panose="02040503050406030204" pitchFamily="18" charset="0"/>
                                    </a:rPr>
                                    <m:t>𝑐</m:t>
                                  </m:r>
                                  <m:r>
                                    <a:rPr kumimoji="1" lang="en-US" altLang="zh-CN" sz="1600" b="0" i="1" smtClean="0">
                                      <a:latin typeface="Cambria Math" panose="02040503050406030204" pitchFamily="18" charset="0"/>
                                    </a:rPr>
                                    <m:t>−1</m:t>
                                  </m:r>
                                </m:e>
                              </m:d>
                              <m:r>
                                <m:rPr>
                                  <m:brk m:alnAt="23"/>
                                </m:rP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1</m:t>
                              </m:r>
                            </m:sub>
                            <m:sup>
                              <m:r>
                                <a:rPr kumimoji="1" lang="en-US" altLang="zh-CN" sz="1600" b="0" i="1" smtClean="0">
                                  <a:latin typeface="Cambria Math" panose="02040503050406030204" pitchFamily="18" charset="0"/>
                                </a:rPr>
                                <m:t>𝑄𝑐</m:t>
                              </m:r>
                            </m:sup>
                            <m:e>
                              <m:r>
                                <a:rPr kumimoji="1" lang="en-US" altLang="zh-CN" sz="1600" b="0" i="1" smtClean="0">
                                  <a:latin typeface="Cambria Math" panose="02040503050406030204" pitchFamily="18" charset="0"/>
                                </a:rPr>
                                <m:t>−</m:t>
                              </m:r>
                              <m:func>
                                <m:funcPr>
                                  <m:ctrlPr>
                                    <a:rPr kumimoji="1" lang="en-US" altLang="zh-CN" sz="1600" b="0" i="1" smtClean="0">
                                      <a:latin typeface="Cambria Math" panose="02040503050406030204" pitchFamily="18" charset="0"/>
                                    </a:rPr>
                                  </m:ctrlPr>
                                </m:funcPr>
                                <m:fName>
                                  <m:r>
                                    <m:rPr>
                                      <m:sty m:val="p"/>
                                    </m:rPr>
                                    <a:rPr kumimoji="1" lang="en-US" altLang="zh-CN" sz="1600" b="0" i="0" smtClean="0">
                                      <a:latin typeface="Cambria Math" panose="02040503050406030204" pitchFamily="18" charset="0"/>
                                    </a:rPr>
                                    <m:t>log</m:t>
                                  </m:r>
                                </m:fName>
                                <m:e>
                                  <m:d>
                                    <m:dPr>
                                      <m:begChr m:val="["/>
                                      <m:endChr m:val="]"/>
                                      <m:ctrlPr>
                                        <a:rPr kumimoji="1" lang="en-US" altLang="zh-CN" sz="1600" b="0" i="1" smtClean="0">
                                          <a:latin typeface="Cambria Math" panose="02040503050406030204" pitchFamily="18" charset="0"/>
                                        </a:rPr>
                                      </m:ctrlPr>
                                    </m:dPr>
                                    <m:e>
                                      <m:r>
                                        <a:rPr lang="en-US" altLang="zh-CN" sz="1600" i="1" dirty="0">
                                          <a:latin typeface="Cambria Math" panose="02040503050406030204" pitchFamily="18" charset="0"/>
                                        </a:rPr>
                                        <m:t>𝜎</m:t>
                                      </m:r>
                                      <m:d>
                                        <m:dPr>
                                          <m:ctrlPr>
                                            <a:rPr lang="en-US" altLang="zh-CN" sz="1600" i="1" dirty="0">
                                              <a:latin typeface="Cambria Math" panose="02040503050406030204" pitchFamily="18" charset="0"/>
                                            </a:rPr>
                                          </m:ctrlPr>
                                        </m:dPr>
                                        <m:e>
                                          <m:sSubSup>
                                            <m:sSubSupPr>
                                              <m:ctrlPr>
                                                <a:rPr lang="en-US" altLang="zh-CN" sz="1600" i="1" dirty="0">
                                                  <a:latin typeface="Cambria Math" panose="02040503050406030204" pitchFamily="18" charset="0"/>
                                                </a:rPr>
                                              </m:ctrlPr>
                                            </m:sSubSupPr>
                                            <m:e>
                                              <m:r>
                                                <a:rPr lang="en-US" altLang="zh-CN" sz="1600" i="1" dirty="0">
                                                  <a:latin typeface="Cambria Math" panose="02040503050406030204" pitchFamily="18" charset="0"/>
                                                </a:rPr>
                                                <m:t>𝑎</m:t>
                                              </m:r>
                                            </m:e>
                                            <m:sub>
                                              <m:r>
                                                <a:rPr lang="en-US" altLang="zh-CN" sz="1600" i="1" dirty="0" err="1">
                                                  <a:latin typeface="Cambria Math" panose="02040503050406030204" pitchFamily="18" charset="0"/>
                                                </a:rPr>
                                                <m:t>𝑖</m:t>
                                              </m:r>
                                            </m:sub>
                                            <m:sup>
                                              <m:r>
                                                <m:rPr>
                                                  <m:sty m:val="p"/>
                                                </m:rPr>
                                                <a:rPr lang="en-US" altLang="zh-CN" sz="1600" dirty="0">
                                                  <a:latin typeface="Cambria Math" panose="02040503050406030204" pitchFamily="18" charset="0"/>
                                                </a:rPr>
                                                <m:t>up</m:t>
                                              </m:r>
                                            </m:sup>
                                          </m:sSubSup>
                                        </m:e>
                                      </m:d>
                                      <m:r>
                                        <a:rPr lang="en-US" altLang="zh-CN" sz="1600" b="0" i="1" dirty="0" smtClean="0">
                                          <a:latin typeface="Cambria Math" panose="02040503050406030204" pitchFamily="18" charset="0"/>
                                        </a:rPr>
                                        <m:t>−</m:t>
                                      </m:r>
                                      <m:r>
                                        <a:rPr lang="en-US" altLang="zh-CN" sz="1600" i="1" dirty="0">
                                          <a:latin typeface="Cambria Math" panose="02040503050406030204" pitchFamily="18" charset="0"/>
                                        </a:rPr>
                                        <m:t>𝜎</m:t>
                                      </m:r>
                                      <m:d>
                                        <m:dPr>
                                          <m:ctrlPr>
                                            <a:rPr lang="en-US" altLang="zh-CN" sz="1600" i="1" dirty="0">
                                              <a:latin typeface="Cambria Math" panose="02040503050406030204" pitchFamily="18" charset="0"/>
                                            </a:rPr>
                                          </m:ctrlPr>
                                        </m:dPr>
                                        <m:e>
                                          <m:sSubSup>
                                            <m:sSubSupPr>
                                              <m:ctrlPr>
                                                <a:rPr lang="en-US" altLang="zh-CN" sz="1600" i="1" dirty="0">
                                                  <a:latin typeface="Cambria Math" panose="02040503050406030204" pitchFamily="18" charset="0"/>
                                                </a:rPr>
                                              </m:ctrlPr>
                                            </m:sSubSupPr>
                                            <m:e>
                                              <m:r>
                                                <a:rPr lang="en-US" altLang="zh-CN" sz="1600" i="1" dirty="0">
                                                  <a:latin typeface="Cambria Math" panose="02040503050406030204" pitchFamily="18" charset="0"/>
                                                </a:rPr>
                                                <m:t>𝑎</m:t>
                                              </m:r>
                                            </m:e>
                                            <m:sub>
                                              <m:r>
                                                <a:rPr lang="en-US" altLang="zh-CN" sz="1600" i="1" dirty="0" err="1">
                                                  <a:latin typeface="Cambria Math" panose="02040503050406030204" pitchFamily="18" charset="0"/>
                                                </a:rPr>
                                                <m:t>𝑖</m:t>
                                              </m:r>
                                            </m:sub>
                                            <m:sup>
                                              <m:r>
                                                <m:rPr>
                                                  <m:sty m:val="p"/>
                                                </m:rPr>
                                                <a:rPr lang="en-US" altLang="zh-CN" sz="1600" b="0" i="0" dirty="0" smtClean="0">
                                                  <a:latin typeface="Cambria Math" panose="02040503050406030204" pitchFamily="18" charset="0"/>
                                                </a:rPr>
                                                <m:t>low</m:t>
                                              </m:r>
                                            </m:sup>
                                          </m:sSubSup>
                                        </m:e>
                                      </m:d>
                                    </m:e>
                                  </m:d>
                                </m:e>
                              </m:func>
                            </m:e>
                          </m:nary>
                        </m:e>
                      </m:func>
                    </m:oMath>
                  </m:oMathPara>
                </a14:m>
                <a:endParaRPr kumimoji="1" lang="zh-CN" altLang="en-US" sz="1600" dirty="0"/>
              </a:p>
            </p:txBody>
          </p:sp>
        </mc:Choice>
        <mc:Fallback>
          <p:sp>
            <p:nvSpPr>
              <p:cNvPr id="32" name="文本框 31">
                <a:extLst>
                  <a:ext uri="{FF2B5EF4-FFF2-40B4-BE49-F238E27FC236}">
                    <a16:creationId xmlns:a16="http://schemas.microsoft.com/office/drawing/2014/main" id="{4884C031-B62D-23DE-5DE4-ECEB2679BE93}"/>
                  </a:ext>
                </a:extLst>
              </p:cNvPr>
              <p:cNvSpPr txBox="1">
                <a:spLocks noRot="1" noChangeAspect="1" noMove="1" noResize="1" noEditPoints="1" noAdjustHandles="1" noChangeArrowheads="1" noChangeShapeType="1" noTextEdit="1"/>
              </p:cNvSpPr>
              <p:nvPr/>
            </p:nvSpPr>
            <p:spPr>
              <a:xfrm>
                <a:off x="6750711" y="5484647"/>
                <a:ext cx="4714104" cy="919221"/>
              </a:xfrm>
              <a:prstGeom prst="rect">
                <a:avLst/>
              </a:prstGeom>
              <a:blipFill>
                <a:blip r:embed="rId9"/>
                <a:stretch>
                  <a:fillRect/>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F98D7630-BC14-F6C0-A3FA-7668F0C31BC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9984" r="96049">
                        <a14:foregroundMark x1="24079" y1="33571" x2="24079" y2="33571"/>
                        <a14:foregroundMark x1="26428" y1="32679" x2="26428" y2="32679"/>
                        <a14:foregroundMark x1="27229" y1="29821" x2="27229" y2="29821"/>
                        <a14:foregroundMark x1="27069" y1="21786" x2="27069" y2="21786"/>
                        <a14:foregroundMark x1="32034" y1="23571" x2="32034" y2="23571"/>
                        <a14:foregroundMark x1="35558" y1="26071" x2="35558" y2="26071"/>
                        <a14:foregroundMark x1="44741" y1="26964" x2="44741" y2="26964"/>
                        <a14:foregroundMark x1="47838" y1="25179" x2="47838" y2="25179"/>
                        <a14:foregroundMark x1="57234" y1="26786" x2="57234" y2="26786"/>
                        <a14:foregroundMark x1="60918" y1="28214" x2="60918" y2="28214"/>
                        <a14:foregroundMark x1="66418" y1="32321" x2="66418" y2="32321"/>
                        <a14:foregroundMark x1="69941" y1="28571" x2="69941" y2="28571"/>
                        <a14:foregroundMark x1="74533" y1="32679" x2="74533" y2="32679"/>
                        <a14:foregroundMark x1="80619" y1="34464" x2="80619" y2="34464"/>
                        <a14:foregroundMark x1="84730" y1="34821" x2="84730" y2="34821"/>
                        <a14:foregroundMark x1="84730" y1="19821" x2="84730" y2="19821"/>
                        <a14:foregroundMark x1="87720" y1="33929" x2="87720" y2="33929"/>
                        <a14:foregroundMark x1="96049" y1="35536" x2="96049" y2="35536"/>
                        <a14:backgroundMark x1="16711" y1="42321" x2="16711" y2="42321"/>
                        <a14:backgroundMark x1="17512" y1="34821" x2="17512" y2="34821"/>
                        <a14:backgroundMark x1="13881" y1="32321" x2="13881" y2="32321"/>
                        <a14:backgroundMark x1="12226" y1="46071" x2="12226" y2="46071"/>
                        <a14:backgroundMark x1="12387" y1="49821" x2="12387" y2="49821"/>
                        <a14:backgroundMark x1="13027" y1="52679" x2="13027" y2="52679"/>
                        <a14:backgroundMark x1="13881" y1="44821" x2="13881" y2="43929"/>
                        <a14:backgroundMark x1="13508" y1="38929" x2="13508" y2="38929"/>
                        <a14:backgroundMark x1="13508" y1="38929" x2="13508" y2="38929"/>
                      </a14:backgroundRemoval>
                    </a14:imgEffect>
                  </a14:imgLayer>
                </a14:imgProps>
              </a:ext>
            </a:extLst>
          </a:blip>
          <a:srcRect l="21177" b="40154"/>
          <a:stretch>
            <a:fillRect/>
          </a:stretch>
        </p:blipFill>
        <p:spPr>
          <a:xfrm>
            <a:off x="8459470" y="191533"/>
            <a:ext cx="2497311" cy="566894"/>
          </a:xfrm>
          <a:prstGeom prst="rect">
            <a:avLst/>
          </a:prstGeom>
        </p:spPr>
      </p:pic>
      <p:sp>
        <p:nvSpPr>
          <p:cNvPr id="7" name="标题 1">
            <a:extLst>
              <a:ext uri="{FF2B5EF4-FFF2-40B4-BE49-F238E27FC236}">
                <a16:creationId xmlns:a16="http://schemas.microsoft.com/office/drawing/2014/main" id="{96A66E50-36BD-D057-34BE-2DB0BED2F1F1}"/>
              </a:ext>
            </a:extLst>
          </p:cNvPr>
          <p:cNvSpPr>
            <a:spLocks noGrp="1"/>
          </p:cNvSpPr>
          <p:nvPr>
            <p:ph type="title"/>
          </p:nvPr>
        </p:nvSpPr>
        <p:spPr>
          <a:xfrm>
            <a:off x="582929" y="76200"/>
            <a:ext cx="6405099" cy="845185"/>
          </a:xfrm>
        </p:spPr>
        <p:txBody>
          <a:bodyPr>
            <a:normAutofit/>
          </a:bodyPr>
          <a:lstStyle/>
          <a:p>
            <a:r>
              <a:rPr kumimoji="1" lang="en-US" altLang="zh-CN" sz="3200" b="1" dirty="0">
                <a:solidFill>
                  <a:schemeClr val="bg1"/>
                </a:solidFill>
                <a:latin typeface="+mn-lt"/>
                <a:ea typeface="+mn-ea"/>
                <a:cs typeface="+mn-cs"/>
                <a:sym typeface="+mn-ea"/>
              </a:rPr>
              <a:t>1 Background &amp; System Model</a:t>
            </a:r>
          </a:p>
        </p:txBody>
      </p:sp>
      <p:sp>
        <p:nvSpPr>
          <p:cNvPr id="8" name="文本框 7">
            <a:extLst>
              <a:ext uri="{FF2B5EF4-FFF2-40B4-BE49-F238E27FC236}">
                <a16:creationId xmlns:a16="http://schemas.microsoft.com/office/drawing/2014/main" id="{ED1C326B-EDCE-2A02-3234-B76D242D4DAF}"/>
              </a:ext>
            </a:extLst>
          </p:cNvPr>
          <p:cNvSpPr txBox="1"/>
          <p:nvPr/>
        </p:nvSpPr>
        <p:spPr>
          <a:xfrm>
            <a:off x="624875" y="4198860"/>
            <a:ext cx="5624908" cy="2222100"/>
          </a:xfrm>
          <a:prstGeom prst="rect">
            <a:avLst/>
          </a:prstGeom>
          <a:noFill/>
          <a:ln w="19050"/>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nSpc>
                <a:spcPct val="125000"/>
              </a:lnSpc>
            </a:pPr>
            <a:endParaRPr kumimoji="1" lang="zh-CN" altLang="en-US" b="1" dirty="0">
              <a:ea typeface="宋体" panose="02010600030101010101" pitchFamily="2" charset="-122"/>
            </a:endParaRPr>
          </a:p>
        </p:txBody>
      </p:sp>
      <p:sp>
        <p:nvSpPr>
          <p:cNvPr id="9" name="文本框 8">
            <a:extLst>
              <a:ext uri="{FF2B5EF4-FFF2-40B4-BE49-F238E27FC236}">
                <a16:creationId xmlns:a16="http://schemas.microsoft.com/office/drawing/2014/main" id="{CB158FAE-FE30-9A40-8A35-16153FE93BF3}"/>
              </a:ext>
            </a:extLst>
          </p:cNvPr>
          <p:cNvSpPr txBox="1"/>
          <p:nvPr/>
        </p:nvSpPr>
        <p:spPr>
          <a:xfrm>
            <a:off x="6862194" y="4848496"/>
            <a:ext cx="4816748" cy="1666969"/>
          </a:xfrm>
          <a:prstGeom prst="rect">
            <a:avLst/>
          </a:prstGeom>
          <a:noFill/>
          <a:ln w="19050"/>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nSpc>
                <a:spcPct val="125000"/>
              </a:lnSpc>
            </a:pPr>
            <a:endParaRPr kumimoji="1" lang="zh-CN" altLang="en-US" b="1" dirty="0">
              <a:ea typeface="宋体" panose="02010600030101010101" pitchFamily="2" charset="-122"/>
            </a:endParaRPr>
          </a:p>
        </p:txBody>
      </p:sp>
      <p:sp>
        <p:nvSpPr>
          <p:cNvPr id="10" name="箭头: 下 9">
            <a:extLst>
              <a:ext uri="{FF2B5EF4-FFF2-40B4-BE49-F238E27FC236}">
                <a16:creationId xmlns:a16="http://schemas.microsoft.com/office/drawing/2014/main" id="{332F89A6-448B-9B31-4FFA-DE7D3E0D0FDB}"/>
              </a:ext>
            </a:extLst>
          </p:cNvPr>
          <p:cNvSpPr/>
          <p:nvPr/>
        </p:nvSpPr>
        <p:spPr>
          <a:xfrm rot="16200000">
            <a:off x="6281608" y="5200451"/>
            <a:ext cx="619451" cy="7797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731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FE976-7EF6-BA95-2D69-992F80423B9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4F82B7A-3B13-FC18-1799-6268CAF568EF}"/>
              </a:ext>
            </a:extLst>
          </p:cNvPr>
          <p:cNvSpPr>
            <a:spLocks noGrp="1"/>
          </p:cNvSpPr>
          <p:nvPr>
            <p:ph type="title"/>
          </p:nvPr>
        </p:nvSpPr>
        <p:spPr>
          <a:xfrm>
            <a:off x="582930" y="76200"/>
            <a:ext cx="6631602" cy="845185"/>
          </a:xfrm>
        </p:spPr>
        <p:txBody>
          <a:bodyPr>
            <a:normAutofit/>
          </a:bodyPr>
          <a:lstStyle/>
          <a:p>
            <a:r>
              <a:rPr kumimoji="1" lang="en-US" altLang="zh-CN" sz="3200" b="1" dirty="0">
                <a:solidFill>
                  <a:schemeClr val="bg1"/>
                </a:solidFill>
                <a:latin typeface="+mn-lt"/>
                <a:ea typeface="+mn-ea"/>
                <a:cs typeface="+mn-cs"/>
                <a:sym typeface="+mn-ea"/>
              </a:rPr>
              <a:t>1 Background &amp; System Model</a:t>
            </a:r>
          </a:p>
        </p:txBody>
      </p:sp>
      <p:pic>
        <p:nvPicPr>
          <p:cNvPr id="20" name="图片 19">
            <a:extLst>
              <a:ext uri="{FF2B5EF4-FFF2-40B4-BE49-F238E27FC236}">
                <a16:creationId xmlns:a16="http://schemas.microsoft.com/office/drawing/2014/main" id="{B8D98739-499F-231A-1B57-FACD192044D1}"/>
              </a:ext>
            </a:extLst>
          </p:cNvPr>
          <p:cNvPicPr>
            <a:picLocks noChangeAspect="1"/>
          </p:cNvPicPr>
          <p:nvPr>
            <p:custDataLst>
              <p:tags r:id="rId1"/>
            </p:custDataLst>
          </p:nvPr>
        </p:nvPicPr>
        <p:blipFill>
          <a:blip r:embed="rId4" cstate="email"/>
          <a:stretch>
            <a:fillRect/>
          </a:stretch>
        </p:blipFill>
        <p:spPr>
          <a:xfrm>
            <a:off x="11168380" y="96520"/>
            <a:ext cx="756920" cy="756920"/>
          </a:xfrm>
          <a:prstGeom prst="rect">
            <a:avLst/>
          </a:prstGeom>
        </p:spPr>
      </p:pic>
      <p:pic>
        <p:nvPicPr>
          <p:cNvPr id="45" name="图片 44">
            <a:extLst>
              <a:ext uri="{FF2B5EF4-FFF2-40B4-BE49-F238E27FC236}">
                <a16:creationId xmlns:a16="http://schemas.microsoft.com/office/drawing/2014/main" id="{1F2ACD48-D22D-5B39-4467-76EB651E37CF}"/>
              </a:ext>
            </a:extLst>
          </p:cNvPr>
          <p:cNvPicPr>
            <a:picLocks noChangeAspect="1"/>
          </p:cNvPicPr>
          <p:nvPr/>
        </p:nvPicPr>
        <p:blipFill>
          <a:blip r:embed="rId5"/>
          <a:stretch>
            <a:fillRect/>
          </a:stretch>
        </p:blipFill>
        <p:spPr>
          <a:xfrm>
            <a:off x="865311" y="5536557"/>
            <a:ext cx="4434909" cy="750761"/>
          </a:xfrm>
          <a:prstGeom prst="rect">
            <a:avLst/>
          </a:prstGeom>
        </p:spPr>
      </p:pic>
      <p:pic>
        <p:nvPicPr>
          <p:cNvPr id="50" name="图片 49">
            <a:extLst>
              <a:ext uri="{FF2B5EF4-FFF2-40B4-BE49-F238E27FC236}">
                <a16:creationId xmlns:a16="http://schemas.microsoft.com/office/drawing/2014/main" id="{E946CC07-A29A-30D3-1C1E-68592DC0221C}"/>
              </a:ext>
            </a:extLst>
          </p:cNvPr>
          <p:cNvPicPr>
            <a:picLocks noChangeAspect="1"/>
          </p:cNvPicPr>
          <p:nvPr/>
        </p:nvPicPr>
        <p:blipFill>
          <a:blip r:embed="rId6"/>
          <a:stretch>
            <a:fillRect/>
          </a:stretch>
        </p:blipFill>
        <p:spPr>
          <a:xfrm>
            <a:off x="6643171" y="2592529"/>
            <a:ext cx="4970209" cy="739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52" name="图片 51">
            <a:extLst>
              <a:ext uri="{FF2B5EF4-FFF2-40B4-BE49-F238E27FC236}">
                <a16:creationId xmlns:a16="http://schemas.microsoft.com/office/drawing/2014/main" id="{5B804A1D-6B6F-931A-F01A-0EE80454D3BC}"/>
              </a:ext>
            </a:extLst>
          </p:cNvPr>
          <p:cNvPicPr>
            <a:picLocks noChangeAspect="1"/>
          </p:cNvPicPr>
          <p:nvPr/>
        </p:nvPicPr>
        <p:blipFill>
          <a:blip r:embed="rId7"/>
          <a:stretch>
            <a:fillRect/>
          </a:stretch>
        </p:blipFill>
        <p:spPr>
          <a:xfrm>
            <a:off x="6807394" y="3518969"/>
            <a:ext cx="4457796" cy="1481816"/>
          </a:xfrm>
          <a:prstGeom prst="rect">
            <a:avLst/>
          </a:prstGeom>
        </p:spPr>
      </p:pic>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84AB60E9-D78D-F454-2978-2CBFAD2DD07D}"/>
                  </a:ext>
                </a:extLst>
              </p:cNvPr>
              <p:cNvSpPr txBox="1"/>
              <p:nvPr/>
            </p:nvSpPr>
            <p:spPr>
              <a:xfrm>
                <a:off x="6312233" y="5303856"/>
                <a:ext cx="5651487" cy="1241601"/>
              </a:xfrm>
              <a:prstGeom prst="rect">
                <a:avLst/>
              </a:prstGeom>
            </p:spPr>
            <p:txBody>
              <a:bodyPr vert="horz" wrap="square" lIns="91440" tIns="45720" rIns="91440" bIns="45720" rtlCol="0" anchor="ctr">
                <a:normAutofit/>
              </a:bodyPr>
              <a:lstStyle/>
              <a:p>
                <a:pPr marL="285750" indent="-285750">
                  <a:lnSpc>
                    <a:spcPct val="150000"/>
                  </a:lnSpc>
                  <a:buFont typeface="Wingdings" panose="05000000000000000000" pitchFamily="2" charset="2"/>
                  <a:buChar char="u"/>
                </a:pPr>
                <a:r>
                  <a:rPr lang="en-US" altLang="zh-CN" dirty="0"/>
                  <a:t>Only derives the condition for 1-bit MIMO detection</a:t>
                </a:r>
              </a:p>
              <a:p>
                <a:pPr marL="285750" indent="-285750">
                  <a:lnSpc>
                    <a:spcPct val="150000"/>
                  </a:lnSpc>
                  <a:buFont typeface="Wingdings" panose="05000000000000000000" pitchFamily="2" charset="2"/>
                  <a:buChar char="u"/>
                </a:pPr>
                <a14:m>
                  <m:oMath xmlns:m="http://schemas.openxmlformats.org/officeDocument/2006/math">
                    <m:r>
                      <a:rPr kumimoji="1" lang="zh-CN" altLang="en-US" i="1">
                        <a:latin typeface="Cambria Math" panose="02040503050406030204" pitchFamily="18" charset="0"/>
                      </a:rPr>
                      <m:t>𝜙</m:t>
                    </m:r>
                    <m:d>
                      <m:dPr>
                        <m:ctrlPr>
                          <a:rPr kumimoji="1" lang="en-US" altLang="zh-CN" i="1">
                            <a:latin typeface="Cambria Math" panose="02040503050406030204" pitchFamily="18" charset="0"/>
                          </a:rPr>
                        </m:ctrlPr>
                      </m:dPr>
                      <m:e>
                        <m:r>
                          <a:rPr kumimoji="1" lang="en-US" altLang="zh-CN" b="1">
                            <a:latin typeface="Cambria Math" panose="02040503050406030204" pitchFamily="18" charset="0"/>
                          </a:rPr>
                          <m:t>𝐱</m:t>
                        </m:r>
                      </m:e>
                    </m:d>
                  </m:oMath>
                </a14:m>
                <a:r>
                  <a:rPr lang="en-US" altLang="zh-CN" dirty="0"/>
                  <a:t> is non-smooth, which complicates optimization</a:t>
                </a:r>
                <a:endParaRPr kumimoji="1" lang="zh-CN" altLang="en-US" dirty="0"/>
              </a:p>
            </p:txBody>
          </p:sp>
        </mc:Choice>
        <mc:Fallback>
          <p:sp>
            <p:nvSpPr>
              <p:cNvPr id="3" name="文本框 2">
                <a:extLst>
                  <a:ext uri="{FF2B5EF4-FFF2-40B4-BE49-F238E27FC236}">
                    <a16:creationId xmlns:a16="http://schemas.microsoft.com/office/drawing/2014/main" id="{84AB60E9-D78D-F454-2978-2CBFAD2DD07D}"/>
                  </a:ext>
                </a:extLst>
              </p:cNvPr>
              <p:cNvSpPr txBox="1">
                <a:spLocks noRot="1" noChangeAspect="1" noMove="1" noResize="1" noEditPoints="1" noAdjustHandles="1" noChangeArrowheads="1" noChangeShapeType="1" noTextEdit="1"/>
              </p:cNvSpPr>
              <p:nvPr/>
            </p:nvSpPr>
            <p:spPr>
              <a:xfrm>
                <a:off x="6312233" y="5303856"/>
                <a:ext cx="5651487" cy="1241601"/>
              </a:xfrm>
              <a:prstGeom prst="rect">
                <a:avLst/>
              </a:prstGeom>
              <a:blipFill>
                <a:blip r:embed="rId8"/>
                <a:stretch>
                  <a:fillRect l="-647"/>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7CC9602A-2DE3-B30B-B126-6B8885C47534}"/>
              </a:ext>
            </a:extLst>
          </p:cNvPr>
          <p:cNvSpPr txBox="1"/>
          <p:nvPr/>
        </p:nvSpPr>
        <p:spPr>
          <a:xfrm>
            <a:off x="473849" y="1356836"/>
            <a:ext cx="11328827" cy="1040723"/>
          </a:xfrm>
          <a:prstGeom prst="rect">
            <a:avLst/>
          </a:prstGeom>
          <a:ln w="19050">
            <a:solidFill>
              <a:schemeClr val="accent1"/>
            </a:solidFill>
            <a:prstDash val="dashDot"/>
          </a:ln>
        </p:spPr>
        <p:txBody>
          <a:bodyPr vert="horz" wrap="square" lIns="91440" tIns="45720" rIns="91440" bIns="45720" rtlCol="0" anchor="ctr">
            <a:normAutofit fontScale="85000" lnSpcReduction="10000"/>
          </a:bodyPr>
          <a:lstStyle/>
          <a:p>
            <a:pPr>
              <a:lnSpc>
                <a:spcPct val="160000"/>
              </a:lnSpc>
            </a:pPr>
            <a:r>
              <a:rPr kumimoji="1" lang="en-US" altLang="zh-CN" sz="2100" dirty="0"/>
              <a:t>The ML detection problem is </a:t>
            </a:r>
            <a:r>
              <a:rPr kumimoji="1" lang="en-US" altLang="zh-CN" sz="2100" dirty="0">
                <a:solidFill>
                  <a:srgbClr val="C00000"/>
                </a:solidFill>
              </a:rPr>
              <a:t>NP-hard</a:t>
            </a:r>
            <a:r>
              <a:rPr kumimoji="1" lang="en-US" altLang="zh-CN" sz="2100" dirty="0"/>
              <a:t>, and the complexity of brute-force search grows </a:t>
            </a:r>
            <a:r>
              <a:rPr kumimoji="1" lang="en-US" altLang="zh-CN" sz="2100" dirty="0">
                <a:solidFill>
                  <a:srgbClr val="C00000"/>
                </a:solidFill>
              </a:rPr>
              <a:t>exponentially</a:t>
            </a:r>
            <a:r>
              <a:rPr kumimoji="1" lang="en-US" altLang="zh-CN" sz="2100" dirty="0"/>
              <a:t> with K. To avoid exhaustive search, an exact penalty model was proposed in [9] to relax the ML problem into a </a:t>
            </a:r>
            <a:r>
              <a:rPr kumimoji="1" lang="en-US" altLang="zh-CN" sz="2100" dirty="0">
                <a:solidFill>
                  <a:srgbClr val="356115"/>
                </a:solidFill>
              </a:rPr>
              <a:t>continuous</a:t>
            </a:r>
            <a:r>
              <a:rPr kumimoji="1" lang="en-US" altLang="zh-CN" sz="2100" dirty="0"/>
              <a:t> form.</a:t>
            </a:r>
            <a:endParaRPr kumimoji="1" lang="en-US" dirty="0"/>
          </a:p>
        </p:txBody>
      </p:sp>
      <p:sp>
        <p:nvSpPr>
          <p:cNvPr id="5" name="文本框 4">
            <a:extLst>
              <a:ext uri="{FF2B5EF4-FFF2-40B4-BE49-F238E27FC236}">
                <a16:creationId xmlns:a16="http://schemas.microsoft.com/office/drawing/2014/main" id="{EFD91D3A-B4D3-8A45-3A8F-1E8F7E3DDF82}"/>
              </a:ext>
            </a:extLst>
          </p:cNvPr>
          <p:cNvSpPr txBox="1"/>
          <p:nvPr/>
        </p:nvSpPr>
        <p:spPr>
          <a:xfrm>
            <a:off x="443109" y="1040166"/>
            <a:ext cx="5171138" cy="442674"/>
          </a:xfrm>
          <a:prstGeom prst="roundRect">
            <a:avLst/>
          </a:prstGeom>
          <a:solidFill>
            <a:srgbClr val="EEBD4A"/>
          </a:solidFill>
        </p:spPr>
        <p:txBody>
          <a:bodyPr vert="horz" wrap="square" lIns="91440" tIns="45720" rIns="91440" bIns="45720" rtlCol="0" anchor="t">
            <a:spAutoFit/>
          </a:bodyPr>
          <a:lstStyle/>
          <a:p>
            <a:pPr lvl="0">
              <a:defRPr/>
            </a:pPr>
            <a:r>
              <a:rPr kumimoji="1" lang="en-US" altLang="zh-CN" sz="2000" b="1" dirty="0">
                <a:solidFill>
                  <a:srgbClr val="FFFFFF"/>
                </a:solidFill>
                <a:sym typeface="+mn-ea"/>
              </a:rPr>
              <a:t>Low-Complexity Requirements</a:t>
            </a:r>
            <a:endParaRPr kumimoji="1" lang="en-US" altLang="zh-CN" sz="2000" b="1" dirty="0">
              <a:solidFill>
                <a:srgbClr val="70AD47">
                  <a:lumMod val="50000"/>
                </a:srgbClr>
              </a:solidFill>
              <a:sym typeface="+mn-ea"/>
            </a:endParaRPr>
          </a:p>
        </p:txBody>
      </p:sp>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C4F1980F-2709-205D-4012-34EF2C71526C}"/>
                  </a:ext>
                </a:extLst>
              </p:cNvPr>
              <p:cNvSpPr txBox="1"/>
              <p:nvPr/>
            </p:nvSpPr>
            <p:spPr>
              <a:xfrm>
                <a:off x="1042655" y="2921963"/>
                <a:ext cx="4457796" cy="1030259"/>
              </a:xfrm>
              <a:prstGeom prst="rect">
                <a:avLst/>
              </a:prstGeom>
            </p:spPr>
            <p:txBody>
              <a:bodyPr vert="horz" wrap="square" lIns="91440" tIns="45720" rIns="91440" bIns="45720" rtlCol="0" anchor="ctr">
                <a:normAutofit/>
              </a:bodyPr>
              <a:lstStyle/>
              <a:p>
                <a:pPr/>
                <a14:m>
                  <m:oMathPara xmlns:m="http://schemas.openxmlformats.org/officeDocument/2006/math">
                    <m:oMathParaPr>
                      <m:jc m:val="centerGroup"/>
                    </m:oMathParaPr>
                    <m:oMath xmlns:m="http://schemas.openxmlformats.org/officeDocument/2006/math">
                      <m:func>
                        <m:funcPr>
                          <m:ctrlPr>
                            <a:rPr kumimoji="1" lang="en-US" altLang="zh-CN" b="0" i="1" smtClean="0">
                              <a:latin typeface="Cambria Math" panose="02040503050406030204" pitchFamily="18" charset="0"/>
                            </a:rPr>
                          </m:ctrlPr>
                        </m:funcPr>
                        <m:fName>
                          <m:limLow>
                            <m:limLowPr>
                              <m:ctrlPr>
                                <a:rPr kumimoji="1" lang="en-US" altLang="zh-CN" b="0" i="1" smtClean="0">
                                  <a:latin typeface="Cambria Math" panose="02040503050406030204" pitchFamily="18" charset="0"/>
                                </a:rPr>
                              </m:ctrlPr>
                            </m:limLowPr>
                            <m:e>
                              <m:r>
                                <m:rPr>
                                  <m:sty m:val="p"/>
                                </m:rPr>
                                <a:rPr kumimoji="1" lang="en-US" altLang="zh-CN" b="0" i="0" smtClean="0">
                                  <a:latin typeface="Cambria Math" panose="02040503050406030204" pitchFamily="18" charset="0"/>
                                </a:rPr>
                                <m:t>min</m:t>
                              </m:r>
                            </m:e>
                            <m:lim>
                              <m:r>
                                <a:rPr kumimoji="1" lang="en-US" altLang="zh-CN" b="1" dirty="0">
                                  <a:latin typeface="Cambria Math" panose="02040503050406030204" pitchFamily="18" charset="0"/>
                                </a:rPr>
                                <m:t>𝐱</m:t>
                              </m:r>
                              <m:r>
                                <a:rPr kumimoji="1" lang="en-US" altLang="zh-CN" i="1" dirty="0">
                                  <a:latin typeface="Cambria Math" panose="02040503050406030204" pitchFamily="18" charset="0"/>
                                  <a:ea typeface="Cambria Math" panose="02040503050406030204" pitchFamily="18" charset="0"/>
                                </a:rPr>
                                <m:t>∈</m:t>
                              </m:r>
                              <m:sSup>
                                <m:sSupPr>
                                  <m:ctrlPr>
                                    <a:rPr kumimoji="1" lang="en-US" altLang="zh-CN" i="1" dirty="0">
                                      <a:latin typeface="Cambria Math" panose="02040503050406030204" pitchFamily="18" charset="0"/>
                                      <a:ea typeface="Cambria Math" panose="02040503050406030204" pitchFamily="18" charset="0"/>
                                    </a:rPr>
                                  </m:ctrlPr>
                                </m:sSupPr>
                                <m:e>
                                  <m:r>
                                    <a:rPr kumimoji="1" lang="zh-CN" altLang="en-US" i="1" dirty="0">
                                      <a:latin typeface="Cambria Math" panose="02040503050406030204" pitchFamily="18" charset="0"/>
                                      <a:ea typeface="Cambria Math" panose="02040503050406030204" pitchFamily="18" charset="0"/>
                                    </a:rPr>
                                    <m:t>𝒳</m:t>
                                  </m:r>
                                </m:e>
                                <m:sup>
                                  <m:r>
                                    <a:rPr kumimoji="1" lang="en-US" altLang="zh-CN" i="1" dirty="0">
                                      <a:latin typeface="Cambria Math" panose="02040503050406030204" pitchFamily="18" charset="0"/>
                                      <a:ea typeface="Cambria Math" panose="02040503050406030204" pitchFamily="18" charset="0"/>
                                    </a:rPr>
                                    <m:t>𝐾</m:t>
                                  </m:r>
                                </m:sup>
                              </m:sSup>
                            </m:lim>
                          </m:limLow>
                        </m:fName>
                        <m:e>
                          <m:r>
                            <a:rPr kumimoji="1" lang="en-US" altLang="zh-CN" b="0" i="1" smtClean="0">
                              <a:latin typeface="Cambria Math" panose="02040503050406030204" pitchFamily="18" charset="0"/>
                            </a:rPr>
                            <m:t>𝑓</m:t>
                          </m:r>
                          <m:d>
                            <m:dPr>
                              <m:ctrlPr>
                                <a:rPr kumimoji="1" lang="en-US" altLang="zh-CN" b="0" i="1" smtClean="0">
                                  <a:latin typeface="Cambria Math" panose="02040503050406030204" pitchFamily="18" charset="0"/>
                                </a:rPr>
                              </m:ctrlPr>
                            </m:dPr>
                            <m:e>
                              <m:r>
                                <a:rPr kumimoji="1" lang="en-US" altLang="zh-CN" b="1" i="0" smtClean="0">
                                  <a:latin typeface="Cambria Math" panose="02040503050406030204" pitchFamily="18" charset="0"/>
                                </a:rPr>
                                <m:t>𝐱</m:t>
                              </m:r>
                            </m:e>
                          </m:d>
                          <m:r>
                            <a:rPr kumimoji="1" lang="en-US" altLang="zh-CN" b="0" i="1" smtClean="0">
                              <a:latin typeface="Cambria Math" panose="02040503050406030204" pitchFamily="18" charset="0"/>
                            </a:rPr>
                            <m:t>=</m:t>
                          </m:r>
                          <m:nary>
                            <m:naryPr>
                              <m:chr m:val="∑"/>
                              <m:ctrlPr>
                                <a:rPr kumimoji="1" lang="en-US" altLang="zh-CN" b="0" i="1" smtClean="0">
                                  <a:latin typeface="Cambria Math" panose="02040503050406030204" pitchFamily="18" charset="0"/>
                                </a:rPr>
                              </m:ctrlPr>
                            </m:naryPr>
                            <m:sub>
                              <m:r>
                                <m:rPr>
                                  <m:brk m:alnAt="23"/>
                                </m:rP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𝑁</m:t>
                              </m:r>
                            </m:sup>
                            <m:e>
                              <m:r>
                                <a:rPr kumimoji="1" lang="en-US" altLang="zh-CN" b="0" i="1" smtClean="0">
                                  <a:latin typeface="Cambria Math" panose="02040503050406030204" pitchFamily="18" charset="0"/>
                                </a:rPr>
                                <m:t>−</m:t>
                              </m:r>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panose="02040503050406030204" pitchFamily="18" charset="0"/>
                                    </a:rPr>
                                    <m:t>log</m:t>
                                  </m:r>
                                </m:fName>
                                <m:e>
                                  <m:d>
                                    <m:dPr>
                                      <m:begChr m:val="["/>
                                      <m:endChr m:val="]"/>
                                      <m:ctrlPr>
                                        <a:rPr kumimoji="1" lang="en-US" altLang="zh-CN" b="0" i="1" smtClean="0">
                                          <a:latin typeface="Cambria Math" panose="02040503050406030204" pitchFamily="18" charset="0"/>
                                        </a:rPr>
                                      </m:ctrlPr>
                                    </m:dPr>
                                    <m:e>
                                      <m:r>
                                        <a:rPr lang="en-US" altLang="zh-CN" i="1" dirty="0">
                                          <a:latin typeface="Cambria Math" panose="02040503050406030204" pitchFamily="18" charset="0"/>
                                        </a:rPr>
                                        <m:t>𝜎</m:t>
                                      </m:r>
                                      <m:d>
                                        <m:dPr>
                                          <m:ctrlPr>
                                            <a:rPr lang="en-US" altLang="zh-CN" i="1" dirty="0">
                                              <a:latin typeface="Cambria Math" panose="02040503050406030204" pitchFamily="18" charset="0"/>
                                            </a:rPr>
                                          </m:ctrlPr>
                                        </m:dPr>
                                        <m:e>
                                          <m:sSubSup>
                                            <m:sSubSupPr>
                                              <m:ctrlPr>
                                                <a:rPr lang="en-US" altLang="zh-CN" i="1" dirty="0">
                                                  <a:latin typeface="Cambria Math" panose="02040503050406030204" pitchFamily="18" charset="0"/>
                                                </a:rPr>
                                              </m:ctrlPr>
                                            </m:sSubSupPr>
                                            <m:e>
                                              <m:r>
                                                <a:rPr lang="en-US" altLang="zh-CN" i="1" dirty="0">
                                                  <a:latin typeface="Cambria Math" panose="02040503050406030204" pitchFamily="18" charset="0"/>
                                                </a:rPr>
                                                <m:t>𝑎</m:t>
                                              </m:r>
                                            </m:e>
                                            <m:sub>
                                              <m:r>
                                                <a:rPr lang="en-US" altLang="zh-CN" i="1" dirty="0" err="1">
                                                  <a:latin typeface="Cambria Math" panose="02040503050406030204" pitchFamily="18" charset="0"/>
                                                </a:rPr>
                                                <m:t>𝑖</m:t>
                                              </m:r>
                                            </m:sub>
                                            <m:sup>
                                              <m:r>
                                                <m:rPr>
                                                  <m:sty m:val="p"/>
                                                </m:rPr>
                                                <a:rPr lang="en-US" altLang="zh-CN" dirty="0">
                                                  <a:latin typeface="Cambria Math" panose="02040503050406030204" pitchFamily="18" charset="0"/>
                                                </a:rPr>
                                                <m:t>up</m:t>
                                              </m:r>
                                            </m:sup>
                                          </m:sSubSup>
                                        </m:e>
                                      </m:d>
                                      <m:r>
                                        <a:rPr lang="en-US" altLang="zh-CN" b="0" i="1" dirty="0" smtClean="0">
                                          <a:latin typeface="Cambria Math" panose="02040503050406030204" pitchFamily="18" charset="0"/>
                                        </a:rPr>
                                        <m:t>−</m:t>
                                      </m:r>
                                      <m:r>
                                        <a:rPr lang="en-US" altLang="zh-CN" i="1" dirty="0">
                                          <a:latin typeface="Cambria Math" panose="02040503050406030204" pitchFamily="18" charset="0"/>
                                        </a:rPr>
                                        <m:t>𝜎</m:t>
                                      </m:r>
                                      <m:d>
                                        <m:dPr>
                                          <m:ctrlPr>
                                            <a:rPr lang="en-US" altLang="zh-CN" i="1" dirty="0">
                                              <a:latin typeface="Cambria Math" panose="02040503050406030204" pitchFamily="18" charset="0"/>
                                            </a:rPr>
                                          </m:ctrlPr>
                                        </m:dPr>
                                        <m:e>
                                          <m:sSubSup>
                                            <m:sSubSupPr>
                                              <m:ctrlPr>
                                                <a:rPr lang="en-US" altLang="zh-CN" i="1" dirty="0">
                                                  <a:latin typeface="Cambria Math" panose="02040503050406030204" pitchFamily="18" charset="0"/>
                                                </a:rPr>
                                              </m:ctrlPr>
                                            </m:sSubSupPr>
                                            <m:e>
                                              <m:r>
                                                <a:rPr lang="en-US" altLang="zh-CN" i="1" dirty="0">
                                                  <a:latin typeface="Cambria Math" panose="02040503050406030204" pitchFamily="18" charset="0"/>
                                                </a:rPr>
                                                <m:t>𝑎</m:t>
                                              </m:r>
                                            </m:e>
                                            <m:sub>
                                              <m:r>
                                                <a:rPr lang="en-US" altLang="zh-CN" i="1" dirty="0" err="1">
                                                  <a:latin typeface="Cambria Math" panose="02040503050406030204" pitchFamily="18" charset="0"/>
                                                </a:rPr>
                                                <m:t>𝑖</m:t>
                                              </m:r>
                                            </m:sub>
                                            <m:sup>
                                              <m:r>
                                                <m:rPr>
                                                  <m:sty m:val="p"/>
                                                </m:rPr>
                                                <a:rPr lang="en-US" altLang="zh-CN" b="0" i="0" dirty="0" smtClean="0">
                                                  <a:latin typeface="Cambria Math" panose="02040503050406030204" pitchFamily="18" charset="0"/>
                                                </a:rPr>
                                                <m:t>low</m:t>
                                              </m:r>
                                            </m:sup>
                                          </m:sSubSup>
                                        </m:e>
                                      </m:d>
                                    </m:e>
                                  </m:d>
                                </m:e>
                              </m:func>
                            </m:e>
                          </m:nary>
                        </m:e>
                      </m:func>
                    </m:oMath>
                  </m:oMathPara>
                </a14:m>
                <a:endParaRPr kumimoji="1" lang="zh-CN" altLang="en-US" dirty="0"/>
              </a:p>
            </p:txBody>
          </p:sp>
        </mc:Choice>
        <mc:Fallback>
          <p:sp>
            <p:nvSpPr>
              <p:cNvPr id="7" name="文本框 6">
                <a:extLst>
                  <a:ext uri="{FF2B5EF4-FFF2-40B4-BE49-F238E27FC236}">
                    <a16:creationId xmlns:a16="http://schemas.microsoft.com/office/drawing/2014/main" id="{C4F1980F-2709-205D-4012-34EF2C71526C}"/>
                  </a:ext>
                </a:extLst>
              </p:cNvPr>
              <p:cNvSpPr txBox="1">
                <a:spLocks noRot="1" noChangeAspect="1" noMove="1" noResize="1" noEditPoints="1" noAdjustHandles="1" noChangeArrowheads="1" noChangeShapeType="1" noTextEdit="1"/>
              </p:cNvSpPr>
              <p:nvPr/>
            </p:nvSpPr>
            <p:spPr>
              <a:xfrm>
                <a:off x="1042655" y="2921963"/>
                <a:ext cx="4457796" cy="1030259"/>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4A1D68C3-E366-0C15-022E-1EBBD03ACFDA}"/>
                  </a:ext>
                </a:extLst>
              </p:cNvPr>
              <p:cNvSpPr txBox="1"/>
              <p:nvPr/>
            </p:nvSpPr>
            <p:spPr>
              <a:xfrm>
                <a:off x="1126967" y="4663782"/>
                <a:ext cx="4258209" cy="937274"/>
              </a:xfrm>
              <a:prstGeom prst="rect">
                <a:avLst/>
              </a:prstGeom>
            </p:spPr>
            <p:txBody>
              <a:bodyPr vert="horz" wrap="square" lIns="91440" tIns="45720" rIns="91440" bIns="45720" rtlCol="0" anchor="ctr">
                <a:normAutofit/>
              </a:bodyPr>
              <a:lstStyle/>
              <a:p>
                <a:pPr/>
                <a14:m>
                  <m:oMathPara xmlns:m="http://schemas.openxmlformats.org/officeDocument/2006/math">
                    <m:oMathParaPr>
                      <m:jc m:val="centerGroup"/>
                    </m:oMathParaPr>
                    <m:oMath xmlns:m="http://schemas.openxmlformats.org/officeDocument/2006/math">
                      <m:func>
                        <m:funcPr>
                          <m:ctrlPr>
                            <a:rPr kumimoji="1" lang="en-US" altLang="zh-CN" b="0" i="1" smtClean="0">
                              <a:latin typeface="Cambria Math" panose="02040503050406030204" pitchFamily="18" charset="0"/>
                            </a:rPr>
                          </m:ctrlPr>
                        </m:funcPr>
                        <m:fName>
                          <m:limLow>
                            <m:limLowPr>
                              <m:ctrlPr>
                                <a:rPr kumimoji="1" lang="en-US" altLang="zh-CN" b="0" i="1" smtClean="0">
                                  <a:latin typeface="Cambria Math" panose="02040503050406030204" pitchFamily="18" charset="0"/>
                                </a:rPr>
                              </m:ctrlPr>
                            </m:limLowPr>
                            <m:e>
                              <m:r>
                                <m:rPr>
                                  <m:sty m:val="p"/>
                                </m:rPr>
                                <a:rPr kumimoji="1" lang="en-US" altLang="zh-CN" b="0" i="0" smtClean="0">
                                  <a:latin typeface="Cambria Math" panose="02040503050406030204" pitchFamily="18" charset="0"/>
                                </a:rPr>
                                <m:t>min</m:t>
                              </m:r>
                            </m:e>
                            <m:lim>
                              <m:r>
                                <a:rPr kumimoji="1" lang="en-US" altLang="zh-CN" b="1" dirty="0">
                                  <a:latin typeface="Cambria Math" panose="02040503050406030204" pitchFamily="18" charset="0"/>
                                </a:rPr>
                                <m:t>𝐱</m:t>
                              </m:r>
                              <m:r>
                                <a:rPr kumimoji="1" lang="en-US" altLang="zh-CN" i="1" dirty="0">
                                  <a:latin typeface="Cambria Math" panose="02040503050406030204" pitchFamily="18" charset="0"/>
                                  <a:ea typeface="Cambria Math" panose="02040503050406030204" pitchFamily="18" charset="0"/>
                                </a:rPr>
                                <m:t>∈</m:t>
                              </m:r>
                              <m:sSup>
                                <m:sSupPr>
                                  <m:ctrlPr>
                                    <a:rPr kumimoji="1" lang="en-US" altLang="zh-CN" i="1" dirty="0">
                                      <a:latin typeface="Cambria Math" panose="02040503050406030204" pitchFamily="18" charset="0"/>
                                      <a:ea typeface="Cambria Math" panose="02040503050406030204" pitchFamily="18" charset="0"/>
                                    </a:rPr>
                                  </m:ctrlPr>
                                </m:sSupPr>
                                <m:e>
                                  <m:acc>
                                    <m:accPr>
                                      <m:chr m:val="̅"/>
                                      <m:ctrlPr>
                                        <a:rPr kumimoji="1" lang="en-US" altLang="zh-CN" b="0" i="1" dirty="0" smtClean="0">
                                          <a:latin typeface="Cambria Math" panose="02040503050406030204" pitchFamily="18" charset="0"/>
                                          <a:ea typeface="Cambria Math" panose="02040503050406030204" pitchFamily="18" charset="0"/>
                                        </a:rPr>
                                      </m:ctrlPr>
                                    </m:accPr>
                                    <m:e>
                                      <m:r>
                                        <a:rPr kumimoji="1" lang="zh-CN" altLang="en-US" i="1" dirty="0">
                                          <a:latin typeface="Cambria Math" panose="02040503050406030204" pitchFamily="18" charset="0"/>
                                          <a:ea typeface="Cambria Math" panose="02040503050406030204" pitchFamily="18" charset="0"/>
                                        </a:rPr>
                                        <m:t>𝒳</m:t>
                                      </m:r>
                                    </m:e>
                                  </m:acc>
                                </m:e>
                                <m:sup>
                                  <m:r>
                                    <a:rPr kumimoji="1" lang="en-US" altLang="zh-CN" i="1" dirty="0">
                                      <a:latin typeface="Cambria Math" panose="02040503050406030204" pitchFamily="18" charset="0"/>
                                      <a:ea typeface="Cambria Math" panose="02040503050406030204" pitchFamily="18" charset="0"/>
                                    </a:rPr>
                                    <m:t>𝐾</m:t>
                                  </m:r>
                                </m:sup>
                              </m:sSup>
                            </m:lim>
                          </m:limLow>
                        </m:fName>
                        <m:e>
                          <m:r>
                            <a:rPr kumimoji="1" lang="en-US" altLang="zh-CN" b="0" i="1" smtClean="0">
                              <a:latin typeface="Cambria Math" panose="02040503050406030204" pitchFamily="18" charset="0"/>
                            </a:rPr>
                            <m:t>𝑓</m:t>
                          </m:r>
                          <m:d>
                            <m:dPr>
                              <m:ctrlPr>
                                <a:rPr kumimoji="1" lang="en-US" altLang="zh-CN" b="0" i="1" smtClean="0">
                                  <a:latin typeface="Cambria Math" panose="02040503050406030204" pitchFamily="18" charset="0"/>
                                </a:rPr>
                              </m:ctrlPr>
                            </m:dPr>
                            <m:e>
                              <m:r>
                                <a:rPr kumimoji="1" lang="en-US" altLang="zh-CN" b="1" i="0" smtClean="0">
                                  <a:latin typeface="Cambria Math" panose="02040503050406030204" pitchFamily="18" charset="0"/>
                                </a:rPr>
                                <m:t>𝐱</m:t>
                              </m:r>
                            </m:e>
                          </m:d>
                          <m:r>
                            <a:rPr kumimoji="1" lang="en-US" altLang="zh-CN" b="0" i="1" smtClean="0">
                              <a:latin typeface="Cambria Math" panose="02040503050406030204" pitchFamily="18" charset="0"/>
                            </a:rPr>
                            <m:t>+</m:t>
                          </m:r>
                          <m:r>
                            <a:rPr kumimoji="1" lang="zh-CN" altLang="en-US" b="0" i="1" smtClean="0">
                              <a:latin typeface="Cambria Math" panose="02040503050406030204" pitchFamily="18" charset="0"/>
                            </a:rPr>
                            <m:t>𝛾𝜙</m:t>
                          </m:r>
                          <m:r>
                            <a:rPr kumimoji="1" lang="en-US" altLang="zh-CN" b="0" i="1" smtClean="0">
                              <a:latin typeface="Cambria Math" panose="02040503050406030204" pitchFamily="18" charset="0"/>
                            </a:rPr>
                            <m:t>(</m:t>
                          </m:r>
                          <m:r>
                            <a:rPr kumimoji="1" lang="en-US" altLang="zh-CN" b="1" i="0" smtClean="0">
                              <a:latin typeface="Cambria Math" panose="02040503050406030204" pitchFamily="18" charset="0"/>
                            </a:rPr>
                            <m:t>𝐱</m:t>
                          </m:r>
                          <m:r>
                            <a:rPr kumimoji="1" lang="en-US" altLang="zh-CN" b="0" i="1" smtClean="0">
                              <a:latin typeface="Cambria Math" panose="02040503050406030204" pitchFamily="18" charset="0"/>
                            </a:rPr>
                            <m:t>)</m:t>
                          </m:r>
                        </m:e>
                      </m:func>
                    </m:oMath>
                  </m:oMathPara>
                </a14:m>
                <a:endParaRPr kumimoji="1" lang="zh-CN" altLang="en-US" dirty="0"/>
              </a:p>
            </p:txBody>
          </p:sp>
        </mc:Choice>
        <mc:Fallback>
          <p:sp>
            <p:nvSpPr>
              <p:cNvPr id="8" name="文本框 7">
                <a:extLst>
                  <a:ext uri="{FF2B5EF4-FFF2-40B4-BE49-F238E27FC236}">
                    <a16:creationId xmlns:a16="http://schemas.microsoft.com/office/drawing/2014/main" id="{4A1D68C3-E366-0C15-022E-1EBBD03ACFDA}"/>
                  </a:ext>
                </a:extLst>
              </p:cNvPr>
              <p:cNvSpPr txBox="1">
                <a:spLocks noRot="1" noChangeAspect="1" noMove="1" noResize="1" noEditPoints="1" noAdjustHandles="1" noChangeArrowheads="1" noChangeShapeType="1" noTextEdit="1"/>
              </p:cNvSpPr>
              <p:nvPr/>
            </p:nvSpPr>
            <p:spPr>
              <a:xfrm>
                <a:off x="1126967" y="4663782"/>
                <a:ext cx="4258209" cy="937274"/>
              </a:xfrm>
              <a:prstGeom prst="rect">
                <a:avLst/>
              </a:prstGeom>
              <a:blipFill>
                <a:blip r:embed="rId10"/>
                <a:stretch>
                  <a:fillRect/>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293B1B55-31FB-2FA1-F723-8FE4DFEDA9CB}"/>
              </a:ext>
            </a:extLst>
          </p:cNvPr>
          <p:cNvSpPr txBox="1"/>
          <p:nvPr/>
        </p:nvSpPr>
        <p:spPr>
          <a:xfrm>
            <a:off x="415126" y="2623529"/>
            <a:ext cx="5335280" cy="396000"/>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i="1" dirty="0">
                <a:solidFill>
                  <a:srgbClr val="00B050"/>
                </a:solidFill>
                <a:sym typeface="+mn-ea"/>
              </a:rPr>
              <a:t>The ML Problem</a:t>
            </a:r>
            <a:endParaRPr kumimoji="1" lang="en-US" altLang="zh-CN" b="1" i="1" baseline="-25000" dirty="0">
              <a:solidFill>
                <a:srgbClr val="00B050"/>
              </a:solidFill>
              <a:sym typeface="+mn-ea"/>
            </a:endParaRPr>
          </a:p>
        </p:txBody>
      </p:sp>
      <p:sp>
        <p:nvSpPr>
          <p:cNvPr id="13" name="矩形 12">
            <a:extLst>
              <a:ext uri="{FF2B5EF4-FFF2-40B4-BE49-F238E27FC236}">
                <a16:creationId xmlns:a16="http://schemas.microsoft.com/office/drawing/2014/main" id="{48EBB8A2-8779-DA39-A540-3D48FA17B676}"/>
              </a:ext>
            </a:extLst>
          </p:cNvPr>
          <p:cNvSpPr/>
          <p:nvPr/>
        </p:nvSpPr>
        <p:spPr>
          <a:xfrm>
            <a:off x="415126" y="3012783"/>
            <a:ext cx="5335280" cy="894891"/>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4ABC9479-AD5F-052E-FD83-C42567660A6E}"/>
              </a:ext>
            </a:extLst>
          </p:cNvPr>
          <p:cNvSpPr txBox="1"/>
          <p:nvPr/>
        </p:nvSpPr>
        <p:spPr>
          <a:xfrm>
            <a:off x="318782" y="4229273"/>
            <a:ext cx="5612234" cy="396000"/>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i="1" dirty="0">
                <a:solidFill>
                  <a:srgbClr val="00B050"/>
                </a:solidFill>
                <a:sym typeface="+mn-ea"/>
              </a:rPr>
              <a:t>Equivalent Continuous Form (Exact Penalty Model)</a:t>
            </a:r>
            <a:endParaRPr kumimoji="1" lang="en-US" altLang="zh-CN" b="1" i="1" baseline="-25000" dirty="0">
              <a:solidFill>
                <a:srgbClr val="00B050"/>
              </a:solidFill>
              <a:sym typeface="+mn-ea"/>
            </a:endParaRPr>
          </a:p>
        </p:txBody>
      </p:sp>
      <p:sp>
        <p:nvSpPr>
          <p:cNvPr id="16" name="矩形 15">
            <a:extLst>
              <a:ext uri="{FF2B5EF4-FFF2-40B4-BE49-F238E27FC236}">
                <a16:creationId xmlns:a16="http://schemas.microsoft.com/office/drawing/2014/main" id="{CF27C5E0-84A9-C5AB-EE04-F5066223DAD2}"/>
              </a:ext>
            </a:extLst>
          </p:cNvPr>
          <p:cNvSpPr/>
          <p:nvPr/>
        </p:nvSpPr>
        <p:spPr>
          <a:xfrm>
            <a:off x="318782" y="4618527"/>
            <a:ext cx="5612234" cy="1836061"/>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2" name="箭头: 下 21">
            <a:extLst>
              <a:ext uri="{FF2B5EF4-FFF2-40B4-BE49-F238E27FC236}">
                <a16:creationId xmlns:a16="http://schemas.microsoft.com/office/drawing/2014/main" id="{9644F1CB-8261-5ECB-9BAE-5C9495E6F83B}"/>
              </a:ext>
            </a:extLst>
          </p:cNvPr>
          <p:cNvSpPr/>
          <p:nvPr/>
        </p:nvSpPr>
        <p:spPr>
          <a:xfrm>
            <a:off x="2777101" y="3863728"/>
            <a:ext cx="435935" cy="396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2D2CD1B6-A397-C7F3-58A3-991F3B18CAA7}"/>
              </a:ext>
            </a:extLst>
          </p:cNvPr>
          <p:cNvSpPr/>
          <p:nvPr/>
        </p:nvSpPr>
        <p:spPr>
          <a:xfrm>
            <a:off x="6183514" y="5326451"/>
            <a:ext cx="5865051" cy="1203638"/>
          </a:xfrm>
          <a:prstGeom prst="rect">
            <a:avLst/>
          </a:prstGeom>
          <a:ln w="28575"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kumimoji="1" lang="en-US" b="1" dirty="0">
              <a:sym typeface="+mn-ea"/>
            </a:endParaRPr>
          </a:p>
          <a:p>
            <a:pPr algn="ctr"/>
            <a:endParaRPr kumimoji="1" lang="en-US" b="1" dirty="0">
              <a:sym typeface="+mn-ea"/>
            </a:endParaRPr>
          </a:p>
        </p:txBody>
      </p:sp>
      <p:sp>
        <p:nvSpPr>
          <p:cNvPr id="24" name="矩形 23">
            <a:extLst>
              <a:ext uri="{FF2B5EF4-FFF2-40B4-BE49-F238E27FC236}">
                <a16:creationId xmlns:a16="http://schemas.microsoft.com/office/drawing/2014/main" id="{38434461-D349-2848-8F17-B98C77E9856F}"/>
              </a:ext>
            </a:extLst>
          </p:cNvPr>
          <p:cNvSpPr/>
          <p:nvPr/>
        </p:nvSpPr>
        <p:spPr>
          <a:xfrm>
            <a:off x="6170783" y="5076040"/>
            <a:ext cx="1636196" cy="434862"/>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kumimoji="1" lang="en-US" altLang="zh-CN" sz="2000" b="1" dirty="0">
                <a:solidFill>
                  <a:schemeClr val="bg1"/>
                </a:solidFill>
                <a:latin typeface="+mn-ea"/>
                <a:sym typeface="+mn-ea"/>
              </a:rPr>
              <a:t>Limitations</a:t>
            </a:r>
            <a:endParaRPr kumimoji="1" lang="zh-CN" altLang="en-US" sz="2000" b="1" dirty="0">
              <a:solidFill>
                <a:schemeClr val="bg1"/>
              </a:solidFill>
              <a:latin typeface="+mn-ea"/>
              <a:sym typeface="+mn-ea"/>
            </a:endParaRPr>
          </a:p>
        </p:txBody>
      </p:sp>
      <p:pic>
        <p:nvPicPr>
          <p:cNvPr id="10" name="图片 9">
            <a:extLst>
              <a:ext uri="{FF2B5EF4-FFF2-40B4-BE49-F238E27FC236}">
                <a16:creationId xmlns:a16="http://schemas.microsoft.com/office/drawing/2014/main" id="{22775390-71F0-2D8F-64BA-D24FFE53A484}"/>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9984" r="96049">
                        <a14:foregroundMark x1="24079" y1="33571" x2="24079" y2="33571"/>
                        <a14:foregroundMark x1="26428" y1="32679" x2="26428" y2="32679"/>
                        <a14:foregroundMark x1="27229" y1="29821" x2="27229" y2="29821"/>
                        <a14:foregroundMark x1="27069" y1="21786" x2="27069" y2="21786"/>
                        <a14:foregroundMark x1="32034" y1="23571" x2="32034" y2="23571"/>
                        <a14:foregroundMark x1="35558" y1="26071" x2="35558" y2="26071"/>
                        <a14:foregroundMark x1="44741" y1="26964" x2="44741" y2="26964"/>
                        <a14:foregroundMark x1="47838" y1="25179" x2="47838" y2="25179"/>
                        <a14:foregroundMark x1="57234" y1="26786" x2="57234" y2="26786"/>
                        <a14:foregroundMark x1="60918" y1="28214" x2="60918" y2="28214"/>
                        <a14:foregroundMark x1="66418" y1="32321" x2="66418" y2="32321"/>
                        <a14:foregroundMark x1="69941" y1="28571" x2="69941" y2="28571"/>
                        <a14:foregroundMark x1="74533" y1="32679" x2="74533" y2="32679"/>
                        <a14:foregroundMark x1="80619" y1="34464" x2="80619" y2="34464"/>
                        <a14:foregroundMark x1="84730" y1="34821" x2="84730" y2="34821"/>
                        <a14:foregroundMark x1="84730" y1="19821" x2="84730" y2="19821"/>
                        <a14:foregroundMark x1="87720" y1="33929" x2="87720" y2="33929"/>
                        <a14:foregroundMark x1="96049" y1="35536" x2="96049" y2="35536"/>
                        <a14:backgroundMark x1="16711" y1="42321" x2="16711" y2="42321"/>
                        <a14:backgroundMark x1="17512" y1="34821" x2="17512" y2="34821"/>
                        <a14:backgroundMark x1="13881" y1="32321" x2="13881" y2="32321"/>
                        <a14:backgroundMark x1="12226" y1="46071" x2="12226" y2="46071"/>
                        <a14:backgroundMark x1="12387" y1="49821" x2="12387" y2="49821"/>
                        <a14:backgroundMark x1="13027" y1="52679" x2="13027" y2="52679"/>
                        <a14:backgroundMark x1="13881" y1="44821" x2="13881" y2="43929"/>
                        <a14:backgroundMark x1="13508" y1="38929" x2="13508" y2="38929"/>
                        <a14:backgroundMark x1="13508" y1="38929" x2="13508" y2="38929"/>
                      </a14:backgroundRemoval>
                    </a14:imgEffect>
                  </a14:imgLayer>
                </a14:imgProps>
              </a:ext>
            </a:extLst>
          </a:blip>
          <a:srcRect l="21177" b="40154"/>
          <a:stretch>
            <a:fillRect/>
          </a:stretch>
        </p:blipFill>
        <p:spPr>
          <a:xfrm>
            <a:off x="8459470" y="191533"/>
            <a:ext cx="2497311" cy="566894"/>
          </a:xfrm>
          <a:prstGeom prst="rect">
            <a:avLst/>
          </a:prstGeom>
        </p:spPr>
      </p:pic>
    </p:spTree>
    <p:extLst>
      <p:ext uri="{BB962C8B-B14F-4D97-AF65-F5344CB8AC3E}">
        <p14:creationId xmlns:p14="http://schemas.microsoft.com/office/powerpoint/2010/main" val="3372522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13" cstate="email"/>
          <a:stretch>
            <a:fillRect/>
          </a:stretch>
        </p:blipFill>
        <p:spPr>
          <a:xfrm>
            <a:off x="11168380" y="96520"/>
            <a:ext cx="756920" cy="756920"/>
          </a:xfrm>
          <a:prstGeom prst="rect">
            <a:avLst/>
          </a:prstGeom>
        </p:spPr>
      </p:pic>
      <p:sp>
        <p:nvSpPr>
          <p:cNvPr id="7" name="文本框 6"/>
          <p:cNvSpPr txBox="1"/>
          <p:nvPr>
            <p:custDataLst>
              <p:tags r:id="rId2"/>
            </p:custDataLst>
          </p:nvPr>
        </p:nvSpPr>
        <p:spPr>
          <a:xfrm>
            <a:off x="265354" y="3044876"/>
            <a:ext cx="5586201" cy="438701"/>
          </a:xfrm>
          <a:prstGeom prst="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4" name="文本框 3"/>
          <p:cNvSpPr txBox="1"/>
          <p:nvPr>
            <p:custDataLst>
              <p:tags r:id="rId3"/>
            </p:custDataLst>
          </p:nvPr>
        </p:nvSpPr>
        <p:spPr>
          <a:xfrm>
            <a:off x="200660" y="3127974"/>
            <a:ext cx="5652770" cy="272970"/>
          </a:xfrm>
          <a:prstGeom prst="rect">
            <a:avLst/>
          </a:prstGeom>
        </p:spPr>
        <p:txBody>
          <a:bodyPr vert="horz" wrap="square" lIns="91440" tIns="45720" rIns="91440" bIns="45720" rtlCol="0" anchor="ctr">
            <a:noAutofit/>
          </a:bodyPr>
          <a:lstStyle/>
          <a:p>
            <a:pPr algn="ctr"/>
            <a:r>
              <a:rPr kumimoji="1" lang="en-US" altLang="zh-CN" sz="2000" b="1" dirty="0">
                <a:solidFill>
                  <a:srgbClr val="FFCC00"/>
                </a:solidFill>
              </a:rPr>
              <a:t>General Exact Penalty Model</a:t>
            </a:r>
          </a:p>
        </p:txBody>
      </p:sp>
      <p:sp>
        <p:nvSpPr>
          <p:cNvPr id="8" name="文本框 7"/>
          <p:cNvSpPr txBox="1"/>
          <p:nvPr>
            <p:custDataLst>
              <p:tags r:id="rId4"/>
            </p:custDataLst>
          </p:nvPr>
        </p:nvSpPr>
        <p:spPr>
          <a:xfrm>
            <a:off x="273200" y="3483577"/>
            <a:ext cx="5572244" cy="1303104"/>
          </a:xfrm>
          <a:prstGeom prst="rect">
            <a:avLst/>
          </a:prstGeom>
          <a:ln w="19050"/>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indent="0" algn="ctr" fontAlgn="auto">
              <a:lnSpc>
                <a:spcPct val="125000"/>
              </a:lnSpc>
              <a:buFont typeface="Wingdings" panose="05000000000000000000" charset="0"/>
              <a:buNone/>
            </a:pPr>
            <a:r>
              <a:rPr kumimoji="1" lang="en-US" sz="2000" b="1" dirty="0">
                <a:sym typeface="+mn-ea"/>
              </a:rPr>
              <a:t>  Make the exact penalty model applicable to general multi-bit quantization scenarios</a:t>
            </a:r>
            <a:endParaRPr kumimoji="1" lang="en-US" sz="2000" dirty="0"/>
          </a:p>
        </p:txBody>
      </p:sp>
      <p:sp>
        <p:nvSpPr>
          <p:cNvPr id="56" name="矩形: 圆角 55"/>
          <p:cNvSpPr/>
          <p:nvPr>
            <p:custDataLst>
              <p:tags r:id="rId5"/>
            </p:custDataLst>
          </p:nvPr>
        </p:nvSpPr>
        <p:spPr>
          <a:xfrm>
            <a:off x="-18415" y="5408819"/>
            <a:ext cx="12211685" cy="1108821"/>
          </a:xfrm>
          <a:prstGeom prst="rect">
            <a:avLst/>
          </a:prstGeom>
          <a:solidFill>
            <a:srgbClr val="EEBD4A"/>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300" b="1" dirty="0">
                <a:solidFill>
                  <a:schemeClr val="tx1"/>
                </a:solidFill>
                <a:latin typeface="+mn-ea"/>
                <a:cs typeface="Times New Roman" panose="02020603050405020304" charset="0"/>
                <a:sym typeface="+mn-ea"/>
              </a:rPr>
              <a:t>Propose </a:t>
            </a:r>
            <a:r>
              <a:rPr lang="en-US" altLang="zh-CN" sz="2300" b="1" dirty="0" err="1">
                <a:solidFill>
                  <a:schemeClr val="tx1"/>
                </a:solidFill>
                <a:latin typeface="+mn-ea"/>
                <a:cs typeface="Times New Roman" panose="02020603050405020304" charset="0"/>
                <a:sym typeface="+mn-ea"/>
              </a:rPr>
              <a:t>homotopy</a:t>
            </a:r>
            <a:r>
              <a:rPr lang="en-US" altLang="zh-CN" sz="2300" b="1" dirty="0">
                <a:solidFill>
                  <a:schemeClr val="tx1"/>
                </a:solidFill>
                <a:latin typeface="+mn-ea"/>
                <a:cs typeface="Times New Roman" panose="02020603050405020304" charset="0"/>
                <a:sym typeface="+mn-ea"/>
              </a:rPr>
              <a:t> penalty detection (HPD) and fusion penalty detection network (FPD-Net)</a:t>
            </a:r>
          </a:p>
        </p:txBody>
      </p:sp>
      <p:sp>
        <p:nvSpPr>
          <p:cNvPr id="13" name="文本框 12"/>
          <p:cNvSpPr txBox="1"/>
          <p:nvPr>
            <p:custDataLst>
              <p:tags r:id="rId6"/>
            </p:custDataLst>
          </p:nvPr>
        </p:nvSpPr>
        <p:spPr>
          <a:xfrm>
            <a:off x="6243387" y="3047416"/>
            <a:ext cx="5653345" cy="438670"/>
          </a:xfrm>
          <a:prstGeom prst="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14" name="文本框 13"/>
          <p:cNvSpPr txBox="1"/>
          <p:nvPr>
            <p:custDataLst>
              <p:tags r:id="rId7"/>
            </p:custDataLst>
          </p:nvPr>
        </p:nvSpPr>
        <p:spPr>
          <a:xfrm>
            <a:off x="6177915" y="3130508"/>
            <a:ext cx="5720715" cy="272950"/>
          </a:xfrm>
          <a:prstGeom prst="rect">
            <a:avLst/>
          </a:prstGeom>
        </p:spPr>
        <p:txBody>
          <a:bodyPr vert="horz" wrap="square" lIns="91440" tIns="45720" rIns="91440" bIns="45720" rtlCol="0" anchor="ctr">
            <a:noAutofit/>
          </a:bodyPr>
          <a:lstStyle/>
          <a:p>
            <a:pPr algn="ctr"/>
            <a:r>
              <a:rPr kumimoji="1" lang="en-US" altLang="zh-CN" sz="2000" b="1" dirty="0">
                <a:solidFill>
                  <a:srgbClr val="FFCC00"/>
                </a:solidFill>
                <a:sym typeface="+mn-ea"/>
              </a:rPr>
              <a:t>General Multi-Term Smoothing Framework</a:t>
            </a:r>
            <a:endParaRPr kumimoji="1" lang="en-US" altLang="zh-CN" sz="2000" b="1" dirty="0">
              <a:solidFill>
                <a:srgbClr val="FFCC00"/>
              </a:solidFill>
            </a:endParaRPr>
          </a:p>
        </p:txBody>
      </p:sp>
      <p:sp>
        <p:nvSpPr>
          <p:cNvPr id="15" name="文本框 14"/>
          <p:cNvSpPr txBox="1"/>
          <p:nvPr>
            <p:custDataLst>
              <p:tags r:id="rId8"/>
            </p:custDataLst>
          </p:nvPr>
        </p:nvSpPr>
        <p:spPr>
          <a:xfrm>
            <a:off x="6251327" y="3486086"/>
            <a:ext cx="5639221" cy="1304405"/>
          </a:xfrm>
          <a:prstGeom prst="rect">
            <a:avLst/>
          </a:prstGeom>
          <a:ln w="19050"/>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indent="0" algn="ctr" fontAlgn="auto">
              <a:lnSpc>
                <a:spcPct val="125000"/>
              </a:lnSpc>
              <a:buFont typeface="Wingdings" panose="05000000000000000000" charset="0"/>
              <a:buNone/>
            </a:pPr>
            <a:r>
              <a:rPr kumimoji="1" lang="en-US" altLang="zh-CN" sz="2000" b="1" dirty="0">
                <a:sym typeface="+mn-ea"/>
              </a:rPr>
              <a:t> Approximate the non-smooth penalty by multiple smooth terms with asymptotic convergence</a:t>
            </a:r>
          </a:p>
        </p:txBody>
      </p:sp>
      <p:grpSp>
        <p:nvGrpSpPr>
          <p:cNvPr id="10" name="组合 9">
            <a:extLst>
              <a:ext uri="{FF2B5EF4-FFF2-40B4-BE49-F238E27FC236}">
                <a16:creationId xmlns:a16="http://schemas.microsoft.com/office/drawing/2014/main" id="{573CC697-98C3-CA87-DDF8-EA009EA1865C}"/>
              </a:ext>
            </a:extLst>
          </p:cNvPr>
          <p:cNvGrpSpPr/>
          <p:nvPr/>
        </p:nvGrpSpPr>
        <p:grpSpPr>
          <a:xfrm>
            <a:off x="239649" y="1018119"/>
            <a:ext cx="11712702" cy="1410969"/>
            <a:chOff x="231076" y="1156242"/>
            <a:chExt cx="11712702" cy="1410969"/>
          </a:xfrm>
        </p:grpSpPr>
        <p:sp>
          <p:nvSpPr>
            <p:cNvPr id="5" name="文本框 4"/>
            <p:cNvSpPr txBox="1"/>
            <p:nvPr>
              <p:custDataLst>
                <p:tags r:id="rId9"/>
              </p:custDataLst>
            </p:nvPr>
          </p:nvSpPr>
          <p:spPr>
            <a:xfrm>
              <a:off x="231076" y="1156242"/>
              <a:ext cx="11712702" cy="1410969"/>
            </a:xfrm>
            <a:prstGeom prst="rect">
              <a:avLst/>
            </a:prstGeom>
            <a:solidFill>
              <a:srgbClr val="FBE44F">
                <a:alpha val="65000"/>
              </a:srgbClr>
            </a:solidFill>
            <a:effectLst>
              <a:reflection blurRad="6350" stA="52000" endA="300" endPos="20000" dir="5400000" sy="-100000" algn="bl" rotWithShape="0"/>
            </a:effectLst>
          </p:spPr>
          <p:txBody>
            <a:bodyPr vert="horz" wrap="square" lIns="91440" tIns="45720" rIns="91440" bIns="45720" rtlCol="0" anchor="ctr">
              <a:normAutofit/>
            </a:bodyPr>
            <a:lstStyle/>
            <a:p>
              <a:endParaRPr kumimoji="1" lang="zh-CN" altLang="en-US" dirty="0"/>
            </a:p>
          </p:txBody>
        </p:sp>
        <p:sp>
          <p:nvSpPr>
            <p:cNvPr id="17" name="矩形: 圆角 55"/>
            <p:cNvSpPr/>
            <p:nvPr>
              <p:custDataLst>
                <p:tags r:id="rId10"/>
              </p:custDataLst>
            </p:nvPr>
          </p:nvSpPr>
          <p:spPr>
            <a:xfrm>
              <a:off x="336198" y="1268232"/>
              <a:ext cx="11474984" cy="1101836"/>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srgbClr val="356115"/>
                  </a:solidFill>
                  <a:ea typeface="微软雅黑" panose="020B0503020204020204" pitchFamily="34" charset="-122"/>
                  <a:cs typeface="Times New Roman" panose="02020603050405020304" charset="0"/>
                  <a:sym typeface="+mn-ea"/>
                </a:rPr>
                <a:t>Our work: Two efficient detectors for Q&amp;D-MIMO systems</a:t>
              </a:r>
            </a:p>
          </p:txBody>
        </p:sp>
      </p:grpSp>
      <p:sp>
        <p:nvSpPr>
          <p:cNvPr id="50" name="下箭头 49"/>
          <p:cNvSpPr/>
          <p:nvPr/>
        </p:nvSpPr>
        <p:spPr>
          <a:xfrm>
            <a:off x="5911850" y="2303780"/>
            <a:ext cx="266065" cy="831215"/>
          </a:xfrm>
          <a:prstGeom prst="downArrow">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8" name="下箭头 17"/>
          <p:cNvSpPr/>
          <p:nvPr/>
        </p:nvSpPr>
        <p:spPr>
          <a:xfrm>
            <a:off x="5911383" y="4577604"/>
            <a:ext cx="266065" cy="831215"/>
          </a:xfrm>
          <a:prstGeom prst="downArrow">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2076CCB0-C724-27FF-5BCC-416DEA21CB67}"/>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9984" r="96049">
                        <a14:foregroundMark x1="24079" y1="33571" x2="24079" y2="33571"/>
                        <a14:foregroundMark x1="26428" y1="32679" x2="26428" y2="32679"/>
                        <a14:foregroundMark x1="27229" y1="29821" x2="27229" y2="29821"/>
                        <a14:foregroundMark x1="27069" y1="21786" x2="27069" y2="21786"/>
                        <a14:foregroundMark x1="32034" y1="23571" x2="32034" y2="23571"/>
                        <a14:foregroundMark x1="35558" y1="26071" x2="35558" y2="26071"/>
                        <a14:foregroundMark x1="44741" y1="26964" x2="44741" y2="26964"/>
                        <a14:foregroundMark x1="47838" y1="25179" x2="47838" y2="25179"/>
                        <a14:foregroundMark x1="57234" y1="26786" x2="57234" y2="26786"/>
                        <a14:foregroundMark x1="60918" y1="28214" x2="60918" y2="28214"/>
                        <a14:foregroundMark x1="66418" y1="32321" x2="66418" y2="32321"/>
                        <a14:foregroundMark x1="69941" y1="28571" x2="69941" y2="28571"/>
                        <a14:foregroundMark x1="74533" y1="32679" x2="74533" y2="32679"/>
                        <a14:foregroundMark x1="80619" y1="34464" x2="80619" y2="34464"/>
                        <a14:foregroundMark x1="84730" y1="34821" x2="84730" y2="34821"/>
                        <a14:foregroundMark x1="84730" y1="19821" x2="84730" y2="19821"/>
                        <a14:foregroundMark x1="87720" y1="33929" x2="87720" y2="33929"/>
                        <a14:foregroundMark x1="96049" y1="35536" x2="96049" y2="35536"/>
                        <a14:backgroundMark x1="16711" y1="42321" x2="16711" y2="42321"/>
                        <a14:backgroundMark x1="17512" y1="34821" x2="17512" y2="34821"/>
                        <a14:backgroundMark x1="13881" y1="32321" x2="13881" y2="32321"/>
                        <a14:backgroundMark x1="12226" y1="46071" x2="12226" y2="46071"/>
                        <a14:backgroundMark x1="12387" y1="49821" x2="12387" y2="49821"/>
                        <a14:backgroundMark x1="13027" y1="52679" x2="13027" y2="52679"/>
                        <a14:backgroundMark x1="13881" y1="44821" x2="13881" y2="43929"/>
                        <a14:backgroundMark x1="13508" y1="38929" x2="13508" y2="38929"/>
                        <a14:backgroundMark x1="13508" y1="38929" x2="13508" y2="38929"/>
                      </a14:backgroundRemoval>
                    </a14:imgEffect>
                  </a14:imgLayer>
                </a14:imgProps>
              </a:ext>
            </a:extLst>
          </a:blip>
          <a:srcRect l="21177" b="40154"/>
          <a:stretch>
            <a:fillRect/>
          </a:stretch>
        </p:blipFill>
        <p:spPr>
          <a:xfrm>
            <a:off x="8459470" y="191533"/>
            <a:ext cx="2497311" cy="566894"/>
          </a:xfrm>
          <a:prstGeom prst="rect">
            <a:avLst/>
          </a:prstGeom>
        </p:spPr>
      </p:pic>
      <p:sp>
        <p:nvSpPr>
          <p:cNvPr id="11" name="标题 1">
            <a:extLst>
              <a:ext uri="{FF2B5EF4-FFF2-40B4-BE49-F238E27FC236}">
                <a16:creationId xmlns:a16="http://schemas.microsoft.com/office/drawing/2014/main" id="{68B4152B-6011-C7A5-E1A1-670812FBDF62}"/>
              </a:ext>
            </a:extLst>
          </p:cNvPr>
          <p:cNvSpPr>
            <a:spLocks noGrp="1"/>
          </p:cNvSpPr>
          <p:nvPr>
            <p:ph type="title"/>
          </p:nvPr>
        </p:nvSpPr>
        <p:spPr>
          <a:xfrm>
            <a:off x="582930" y="76200"/>
            <a:ext cx="6631602" cy="845185"/>
          </a:xfrm>
        </p:spPr>
        <p:txBody>
          <a:bodyPr>
            <a:normAutofit/>
          </a:bodyPr>
          <a:lstStyle/>
          <a:p>
            <a:r>
              <a:rPr kumimoji="1" lang="en-US" altLang="zh-CN" sz="3200" b="1" dirty="0">
                <a:solidFill>
                  <a:schemeClr val="bg1"/>
                </a:solidFill>
                <a:latin typeface="+mn-lt"/>
                <a:ea typeface="+mn-ea"/>
                <a:cs typeface="+mn-cs"/>
                <a:sym typeface="+mn-ea"/>
              </a:rPr>
              <a:t>1 Background &amp; System Model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A6A59-3A8D-6184-27FF-88841EBC370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B811E69-F487-95FC-3A6B-F280EFE82C25}"/>
              </a:ext>
            </a:extLst>
          </p:cNvPr>
          <p:cNvSpPr>
            <a:spLocks noGrp="1"/>
          </p:cNvSpPr>
          <p:nvPr>
            <p:ph type="title"/>
          </p:nvPr>
        </p:nvSpPr>
        <p:spPr>
          <a:xfrm>
            <a:off x="582929" y="76200"/>
            <a:ext cx="10266925" cy="845185"/>
          </a:xfrm>
        </p:spPr>
        <p:txBody>
          <a:bodyPr>
            <a:normAutofit/>
          </a:bodyPr>
          <a:lstStyle/>
          <a:p>
            <a:r>
              <a:rPr kumimoji="1" lang="en-US" altLang="zh-CN" b="1" dirty="0">
                <a:latin typeface="+mn-lt"/>
                <a:ea typeface="+mn-ea"/>
                <a:cs typeface="+mn-cs"/>
                <a:sym typeface="+mn-ea"/>
              </a:rPr>
              <a:t>2 The Proposed Distributed HPD Algorithm </a:t>
            </a:r>
            <a:endParaRPr kumimoji="1" lang="en-US" altLang="zh-CN" b="1" dirty="0">
              <a:solidFill>
                <a:schemeClr val="bg1"/>
              </a:solidFill>
              <a:latin typeface="+mn-lt"/>
              <a:ea typeface="+mn-ea"/>
              <a:cs typeface="+mn-cs"/>
              <a:sym typeface="+mn-ea"/>
            </a:endParaRPr>
          </a:p>
        </p:txBody>
      </p:sp>
      <p:pic>
        <p:nvPicPr>
          <p:cNvPr id="20" name="图片 19">
            <a:extLst>
              <a:ext uri="{FF2B5EF4-FFF2-40B4-BE49-F238E27FC236}">
                <a16:creationId xmlns:a16="http://schemas.microsoft.com/office/drawing/2014/main" id="{FD7481E2-EA5C-BD5D-7237-A1B6BCF8C632}"/>
              </a:ext>
            </a:extLst>
          </p:cNvPr>
          <p:cNvPicPr>
            <a:picLocks noChangeAspect="1"/>
          </p:cNvPicPr>
          <p:nvPr>
            <p:custDataLst>
              <p:tags r:id="rId1"/>
            </p:custDataLst>
          </p:nvPr>
        </p:nvPicPr>
        <p:blipFill>
          <a:blip r:embed="rId10" cstate="email"/>
          <a:stretch>
            <a:fillRect/>
          </a:stretch>
        </p:blipFill>
        <p:spPr>
          <a:xfrm>
            <a:off x="11168380" y="96520"/>
            <a:ext cx="756920" cy="756920"/>
          </a:xfrm>
          <a:prstGeom prst="rect">
            <a:avLst/>
          </a:prstGeom>
        </p:spPr>
      </p:pic>
      <p:sp>
        <p:nvSpPr>
          <p:cNvPr id="43" name="文本框 42">
            <a:extLst>
              <a:ext uri="{FF2B5EF4-FFF2-40B4-BE49-F238E27FC236}">
                <a16:creationId xmlns:a16="http://schemas.microsoft.com/office/drawing/2014/main" id="{69630E96-0722-42C4-732B-8455B076A121}"/>
              </a:ext>
            </a:extLst>
          </p:cNvPr>
          <p:cNvSpPr txBox="1"/>
          <p:nvPr/>
        </p:nvSpPr>
        <p:spPr>
          <a:xfrm>
            <a:off x="669904" y="1165529"/>
            <a:ext cx="11178875" cy="510778"/>
          </a:xfrm>
          <a:prstGeom prst="roundRect">
            <a:avLst/>
          </a:prstGeom>
          <a:solidFill>
            <a:srgbClr val="EEBD4A"/>
          </a:solidFill>
        </p:spPr>
        <p:txBody>
          <a:bodyPr vert="horz"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solidFill>
                  <a:srgbClr val="FFFFFF"/>
                </a:solidFill>
                <a:effectLst/>
                <a:uLnTx/>
                <a:uFillTx/>
                <a:latin typeface="Times New Roman"/>
                <a:cs typeface="+mn-cs"/>
                <a:sym typeface="+mn-ea"/>
              </a:rPr>
              <a:t>General Exact Penalty Model for Multi-bit Quantization</a:t>
            </a:r>
            <a:endParaRPr kumimoji="1" lang="en-US" altLang="zh-CN" sz="2400" b="1" i="0" u="none" strike="noStrike" kern="1200" cap="none" spc="0" normalizeH="0" baseline="0" noProof="0" dirty="0">
              <a:ln>
                <a:noFill/>
              </a:ln>
              <a:solidFill>
                <a:srgbClr val="70AD47">
                  <a:lumMod val="50000"/>
                </a:srgbClr>
              </a:solidFill>
              <a:effectLst/>
              <a:uLnTx/>
              <a:uFillTx/>
              <a:latin typeface="Times New Roman"/>
              <a:cs typeface="+mn-cs"/>
              <a:sym typeface="+mn-ea"/>
            </a:endParaRPr>
          </a:p>
        </p:txBody>
      </p:sp>
      <p:pic>
        <p:nvPicPr>
          <p:cNvPr id="4" name="图片 3">
            <a:extLst>
              <a:ext uri="{FF2B5EF4-FFF2-40B4-BE49-F238E27FC236}">
                <a16:creationId xmlns:a16="http://schemas.microsoft.com/office/drawing/2014/main" id="{88B66B9C-2A50-0F45-D4D3-AB7EE809BBA8}"/>
              </a:ext>
            </a:extLst>
          </p:cNvPr>
          <p:cNvPicPr>
            <a:picLocks noChangeAspect="1"/>
          </p:cNvPicPr>
          <p:nvPr/>
        </p:nvPicPr>
        <p:blipFill>
          <a:blip r:embed="rId11"/>
          <a:srcRect/>
          <a:stretch/>
        </p:blipFill>
        <p:spPr>
          <a:xfrm>
            <a:off x="834174" y="1920451"/>
            <a:ext cx="5443387" cy="2029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7" name="图片 6">
            <a:extLst>
              <a:ext uri="{FF2B5EF4-FFF2-40B4-BE49-F238E27FC236}">
                <a16:creationId xmlns:a16="http://schemas.microsoft.com/office/drawing/2014/main" id="{51613004-7F5E-133F-1ED1-80F83C78D295}"/>
              </a:ext>
            </a:extLst>
          </p:cNvPr>
          <p:cNvPicPr>
            <a:picLocks noChangeAspect="1"/>
          </p:cNvPicPr>
          <p:nvPr/>
        </p:nvPicPr>
        <p:blipFill>
          <a:blip r:embed="rId12"/>
          <a:stretch>
            <a:fillRect/>
          </a:stretch>
        </p:blipFill>
        <p:spPr>
          <a:xfrm>
            <a:off x="7262640" y="2529075"/>
            <a:ext cx="3985071" cy="1518475"/>
          </a:xfrm>
          <a:prstGeom prst="rect">
            <a:avLst/>
          </a:prstGeom>
        </p:spPr>
      </p:pic>
      <p:pic>
        <p:nvPicPr>
          <p:cNvPr id="5" name="图片 4">
            <a:extLst>
              <a:ext uri="{FF2B5EF4-FFF2-40B4-BE49-F238E27FC236}">
                <a16:creationId xmlns:a16="http://schemas.microsoft.com/office/drawing/2014/main" id="{31EA7A2B-BF12-3223-4594-1BA70968E34C}"/>
              </a:ext>
            </a:extLst>
          </p:cNvPr>
          <p:cNvPicPr>
            <a:picLocks noChangeAspect="1"/>
          </p:cNvPicPr>
          <p:nvPr/>
        </p:nvPicPr>
        <p:blipFill>
          <a:blip r:embed="rId13"/>
          <a:stretch>
            <a:fillRect/>
          </a:stretch>
        </p:blipFill>
        <p:spPr>
          <a:xfrm>
            <a:off x="7393622" y="1774153"/>
            <a:ext cx="3622860" cy="729435"/>
          </a:xfrm>
          <a:prstGeom prst="rect">
            <a:avLst/>
          </a:prstGeom>
        </p:spPr>
      </p:pic>
      <p:sp>
        <p:nvSpPr>
          <p:cNvPr id="15" name="文本框 14">
            <a:extLst>
              <a:ext uri="{FF2B5EF4-FFF2-40B4-BE49-F238E27FC236}">
                <a16:creationId xmlns:a16="http://schemas.microsoft.com/office/drawing/2014/main" id="{E07BD384-022A-661A-B7D2-E1E543662CDE}"/>
              </a:ext>
            </a:extLst>
          </p:cNvPr>
          <p:cNvSpPr txBox="1"/>
          <p:nvPr/>
        </p:nvSpPr>
        <p:spPr>
          <a:xfrm>
            <a:off x="6841710" y="1750391"/>
            <a:ext cx="5007069" cy="2375936"/>
          </a:xfrm>
          <a:prstGeom prst="rect">
            <a:avLst/>
          </a:prstGeom>
          <a:ln w="19050">
            <a:solidFill>
              <a:schemeClr val="accent1"/>
            </a:solidFill>
            <a:prstDash val="dashDot"/>
          </a:ln>
        </p:spPr>
        <p:txBody>
          <a:bodyPr vert="horz" wrap="square" lIns="91440" tIns="45720" rIns="91440" bIns="45720" rtlCol="0" anchor="ctr">
            <a:normAutofit/>
          </a:bodyPr>
          <a:lstStyle/>
          <a:p>
            <a:pPr marL="285750" indent="-285750" algn="l">
              <a:buFont typeface="Wingdings" panose="05000000000000000000" charset="0"/>
              <a:buChar char="Ø"/>
            </a:pPr>
            <a:endParaRPr kumimoji="1" lang="en-US" altLang="zh-CN" dirty="0"/>
          </a:p>
          <a:p>
            <a:pPr marL="285750" indent="-285750" algn="l">
              <a:buFont typeface="Wingdings" panose="05000000000000000000" charset="0"/>
              <a:buChar char="Ø"/>
            </a:pPr>
            <a:endParaRPr kumimoji="1" lang="en-US" altLang="zh-CN" dirty="0"/>
          </a:p>
          <a:p>
            <a:pPr marL="285750" indent="-285750" algn="l">
              <a:buFont typeface="Wingdings" panose="05000000000000000000" charset="0"/>
              <a:buChar char="Ø"/>
            </a:pPr>
            <a:endParaRPr kumimoji="1" lang="en-US" dirty="0"/>
          </a:p>
          <a:p>
            <a:pPr marL="285750" indent="-285750" algn="l">
              <a:buFont typeface="Wingdings" panose="05000000000000000000" charset="0"/>
              <a:buChar char="Ø"/>
            </a:pPr>
            <a:endParaRPr kumimoji="1" lang="en-US" dirty="0"/>
          </a:p>
        </p:txBody>
      </p:sp>
      <p:grpSp>
        <p:nvGrpSpPr>
          <p:cNvPr id="18" name="组合 17">
            <a:extLst>
              <a:ext uri="{FF2B5EF4-FFF2-40B4-BE49-F238E27FC236}">
                <a16:creationId xmlns:a16="http://schemas.microsoft.com/office/drawing/2014/main" id="{4974DFF6-F266-CE84-92EC-9CA6732CA713}"/>
              </a:ext>
            </a:extLst>
          </p:cNvPr>
          <p:cNvGrpSpPr/>
          <p:nvPr/>
        </p:nvGrpSpPr>
        <p:grpSpPr>
          <a:xfrm>
            <a:off x="731258" y="4194146"/>
            <a:ext cx="5623437" cy="2320078"/>
            <a:chOff x="1476" y="2270"/>
            <a:chExt cx="8494" cy="4661"/>
          </a:xfrm>
        </p:grpSpPr>
        <p:grpSp>
          <p:nvGrpSpPr>
            <p:cNvPr id="19" name="组合 18">
              <a:extLst>
                <a:ext uri="{FF2B5EF4-FFF2-40B4-BE49-F238E27FC236}">
                  <a16:creationId xmlns:a16="http://schemas.microsoft.com/office/drawing/2014/main" id="{197B47F4-F9A1-CF5C-39CB-15F638585C22}"/>
                </a:ext>
              </a:extLst>
            </p:cNvPr>
            <p:cNvGrpSpPr/>
            <p:nvPr/>
          </p:nvGrpSpPr>
          <p:grpSpPr>
            <a:xfrm>
              <a:off x="1476" y="2270"/>
              <a:ext cx="8494" cy="945"/>
              <a:chOff x="3027" y="2611"/>
              <a:chExt cx="6029" cy="945"/>
            </a:xfrm>
          </p:grpSpPr>
          <p:sp>
            <p:nvSpPr>
              <p:cNvPr id="22" name="文本框 21">
                <a:extLst>
                  <a:ext uri="{FF2B5EF4-FFF2-40B4-BE49-F238E27FC236}">
                    <a16:creationId xmlns:a16="http://schemas.microsoft.com/office/drawing/2014/main" id="{E48FDF17-17D4-CC92-A736-6A9315FE09E6}"/>
                  </a:ext>
                </a:extLst>
              </p:cNvPr>
              <p:cNvSpPr txBox="1"/>
              <p:nvPr>
                <p:custDataLst>
                  <p:tags r:id="rId6"/>
                </p:custDataLst>
              </p:nvPr>
            </p:nvSpPr>
            <p:spPr>
              <a:xfrm>
                <a:off x="3096" y="2611"/>
                <a:ext cx="5958" cy="945"/>
              </a:xfrm>
              <a:prstGeom prst="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23" name="文本框 22">
                <a:extLst>
                  <a:ext uri="{FF2B5EF4-FFF2-40B4-BE49-F238E27FC236}">
                    <a16:creationId xmlns:a16="http://schemas.microsoft.com/office/drawing/2014/main" id="{CC052A13-F138-6B4D-7E41-2CC83B0C08F5}"/>
                  </a:ext>
                </a:extLst>
              </p:cNvPr>
              <p:cNvSpPr txBox="1"/>
              <p:nvPr>
                <p:custDataLst>
                  <p:tags r:id="rId7"/>
                </p:custDataLst>
              </p:nvPr>
            </p:nvSpPr>
            <p:spPr>
              <a:xfrm>
                <a:off x="3027" y="2790"/>
                <a:ext cx="6029" cy="588"/>
              </a:xfrm>
              <a:prstGeom prst="rect">
                <a:avLst/>
              </a:prstGeom>
            </p:spPr>
            <p:txBody>
              <a:bodyPr vert="horz" wrap="square" lIns="91440" tIns="45720" rIns="91440" bIns="45720" rtlCol="0" anchor="ctr">
                <a:noAutofit/>
              </a:bodyPr>
              <a:lstStyle/>
              <a:p>
                <a:pPr algn="ctr"/>
                <a:r>
                  <a:rPr kumimoji="1" lang="en-US" altLang="zh-CN" sz="2000" b="1" dirty="0">
                    <a:solidFill>
                      <a:srgbClr val="FFCC00"/>
                    </a:solidFill>
                  </a:rPr>
                  <a:t>Favorable Properties</a:t>
                </a:r>
              </a:p>
            </p:txBody>
          </p:sp>
        </p:grpSp>
        <p:sp>
          <p:nvSpPr>
            <p:cNvPr id="21" name="文本框 20">
              <a:extLst>
                <a:ext uri="{FF2B5EF4-FFF2-40B4-BE49-F238E27FC236}">
                  <a16:creationId xmlns:a16="http://schemas.microsoft.com/office/drawing/2014/main" id="{512C6AD0-4403-6DBB-A5F9-BFDAA683BD53}"/>
                </a:ext>
              </a:extLst>
            </p:cNvPr>
            <p:cNvSpPr txBox="1"/>
            <p:nvPr>
              <p:custDataLst>
                <p:tags r:id="rId5"/>
              </p:custDataLst>
            </p:nvPr>
          </p:nvSpPr>
          <p:spPr>
            <a:xfrm>
              <a:off x="1585" y="3207"/>
              <a:ext cx="8373" cy="3724"/>
            </a:xfrm>
            <a:prstGeom prst="rect">
              <a:avLst/>
            </a:prstGeom>
            <a:ln w="19050"/>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marL="342900" indent="-342900" fontAlgn="auto">
                <a:lnSpc>
                  <a:spcPct val="125000"/>
                </a:lnSpc>
                <a:buFont typeface="Wingdings" panose="05000000000000000000" pitchFamily="2" charset="2"/>
                <a:buChar char="ü"/>
              </a:pPr>
              <a:r>
                <a:rPr kumimoji="1" lang="en-US" sz="2000" dirty="0"/>
                <a:t>Breaks the limitation of the 1-bit case</a:t>
              </a:r>
            </a:p>
            <a:p>
              <a:pPr marL="342900" indent="-342900" fontAlgn="auto">
                <a:lnSpc>
                  <a:spcPct val="125000"/>
                </a:lnSpc>
                <a:buFont typeface="Wingdings" panose="05000000000000000000" pitchFamily="2" charset="2"/>
                <a:buChar char="ü"/>
              </a:pPr>
              <a:r>
                <a:rPr kumimoji="1" lang="en-US" sz="2000" dirty="0"/>
                <a:t>Enables general multi-bit quantization scenarios</a:t>
              </a:r>
            </a:p>
            <a:p>
              <a:pPr marL="342900" indent="-342900" fontAlgn="auto">
                <a:lnSpc>
                  <a:spcPct val="125000"/>
                </a:lnSpc>
                <a:buFont typeface="Wingdings" panose="05000000000000000000" pitchFamily="2" charset="2"/>
                <a:buChar char="ü"/>
              </a:pPr>
              <a:r>
                <a:rPr kumimoji="1" lang="en-US" sz="2000" dirty="0"/>
                <a:t>Allows different quantizers, including uniform and non-uniform schemes</a:t>
              </a:r>
            </a:p>
          </p:txBody>
        </p:sp>
      </p:grpSp>
      <p:grpSp>
        <p:nvGrpSpPr>
          <p:cNvPr id="24" name="组合 23">
            <a:extLst>
              <a:ext uri="{FF2B5EF4-FFF2-40B4-BE49-F238E27FC236}">
                <a16:creationId xmlns:a16="http://schemas.microsoft.com/office/drawing/2014/main" id="{FE1D1E4A-2CA3-CF54-7ABE-A475B819B77D}"/>
              </a:ext>
            </a:extLst>
          </p:cNvPr>
          <p:cNvGrpSpPr/>
          <p:nvPr/>
        </p:nvGrpSpPr>
        <p:grpSpPr>
          <a:xfrm>
            <a:off x="6362500" y="4194146"/>
            <a:ext cx="5623437" cy="2320078"/>
            <a:chOff x="1476" y="2270"/>
            <a:chExt cx="8494" cy="4661"/>
          </a:xfrm>
        </p:grpSpPr>
        <p:grpSp>
          <p:nvGrpSpPr>
            <p:cNvPr id="25" name="组合 24">
              <a:extLst>
                <a:ext uri="{FF2B5EF4-FFF2-40B4-BE49-F238E27FC236}">
                  <a16:creationId xmlns:a16="http://schemas.microsoft.com/office/drawing/2014/main" id="{8A46285F-7DF0-D997-6C88-6019EA1CFEC5}"/>
                </a:ext>
              </a:extLst>
            </p:cNvPr>
            <p:cNvGrpSpPr/>
            <p:nvPr/>
          </p:nvGrpSpPr>
          <p:grpSpPr>
            <a:xfrm>
              <a:off x="1476" y="2270"/>
              <a:ext cx="8494" cy="945"/>
              <a:chOff x="3027" y="2611"/>
              <a:chExt cx="6029" cy="945"/>
            </a:xfrm>
          </p:grpSpPr>
          <p:sp>
            <p:nvSpPr>
              <p:cNvPr id="27" name="文本框 26">
                <a:extLst>
                  <a:ext uri="{FF2B5EF4-FFF2-40B4-BE49-F238E27FC236}">
                    <a16:creationId xmlns:a16="http://schemas.microsoft.com/office/drawing/2014/main" id="{4414C340-9F79-9EA2-329B-8F3CEB374C2A}"/>
                  </a:ext>
                </a:extLst>
              </p:cNvPr>
              <p:cNvSpPr txBox="1"/>
              <p:nvPr>
                <p:custDataLst>
                  <p:tags r:id="rId3"/>
                </p:custDataLst>
              </p:nvPr>
            </p:nvSpPr>
            <p:spPr>
              <a:xfrm>
                <a:off x="3096" y="2611"/>
                <a:ext cx="5958" cy="945"/>
              </a:xfrm>
              <a:prstGeom prst="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28" name="文本框 27">
                <a:extLst>
                  <a:ext uri="{FF2B5EF4-FFF2-40B4-BE49-F238E27FC236}">
                    <a16:creationId xmlns:a16="http://schemas.microsoft.com/office/drawing/2014/main" id="{7412D194-B31B-D3F4-EDFE-547F553E6676}"/>
                  </a:ext>
                </a:extLst>
              </p:cNvPr>
              <p:cNvSpPr txBox="1"/>
              <p:nvPr>
                <p:custDataLst>
                  <p:tags r:id="rId4"/>
                </p:custDataLst>
              </p:nvPr>
            </p:nvSpPr>
            <p:spPr>
              <a:xfrm>
                <a:off x="3027" y="2790"/>
                <a:ext cx="6029" cy="588"/>
              </a:xfrm>
              <a:prstGeom prst="rect">
                <a:avLst/>
              </a:prstGeom>
            </p:spPr>
            <p:txBody>
              <a:bodyPr vert="horz" wrap="square" lIns="91440" tIns="45720" rIns="91440" bIns="45720" rtlCol="0" anchor="ctr">
                <a:noAutofit/>
              </a:bodyPr>
              <a:lstStyle/>
              <a:p>
                <a:pPr algn="ctr"/>
                <a:r>
                  <a:rPr kumimoji="1" lang="en-US" altLang="zh-CN" sz="2000" b="1" dirty="0">
                    <a:solidFill>
                      <a:srgbClr val="FFCC00"/>
                    </a:solidFill>
                  </a:rPr>
                  <a:t>Low-Complexity Choice</a:t>
                </a:r>
              </a:p>
            </p:txBody>
          </p:sp>
        </p:grpSp>
        <p:sp>
          <p:nvSpPr>
            <p:cNvPr id="26" name="文本框 25">
              <a:extLst>
                <a:ext uri="{FF2B5EF4-FFF2-40B4-BE49-F238E27FC236}">
                  <a16:creationId xmlns:a16="http://schemas.microsoft.com/office/drawing/2014/main" id="{E4D5EEC9-C483-350D-90D2-A766646C84E2}"/>
                </a:ext>
              </a:extLst>
            </p:cNvPr>
            <p:cNvSpPr txBox="1"/>
            <p:nvPr>
              <p:custDataLst>
                <p:tags r:id="rId2"/>
              </p:custDataLst>
            </p:nvPr>
          </p:nvSpPr>
          <p:spPr>
            <a:xfrm>
              <a:off x="1585" y="3207"/>
              <a:ext cx="8373" cy="3724"/>
            </a:xfrm>
            <a:prstGeom prst="rect">
              <a:avLst/>
            </a:prstGeom>
            <a:ln w="19050"/>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t"/>
            <a:lstStyle/>
            <a:p>
              <a:pPr indent="0" fontAlgn="auto">
                <a:lnSpc>
                  <a:spcPct val="125000"/>
                </a:lnSpc>
                <a:buFont typeface="Wingdings" panose="05000000000000000000" charset="0"/>
                <a:buNone/>
              </a:pPr>
              <a:r>
                <a:rPr lang="en-US" altLang="zh-CN" sz="2000" dirty="0"/>
                <a:t>To avoid costly eigenvalue decomposition, we exploit the channel hardening property and simplify:</a:t>
              </a:r>
              <a:endParaRPr kumimoji="1" lang="en-US" sz="2000" dirty="0"/>
            </a:p>
          </p:txBody>
        </p:sp>
      </p:grpSp>
      <p:pic>
        <p:nvPicPr>
          <p:cNvPr id="30" name="图片 29">
            <a:extLst>
              <a:ext uri="{FF2B5EF4-FFF2-40B4-BE49-F238E27FC236}">
                <a16:creationId xmlns:a16="http://schemas.microsoft.com/office/drawing/2014/main" id="{5929FC93-CABF-8A6B-FE64-0C6B3EBFE8D4}"/>
              </a:ext>
            </a:extLst>
          </p:cNvPr>
          <p:cNvPicPr>
            <a:picLocks noChangeAspect="1"/>
          </p:cNvPicPr>
          <p:nvPr/>
        </p:nvPicPr>
        <p:blipFill>
          <a:blip r:embed="rId14"/>
          <a:stretch>
            <a:fillRect/>
          </a:stretch>
        </p:blipFill>
        <p:spPr>
          <a:xfrm>
            <a:off x="7462998" y="5587386"/>
            <a:ext cx="3594728" cy="767309"/>
          </a:xfrm>
          <a:prstGeom prst="rect">
            <a:avLst/>
          </a:prstGeom>
        </p:spPr>
      </p:pic>
      <p:pic>
        <p:nvPicPr>
          <p:cNvPr id="3" name="图片 2">
            <a:extLst>
              <a:ext uri="{FF2B5EF4-FFF2-40B4-BE49-F238E27FC236}">
                <a16:creationId xmlns:a16="http://schemas.microsoft.com/office/drawing/2014/main" id="{BDF878AB-AE0F-C6AF-089D-A4E267CDA37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9984" r="96049">
                        <a14:foregroundMark x1="24079" y1="33571" x2="24079" y2="33571"/>
                        <a14:foregroundMark x1="26428" y1="32679" x2="26428" y2="32679"/>
                        <a14:foregroundMark x1="27229" y1="29821" x2="27229" y2="29821"/>
                        <a14:foregroundMark x1="27069" y1="21786" x2="27069" y2="21786"/>
                        <a14:foregroundMark x1="32034" y1="23571" x2="32034" y2="23571"/>
                        <a14:foregroundMark x1="35558" y1="26071" x2="35558" y2="26071"/>
                        <a14:foregroundMark x1="44741" y1="26964" x2="44741" y2="26964"/>
                        <a14:foregroundMark x1="47838" y1="25179" x2="47838" y2="25179"/>
                        <a14:foregroundMark x1="57234" y1="26786" x2="57234" y2="26786"/>
                        <a14:foregroundMark x1="60918" y1="28214" x2="60918" y2="28214"/>
                        <a14:foregroundMark x1="66418" y1="32321" x2="66418" y2="32321"/>
                        <a14:foregroundMark x1="69941" y1="28571" x2="69941" y2="28571"/>
                        <a14:foregroundMark x1="74533" y1="32679" x2="74533" y2="32679"/>
                        <a14:foregroundMark x1="80619" y1="34464" x2="80619" y2="34464"/>
                        <a14:foregroundMark x1="84730" y1="34821" x2="84730" y2="34821"/>
                        <a14:foregroundMark x1="84730" y1="19821" x2="84730" y2="19821"/>
                        <a14:foregroundMark x1="87720" y1="33929" x2="87720" y2="33929"/>
                        <a14:foregroundMark x1="96049" y1="35536" x2="96049" y2="35536"/>
                        <a14:backgroundMark x1="16711" y1="42321" x2="16711" y2="42321"/>
                        <a14:backgroundMark x1="17512" y1="34821" x2="17512" y2="34821"/>
                        <a14:backgroundMark x1="13881" y1="32321" x2="13881" y2="32321"/>
                        <a14:backgroundMark x1="12226" y1="46071" x2="12226" y2="46071"/>
                        <a14:backgroundMark x1="12387" y1="49821" x2="12387" y2="49821"/>
                        <a14:backgroundMark x1="13027" y1="52679" x2="13027" y2="52679"/>
                        <a14:backgroundMark x1="13881" y1="44821" x2="13881" y2="43929"/>
                        <a14:backgroundMark x1="13508" y1="38929" x2="13508" y2="38929"/>
                        <a14:backgroundMark x1="13508" y1="38929" x2="13508" y2="38929"/>
                      </a14:backgroundRemoval>
                    </a14:imgEffect>
                  </a14:imgLayer>
                </a14:imgProps>
              </a:ext>
            </a:extLst>
          </a:blip>
          <a:srcRect l="21177" b="40154"/>
          <a:stretch>
            <a:fillRect/>
          </a:stretch>
        </p:blipFill>
        <p:spPr>
          <a:xfrm>
            <a:off x="8459470" y="191533"/>
            <a:ext cx="2497311" cy="566894"/>
          </a:xfrm>
          <a:prstGeom prst="rect">
            <a:avLst/>
          </a:prstGeom>
        </p:spPr>
      </p:pic>
    </p:spTree>
    <p:extLst>
      <p:ext uri="{BB962C8B-B14F-4D97-AF65-F5344CB8AC3E}">
        <p14:creationId xmlns:p14="http://schemas.microsoft.com/office/powerpoint/2010/main" val="382044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4D5DF-5750-ED82-7B68-812361CF63C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AFD90FD-0A8D-9BF1-B0FD-179C0424C73E}"/>
              </a:ext>
            </a:extLst>
          </p:cNvPr>
          <p:cNvSpPr>
            <a:spLocks noGrp="1"/>
          </p:cNvSpPr>
          <p:nvPr>
            <p:ph type="title"/>
          </p:nvPr>
        </p:nvSpPr>
        <p:spPr>
          <a:xfrm>
            <a:off x="582929" y="76200"/>
            <a:ext cx="7523725" cy="845185"/>
          </a:xfrm>
        </p:spPr>
        <p:txBody>
          <a:bodyPr>
            <a:normAutofit/>
          </a:bodyPr>
          <a:lstStyle/>
          <a:p>
            <a:r>
              <a:rPr kumimoji="1" lang="en-US" altLang="zh-CN" b="1" dirty="0">
                <a:sym typeface="+mn-ea"/>
              </a:rPr>
              <a:t>2 The Proposed Distributed HPD Algorithm </a:t>
            </a:r>
            <a:endParaRPr kumimoji="1" lang="en-US" altLang="zh-CN" b="1" dirty="0">
              <a:solidFill>
                <a:schemeClr val="bg1"/>
              </a:solidFill>
              <a:latin typeface="+mn-lt"/>
              <a:ea typeface="+mn-ea"/>
              <a:cs typeface="+mn-cs"/>
              <a:sym typeface="+mn-ea"/>
            </a:endParaRPr>
          </a:p>
        </p:txBody>
      </p:sp>
      <p:pic>
        <p:nvPicPr>
          <p:cNvPr id="20" name="图片 19">
            <a:extLst>
              <a:ext uri="{FF2B5EF4-FFF2-40B4-BE49-F238E27FC236}">
                <a16:creationId xmlns:a16="http://schemas.microsoft.com/office/drawing/2014/main" id="{12F4068A-05F9-03CA-9C37-FF55CFEDF178}"/>
              </a:ext>
            </a:extLst>
          </p:cNvPr>
          <p:cNvPicPr>
            <a:picLocks noChangeAspect="1"/>
          </p:cNvPicPr>
          <p:nvPr>
            <p:custDataLst>
              <p:tags r:id="rId1"/>
            </p:custDataLst>
          </p:nvPr>
        </p:nvPicPr>
        <p:blipFill>
          <a:blip r:embed="rId4" cstate="email"/>
          <a:stretch>
            <a:fillRect/>
          </a:stretch>
        </p:blipFill>
        <p:spPr>
          <a:xfrm>
            <a:off x="11168380" y="96520"/>
            <a:ext cx="756920" cy="756920"/>
          </a:xfrm>
          <a:prstGeom prst="rect">
            <a:avLst/>
          </a:prstGeom>
        </p:spPr>
      </p:pic>
      <p:sp>
        <p:nvSpPr>
          <p:cNvPr id="43" name="文本框 42">
            <a:extLst>
              <a:ext uri="{FF2B5EF4-FFF2-40B4-BE49-F238E27FC236}">
                <a16:creationId xmlns:a16="http://schemas.microsoft.com/office/drawing/2014/main" id="{E8D4BFC5-9D58-02F7-D7DF-2955EB4601D1}"/>
              </a:ext>
            </a:extLst>
          </p:cNvPr>
          <p:cNvSpPr txBox="1"/>
          <p:nvPr/>
        </p:nvSpPr>
        <p:spPr>
          <a:xfrm>
            <a:off x="731270" y="1124965"/>
            <a:ext cx="9626701" cy="510778"/>
          </a:xfrm>
          <a:prstGeom prst="roundRect">
            <a:avLst/>
          </a:prstGeom>
          <a:solidFill>
            <a:srgbClr val="EEBD4A"/>
          </a:solidFill>
        </p:spPr>
        <p:txBody>
          <a:bodyPr vert="horz"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solidFill>
                  <a:srgbClr val="FFFFFF"/>
                </a:solidFill>
                <a:effectLst/>
                <a:uLnTx/>
                <a:uFillTx/>
                <a:latin typeface="Times New Roman"/>
                <a:cs typeface="+mn-cs"/>
                <a:sym typeface="+mn-ea"/>
              </a:rPr>
              <a:t>Smooth Approximation Of </a:t>
            </a:r>
            <a:r>
              <a:rPr kumimoji="1" lang="zh-CN" altLang="en-US" sz="2400" b="1" i="0" u="none" strike="noStrike" kern="1200" cap="none" spc="0" normalizeH="0" baseline="0" noProof="0" dirty="0">
                <a:ln>
                  <a:noFill/>
                </a:ln>
                <a:solidFill>
                  <a:srgbClr val="FFFFFF"/>
                </a:solidFill>
                <a:effectLst/>
                <a:uLnTx/>
                <a:uFillTx/>
                <a:latin typeface="Times New Roman"/>
                <a:cs typeface="+mn-cs"/>
                <a:sym typeface="+mn-ea"/>
              </a:rPr>
              <a:t>𝜙</a:t>
            </a:r>
            <a:r>
              <a:rPr kumimoji="1" lang="en-US" altLang="zh-CN" sz="2400" b="1" i="0" u="none" strike="noStrike" kern="1200" cap="none" spc="0" normalizeH="0" baseline="0" noProof="0" dirty="0">
                <a:ln>
                  <a:noFill/>
                </a:ln>
                <a:solidFill>
                  <a:srgbClr val="FFFFFF"/>
                </a:solidFill>
                <a:effectLst/>
                <a:uLnTx/>
                <a:uFillTx/>
                <a:latin typeface="Times New Roman"/>
                <a:cs typeface="+mn-cs"/>
                <a:sym typeface="+mn-ea"/>
              </a:rPr>
              <a:t>(</a:t>
            </a:r>
            <a:r>
              <a:rPr kumimoji="1" lang="zh-CN" altLang="en-US" sz="2400" b="1" i="0" u="none" strike="noStrike" kern="1200" cap="none" spc="0" normalizeH="0" baseline="0" noProof="0" dirty="0">
                <a:ln>
                  <a:noFill/>
                </a:ln>
                <a:solidFill>
                  <a:srgbClr val="FFFFFF"/>
                </a:solidFill>
                <a:effectLst/>
                <a:uLnTx/>
                <a:uFillTx/>
                <a:latin typeface="Times New Roman"/>
                <a:cs typeface="+mn-cs"/>
                <a:sym typeface="+mn-ea"/>
              </a:rPr>
              <a:t>𝐱</a:t>
            </a:r>
            <a:r>
              <a:rPr kumimoji="1" lang="en-US" altLang="zh-CN" sz="2400" b="1" i="0" u="none" strike="noStrike" kern="1200" cap="none" spc="0" normalizeH="0" baseline="0" noProof="0" dirty="0">
                <a:ln>
                  <a:noFill/>
                </a:ln>
                <a:solidFill>
                  <a:srgbClr val="FFFFFF"/>
                </a:solidFill>
                <a:effectLst/>
                <a:uLnTx/>
                <a:uFillTx/>
                <a:latin typeface="Times New Roman"/>
                <a:cs typeface="+mn-cs"/>
                <a:sym typeface="+mn-ea"/>
              </a:rPr>
              <a:t>) For Efficient Optimization</a:t>
            </a:r>
            <a:endParaRPr kumimoji="1" lang="en-US" altLang="zh-CN" sz="2400" b="1" i="0" u="none" strike="noStrike" kern="1200" cap="none" spc="0" normalizeH="0" baseline="0" noProof="0" dirty="0">
              <a:ln>
                <a:noFill/>
              </a:ln>
              <a:solidFill>
                <a:srgbClr val="70AD47">
                  <a:lumMod val="50000"/>
                </a:srgbClr>
              </a:solidFill>
              <a:effectLst/>
              <a:uLnTx/>
              <a:uFillTx/>
              <a:latin typeface="Times New Roman"/>
              <a:cs typeface="+mn-cs"/>
              <a:sym typeface="+mn-ea"/>
            </a:endParaRPr>
          </a:p>
        </p:txBody>
      </p:sp>
      <p:pic>
        <p:nvPicPr>
          <p:cNvPr id="3" name="图片 2">
            <a:extLst>
              <a:ext uri="{FF2B5EF4-FFF2-40B4-BE49-F238E27FC236}">
                <a16:creationId xmlns:a16="http://schemas.microsoft.com/office/drawing/2014/main" id="{949B44DD-B491-1EF7-99E7-AEA6BF9D2EA3}"/>
              </a:ext>
            </a:extLst>
          </p:cNvPr>
          <p:cNvPicPr>
            <a:picLocks noChangeAspect="1"/>
          </p:cNvPicPr>
          <p:nvPr/>
        </p:nvPicPr>
        <p:blipFill>
          <a:blip r:embed="rId5"/>
          <a:stretch>
            <a:fillRect/>
          </a:stretch>
        </p:blipFill>
        <p:spPr>
          <a:xfrm>
            <a:off x="1153681" y="2280852"/>
            <a:ext cx="4434909" cy="750761"/>
          </a:xfrm>
          <a:prstGeom prst="rect">
            <a:avLst/>
          </a:prstGeom>
        </p:spPr>
      </p:pic>
      <p:sp>
        <p:nvSpPr>
          <p:cNvPr id="9" name="文本框 8">
            <a:extLst>
              <a:ext uri="{FF2B5EF4-FFF2-40B4-BE49-F238E27FC236}">
                <a16:creationId xmlns:a16="http://schemas.microsoft.com/office/drawing/2014/main" id="{D52D1D09-969D-3496-BB7F-CCD8F19C8E74}"/>
              </a:ext>
            </a:extLst>
          </p:cNvPr>
          <p:cNvSpPr txBox="1"/>
          <p:nvPr/>
        </p:nvSpPr>
        <p:spPr>
          <a:xfrm>
            <a:off x="731270" y="1816160"/>
            <a:ext cx="5335280" cy="396000"/>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i="1" dirty="0">
                <a:solidFill>
                  <a:srgbClr val="00B050"/>
                </a:solidFill>
                <a:sym typeface="+mn-ea"/>
              </a:rPr>
              <a:t>The Exact Penalty</a:t>
            </a:r>
            <a:endParaRPr kumimoji="1" lang="en-US" altLang="zh-CN" b="1" i="1" baseline="-25000" dirty="0">
              <a:solidFill>
                <a:srgbClr val="00B050"/>
              </a:solidFill>
              <a:sym typeface="+mn-ea"/>
            </a:endParaRPr>
          </a:p>
        </p:txBody>
      </p:sp>
      <p:sp>
        <p:nvSpPr>
          <p:cNvPr id="10" name="矩形 9">
            <a:extLst>
              <a:ext uri="{FF2B5EF4-FFF2-40B4-BE49-F238E27FC236}">
                <a16:creationId xmlns:a16="http://schemas.microsoft.com/office/drawing/2014/main" id="{9E17A81D-CAC2-A995-5B3A-916759E8AB0F}"/>
              </a:ext>
            </a:extLst>
          </p:cNvPr>
          <p:cNvSpPr/>
          <p:nvPr/>
        </p:nvSpPr>
        <p:spPr>
          <a:xfrm>
            <a:off x="731270" y="2205414"/>
            <a:ext cx="5335280" cy="894891"/>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86D0978-FE10-EBDB-E19C-C6F5834CF110}"/>
              </a:ext>
            </a:extLst>
          </p:cNvPr>
          <p:cNvSpPr txBox="1"/>
          <p:nvPr/>
        </p:nvSpPr>
        <p:spPr>
          <a:xfrm>
            <a:off x="703496" y="3421904"/>
            <a:ext cx="5335280" cy="396000"/>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i="1" dirty="0">
                <a:solidFill>
                  <a:srgbClr val="00B050"/>
                </a:solidFill>
                <a:sym typeface="+mn-ea"/>
              </a:rPr>
              <a:t>The Smooth Surrogate</a:t>
            </a:r>
            <a:endParaRPr kumimoji="1" lang="en-US" altLang="zh-CN" b="1" i="1" baseline="-25000" dirty="0">
              <a:solidFill>
                <a:srgbClr val="00B050"/>
              </a:solidFill>
              <a:sym typeface="+mn-ea"/>
            </a:endParaRPr>
          </a:p>
        </p:txBody>
      </p:sp>
      <p:sp>
        <p:nvSpPr>
          <p:cNvPr id="13" name="矩形 12">
            <a:extLst>
              <a:ext uri="{FF2B5EF4-FFF2-40B4-BE49-F238E27FC236}">
                <a16:creationId xmlns:a16="http://schemas.microsoft.com/office/drawing/2014/main" id="{78EDEA99-76A3-3E25-9503-10ABF32988B8}"/>
              </a:ext>
            </a:extLst>
          </p:cNvPr>
          <p:cNvSpPr/>
          <p:nvPr/>
        </p:nvSpPr>
        <p:spPr>
          <a:xfrm>
            <a:off x="703496" y="3811158"/>
            <a:ext cx="5335280" cy="2643429"/>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5" name="箭头: 下 14">
            <a:extLst>
              <a:ext uri="{FF2B5EF4-FFF2-40B4-BE49-F238E27FC236}">
                <a16:creationId xmlns:a16="http://schemas.microsoft.com/office/drawing/2014/main" id="{96456A45-C0D3-403E-F457-FDF30BF3FC85}"/>
              </a:ext>
            </a:extLst>
          </p:cNvPr>
          <p:cNvSpPr/>
          <p:nvPr/>
        </p:nvSpPr>
        <p:spPr>
          <a:xfrm>
            <a:off x="3093245" y="3056359"/>
            <a:ext cx="435935" cy="396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669B2CCF-5B91-752E-D8FD-FD22422CA66A}"/>
              </a:ext>
            </a:extLst>
          </p:cNvPr>
          <p:cNvPicPr>
            <a:picLocks noChangeAspect="1"/>
          </p:cNvPicPr>
          <p:nvPr/>
        </p:nvPicPr>
        <p:blipFill>
          <a:blip r:embed="rId6"/>
          <a:stretch>
            <a:fillRect/>
          </a:stretch>
        </p:blipFill>
        <p:spPr>
          <a:xfrm>
            <a:off x="1461042" y="3914975"/>
            <a:ext cx="3863887" cy="937837"/>
          </a:xfrm>
          <a:prstGeom prst="rect">
            <a:avLst/>
          </a:prstGeom>
        </p:spPr>
      </p:pic>
      <p:pic>
        <p:nvPicPr>
          <p:cNvPr id="22" name="图片 21">
            <a:extLst>
              <a:ext uri="{FF2B5EF4-FFF2-40B4-BE49-F238E27FC236}">
                <a16:creationId xmlns:a16="http://schemas.microsoft.com/office/drawing/2014/main" id="{53823D60-7E85-358B-9842-01D049826503}"/>
              </a:ext>
            </a:extLst>
          </p:cNvPr>
          <p:cNvPicPr>
            <a:picLocks noChangeAspect="1"/>
          </p:cNvPicPr>
          <p:nvPr/>
        </p:nvPicPr>
        <p:blipFill>
          <a:blip r:embed="rId7"/>
          <a:stretch>
            <a:fillRect/>
          </a:stretch>
        </p:blipFill>
        <p:spPr>
          <a:xfrm>
            <a:off x="6903557" y="1886154"/>
            <a:ext cx="4330239" cy="2882439"/>
          </a:xfrm>
          <a:prstGeom prst="rect">
            <a:avLst/>
          </a:prstGeom>
        </p:spPr>
      </p:pic>
      <p:pic>
        <p:nvPicPr>
          <p:cNvPr id="24" name="图片 23">
            <a:extLst>
              <a:ext uri="{FF2B5EF4-FFF2-40B4-BE49-F238E27FC236}">
                <a16:creationId xmlns:a16="http://schemas.microsoft.com/office/drawing/2014/main" id="{49284548-B01A-133F-3679-168F444A6B8C}"/>
              </a:ext>
            </a:extLst>
          </p:cNvPr>
          <p:cNvPicPr>
            <a:picLocks noChangeAspect="1"/>
          </p:cNvPicPr>
          <p:nvPr/>
        </p:nvPicPr>
        <p:blipFill>
          <a:blip r:embed="rId8"/>
          <a:stretch>
            <a:fillRect/>
          </a:stretch>
        </p:blipFill>
        <p:spPr>
          <a:xfrm>
            <a:off x="2185914" y="5604707"/>
            <a:ext cx="2250596" cy="716099"/>
          </a:xfrm>
          <a:prstGeom prst="rect">
            <a:avLst/>
          </a:prstGeom>
        </p:spPr>
      </p:pic>
      <p:sp>
        <p:nvSpPr>
          <p:cNvPr id="26" name="矩形 25">
            <a:extLst>
              <a:ext uri="{FF2B5EF4-FFF2-40B4-BE49-F238E27FC236}">
                <a16:creationId xmlns:a16="http://schemas.microsoft.com/office/drawing/2014/main" id="{566D96C6-B876-C36E-B679-2F0B0B6136E9}"/>
              </a:ext>
            </a:extLst>
          </p:cNvPr>
          <p:cNvSpPr/>
          <p:nvPr/>
        </p:nvSpPr>
        <p:spPr>
          <a:xfrm>
            <a:off x="6183514" y="5250950"/>
            <a:ext cx="5865051" cy="1203638"/>
          </a:xfrm>
          <a:prstGeom prst="rect">
            <a:avLst/>
          </a:prstGeom>
          <a:ln w="28575"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kumimoji="1" lang="en-US" b="1" dirty="0">
              <a:sym typeface="+mn-ea"/>
            </a:endParaRPr>
          </a:p>
          <a:p>
            <a:pPr algn="ctr"/>
            <a:endParaRPr kumimoji="1" lang="en-US" b="1" dirty="0">
              <a:sym typeface="+mn-ea"/>
            </a:endParaRPr>
          </a:p>
        </p:txBody>
      </p:sp>
      <p:sp>
        <p:nvSpPr>
          <p:cNvPr id="27" name="矩形 26">
            <a:extLst>
              <a:ext uri="{FF2B5EF4-FFF2-40B4-BE49-F238E27FC236}">
                <a16:creationId xmlns:a16="http://schemas.microsoft.com/office/drawing/2014/main" id="{7D7AE200-739C-DEE4-B178-AED782313084}"/>
              </a:ext>
            </a:extLst>
          </p:cNvPr>
          <p:cNvSpPr/>
          <p:nvPr/>
        </p:nvSpPr>
        <p:spPr>
          <a:xfrm>
            <a:off x="6170782" y="5000539"/>
            <a:ext cx="4330239" cy="434862"/>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kumimoji="1" lang="en-US" altLang="zh-CN" sz="2000" b="1" dirty="0">
                <a:solidFill>
                  <a:schemeClr val="bg1"/>
                </a:solidFill>
                <a:latin typeface="+mn-ea"/>
                <a:sym typeface="+mn-ea"/>
              </a:rPr>
              <a:t>Smooth Penalized Detection Problem</a:t>
            </a:r>
            <a:endParaRPr kumimoji="1" lang="zh-CN" altLang="en-US" sz="2000" b="1" dirty="0">
              <a:solidFill>
                <a:schemeClr val="bg1"/>
              </a:solidFill>
              <a:latin typeface="+mn-ea"/>
              <a:sym typeface="+mn-ea"/>
            </a:endParaRPr>
          </a:p>
        </p:txBody>
      </p:sp>
      <p:sp>
        <p:nvSpPr>
          <p:cNvPr id="31" name="文本框 30">
            <a:extLst>
              <a:ext uri="{FF2B5EF4-FFF2-40B4-BE49-F238E27FC236}">
                <a16:creationId xmlns:a16="http://schemas.microsoft.com/office/drawing/2014/main" id="{7C203B54-DF42-1D21-8B59-962443176CB0}"/>
              </a:ext>
            </a:extLst>
          </p:cNvPr>
          <p:cNvSpPr txBox="1"/>
          <p:nvPr/>
        </p:nvSpPr>
        <p:spPr>
          <a:xfrm>
            <a:off x="763287" y="4881039"/>
            <a:ext cx="5215696" cy="646331"/>
          </a:xfrm>
          <a:prstGeom prst="rect">
            <a:avLst/>
          </a:prstGeom>
          <a:noFill/>
        </p:spPr>
        <p:txBody>
          <a:bodyPr wrap="square">
            <a:spAutoFit/>
          </a:bodyPr>
          <a:lstStyle/>
          <a:p>
            <a:r>
              <a:rPr lang="en-US" altLang="zh-CN" dirty="0"/>
              <a:t>with the scaling factor determined by minimizing the approximation mismatch:</a:t>
            </a:r>
            <a:endParaRPr lang="zh-CN" altLang="en-US" dirty="0"/>
          </a:p>
        </p:txBody>
      </p:sp>
      <p:sp>
        <p:nvSpPr>
          <p:cNvPr id="32" name="箭头: 下 31">
            <a:extLst>
              <a:ext uri="{FF2B5EF4-FFF2-40B4-BE49-F238E27FC236}">
                <a16:creationId xmlns:a16="http://schemas.microsoft.com/office/drawing/2014/main" id="{721A8412-0DF1-7985-159E-E05621EBD588}"/>
              </a:ext>
            </a:extLst>
          </p:cNvPr>
          <p:cNvSpPr/>
          <p:nvPr/>
        </p:nvSpPr>
        <p:spPr>
          <a:xfrm rot="16200000">
            <a:off x="5889155" y="5624674"/>
            <a:ext cx="435935" cy="396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a:extLst>
              <a:ext uri="{FF2B5EF4-FFF2-40B4-BE49-F238E27FC236}">
                <a16:creationId xmlns:a16="http://schemas.microsoft.com/office/drawing/2014/main" id="{D9559E1B-7A44-A776-590F-2116F2BE0D38}"/>
              </a:ext>
            </a:extLst>
          </p:cNvPr>
          <p:cNvPicPr>
            <a:picLocks noChangeAspect="1"/>
          </p:cNvPicPr>
          <p:nvPr/>
        </p:nvPicPr>
        <p:blipFill>
          <a:blip r:embed="rId9"/>
          <a:stretch>
            <a:fillRect/>
          </a:stretch>
        </p:blipFill>
        <p:spPr>
          <a:xfrm>
            <a:off x="6595661" y="5616504"/>
            <a:ext cx="2702019" cy="602508"/>
          </a:xfrm>
          <a:prstGeom prst="rect">
            <a:avLst/>
          </a:prstGeom>
        </p:spPr>
      </p:pic>
      <p:sp>
        <p:nvSpPr>
          <p:cNvPr id="36" name="文本框 35">
            <a:extLst>
              <a:ext uri="{FF2B5EF4-FFF2-40B4-BE49-F238E27FC236}">
                <a16:creationId xmlns:a16="http://schemas.microsoft.com/office/drawing/2014/main" id="{11270263-510E-BAB8-D5CF-2975AE033538}"/>
              </a:ext>
            </a:extLst>
          </p:cNvPr>
          <p:cNvSpPr txBox="1"/>
          <p:nvPr/>
        </p:nvSpPr>
        <p:spPr>
          <a:xfrm>
            <a:off x="9726531" y="5456093"/>
            <a:ext cx="2364255" cy="923330"/>
          </a:xfrm>
          <a:prstGeom prst="rect">
            <a:avLst/>
          </a:prstGeom>
          <a:noFill/>
        </p:spPr>
        <p:txBody>
          <a:bodyPr wrap="square">
            <a:spAutoFit/>
          </a:bodyPr>
          <a:lstStyle/>
          <a:p>
            <a:pPr marL="342900" lvl="0" indent="-342900">
              <a:buFont typeface="Wingdings" panose="05000000000000000000" pitchFamily="2" charset="2"/>
              <a:buChar char="ü"/>
              <a:defRPr/>
            </a:pPr>
            <a:r>
              <a:rPr kumimoji="1" lang="en-US" altLang="zh-CN" dirty="0">
                <a:solidFill>
                  <a:srgbClr val="CB2006"/>
                </a:solidFill>
                <a:latin typeface="Times New Roman" panose="02020603050405020304" charset="0"/>
                <a:cs typeface="Times New Roman" panose="02020603050405020304" charset="0"/>
              </a:rPr>
              <a:t>Continuous</a:t>
            </a:r>
            <a:endParaRPr kumimoji="1" lang="en-US" altLang="zh-CN" sz="1800" b="0" i="0" u="none" strike="noStrike" kern="1200" cap="none" spc="0" normalizeH="0" baseline="0" noProof="0" dirty="0">
              <a:ln>
                <a:noFill/>
              </a:ln>
              <a:solidFill>
                <a:srgbClr val="CB2006"/>
              </a:solidFill>
              <a:effectLst/>
              <a:uLnTx/>
              <a:uFillTx/>
              <a:latin typeface="Times New Roman" panose="02020603050405020304" charset="0"/>
              <a:cs typeface="Times New Roman" panose="02020603050405020304" charset="0"/>
            </a:endParaRPr>
          </a:p>
          <a:p>
            <a:pPr marL="342900" lvl="0" indent="-342900">
              <a:buFont typeface="Wingdings" panose="05000000000000000000" pitchFamily="2" charset="2"/>
              <a:buChar char="ü"/>
              <a:defRPr/>
            </a:pPr>
            <a:r>
              <a:rPr kumimoji="1" lang="en-US" altLang="zh-CN" dirty="0">
                <a:solidFill>
                  <a:srgbClr val="CB2006"/>
                </a:solidFill>
                <a:latin typeface="Times New Roman" panose="02020603050405020304" charset="0"/>
                <a:cs typeface="Times New Roman" panose="02020603050405020304" charset="0"/>
              </a:rPr>
              <a:t>Smooth</a:t>
            </a:r>
          </a:p>
          <a:p>
            <a:pPr marL="342900" lvl="0" indent="-342900">
              <a:buFont typeface="Wingdings" panose="05000000000000000000" pitchFamily="2" charset="2"/>
              <a:buChar char="ü"/>
              <a:defRPr/>
            </a:pPr>
            <a:r>
              <a:rPr kumimoji="1" lang="en-US" altLang="zh-CN" b="0" i="0" u="none" strike="noStrike" kern="1200" cap="none" spc="0" normalizeH="0" baseline="0" noProof="0" dirty="0">
                <a:ln>
                  <a:noFill/>
                </a:ln>
                <a:solidFill>
                  <a:srgbClr val="CB2006"/>
                </a:solidFill>
                <a:effectLst/>
                <a:uLnTx/>
                <a:uFillTx/>
                <a:latin typeface="Times New Roman" panose="02020603050405020304" charset="0"/>
                <a:cs typeface="Times New Roman" panose="02020603050405020304" charset="0"/>
              </a:rPr>
              <a:t>Box-Constrained</a:t>
            </a:r>
          </a:p>
        </p:txBody>
      </p:sp>
      <p:pic>
        <p:nvPicPr>
          <p:cNvPr id="4" name="图片 3">
            <a:extLst>
              <a:ext uri="{FF2B5EF4-FFF2-40B4-BE49-F238E27FC236}">
                <a16:creationId xmlns:a16="http://schemas.microsoft.com/office/drawing/2014/main" id="{E617613B-BAE2-2466-F8EB-E03F890007D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9984" r="96049">
                        <a14:foregroundMark x1="24079" y1="33571" x2="24079" y2="33571"/>
                        <a14:foregroundMark x1="26428" y1="32679" x2="26428" y2="32679"/>
                        <a14:foregroundMark x1="27229" y1="29821" x2="27229" y2="29821"/>
                        <a14:foregroundMark x1="27069" y1="21786" x2="27069" y2="21786"/>
                        <a14:foregroundMark x1="32034" y1="23571" x2="32034" y2="23571"/>
                        <a14:foregroundMark x1="35558" y1="26071" x2="35558" y2="26071"/>
                        <a14:foregroundMark x1="44741" y1="26964" x2="44741" y2="26964"/>
                        <a14:foregroundMark x1="47838" y1="25179" x2="47838" y2="25179"/>
                        <a14:foregroundMark x1="57234" y1="26786" x2="57234" y2="26786"/>
                        <a14:foregroundMark x1="60918" y1="28214" x2="60918" y2="28214"/>
                        <a14:foregroundMark x1="66418" y1="32321" x2="66418" y2="32321"/>
                        <a14:foregroundMark x1="69941" y1="28571" x2="69941" y2="28571"/>
                        <a14:foregroundMark x1="74533" y1="32679" x2="74533" y2="32679"/>
                        <a14:foregroundMark x1="80619" y1="34464" x2="80619" y2="34464"/>
                        <a14:foregroundMark x1="84730" y1="34821" x2="84730" y2="34821"/>
                        <a14:foregroundMark x1="84730" y1="19821" x2="84730" y2="19821"/>
                        <a14:foregroundMark x1="87720" y1="33929" x2="87720" y2="33929"/>
                        <a14:foregroundMark x1="96049" y1="35536" x2="96049" y2="35536"/>
                        <a14:backgroundMark x1="16711" y1="42321" x2="16711" y2="42321"/>
                        <a14:backgroundMark x1="17512" y1="34821" x2="17512" y2="34821"/>
                        <a14:backgroundMark x1="13881" y1="32321" x2="13881" y2="32321"/>
                        <a14:backgroundMark x1="12226" y1="46071" x2="12226" y2="46071"/>
                        <a14:backgroundMark x1="12387" y1="49821" x2="12387" y2="49821"/>
                        <a14:backgroundMark x1="13027" y1="52679" x2="13027" y2="52679"/>
                        <a14:backgroundMark x1="13881" y1="44821" x2="13881" y2="43929"/>
                        <a14:backgroundMark x1="13508" y1="38929" x2="13508" y2="38929"/>
                        <a14:backgroundMark x1="13508" y1="38929" x2="13508" y2="38929"/>
                      </a14:backgroundRemoval>
                    </a14:imgEffect>
                  </a14:imgLayer>
                </a14:imgProps>
              </a:ext>
            </a:extLst>
          </a:blip>
          <a:srcRect l="21177" b="40154"/>
          <a:stretch>
            <a:fillRect/>
          </a:stretch>
        </p:blipFill>
        <p:spPr>
          <a:xfrm>
            <a:off x="8459470" y="191533"/>
            <a:ext cx="2497311" cy="566894"/>
          </a:xfrm>
          <a:prstGeom prst="rect">
            <a:avLst/>
          </a:prstGeom>
        </p:spPr>
      </p:pic>
    </p:spTree>
    <p:extLst>
      <p:ext uri="{BB962C8B-B14F-4D97-AF65-F5344CB8AC3E}">
        <p14:creationId xmlns:p14="http://schemas.microsoft.com/office/powerpoint/2010/main" val="104439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A7647-98C7-53AC-E21C-D702BF47749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908DA25-D448-4968-4366-2DF8A07D08CB}"/>
              </a:ext>
            </a:extLst>
          </p:cNvPr>
          <p:cNvSpPr>
            <a:spLocks noGrp="1"/>
          </p:cNvSpPr>
          <p:nvPr>
            <p:ph type="title"/>
          </p:nvPr>
        </p:nvSpPr>
        <p:spPr>
          <a:xfrm>
            <a:off x="582929" y="76200"/>
            <a:ext cx="7523725" cy="845185"/>
          </a:xfrm>
        </p:spPr>
        <p:txBody>
          <a:bodyPr>
            <a:normAutofit/>
          </a:bodyPr>
          <a:lstStyle/>
          <a:p>
            <a:r>
              <a:rPr kumimoji="1" lang="en-US" altLang="zh-CN" b="1" dirty="0">
                <a:sym typeface="+mn-ea"/>
              </a:rPr>
              <a:t>2 The Proposed Distributed HPD Algorithm </a:t>
            </a:r>
            <a:endParaRPr kumimoji="1" lang="en-US" altLang="zh-CN" b="1" dirty="0">
              <a:solidFill>
                <a:schemeClr val="bg1"/>
              </a:solidFill>
              <a:latin typeface="+mn-lt"/>
              <a:ea typeface="+mn-ea"/>
              <a:cs typeface="+mn-cs"/>
              <a:sym typeface="+mn-ea"/>
            </a:endParaRPr>
          </a:p>
        </p:txBody>
      </p:sp>
      <p:pic>
        <p:nvPicPr>
          <p:cNvPr id="20" name="图片 19">
            <a:extLst>
              <a:ext uri="{FF2B5EF4-FFF2-40B4-BE49-F238E27FC236}">
                <a16:creationId xmlns:a16="http://schemas.microsoft.com/office/drawing/2014/main" id="{439E2F2A-6B35-60C6-DE0A-2580AA538FC9}"/>
              </a:ext>
            </a:extLst>
          </p:cNvPr>
          <p:cNvPicPr>
            <a:picLocks noChangeAspect="1"/>
          </p:cNvPicPr>
          <p:nvPr>
            <p:custDataLst>
              <p:tags r:id="rId1"/>
            </p:custDataLst>
          </p:nvPr>
        </p:nvPicPr>
        <p:blipFill>
          <a:blip r:embed="rId4" cstate="email"/>
          <a:stretch>
            <a:fillRect/>
          </a:stretch>
        </p:blipFill>
        <p:spPr>
          <a:xfrm>
            <a:off x="11168380" y="96520"/>
            <a:ext cx="756920" cy="756920"/>
          </a:xfrm>
          <a:prstGeom prst="rect">
            <a:avLst/>
          </a:prstGeom>
        </p:spPr>
      </p:pic>
      <p:grpSp>
        <p:nvGrpSpPr>
          <p:cNvPr id="4" name="组合 3">
            <a:extLst>
              <a:ext uri="{FF2B5EF4-FFF2-40B4-BE49-F238E27FC236}">
                <a16:creationId xmlns:a16="http://schemas.microsoft.com/office/drawing/2014/main" id="{A7821362-BC6A-65FA-FCDD-92C9953AE307}"/>
              </a:ext>
            </a:extLst>
          </p:cNvPr>
          <p:cNvGrpSpPr/>
          <p:nvPr/>
        </p:nvGrpSpPr>
        <p:grpSpPr>
          <a:xfrm>
            <a:off x="952882" y="1482867"/>
            <a:ext cx="3239401" cy="1166658"/>
            <a:chOff x="1042773" y="1465135"/>
            <a:chExt cx="3239401" cy="1166658"/>
          </a:xfrm>
        </p:grpSpPr>
        <p:sp>
          <p:nvSpPr>
            <p:cNvPr id="5" name="矩形 4">
              <a:extLst>
                <a:ext uri="{FF2B5EF4-FFF2-40B4-BE49-F238E27FC236}">
                  <a16:creationId xmlns:a16="http://schemas.microsoft.com/office/drawing/2014/main" id="{89FE97D5-1207-A910-B606-60D8604AA345}"/>
                </a:ext>
              </a:extLst>
            </p:cNvPr>
            <p:cNvSpPr/>
            <p:nvPr/>
          </p:nvSpPr>
          <p:spPr>
            <a:xfrm>
              <a:off x="1042773" y="1465135"/>
              <a:ext cx="3239401" cy="1145392"/>
            </a:xfrm>
            <a:prstGeom prst="rect">
              <a:avLst/>
            </a:prstGeom>
            <a:ln w="28575"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kumimoji="1" lang="en-US" sz="2400" b="1" dirty="0">
                <a:sym typeface="+mn-ea"/>
              </a:endParaRPr>
            </a:p>
          </p:txBody>
        </p:sp>
        <p:sp>
          <p:nvSpPr>
            <p:cNvPr id="7" name="文本框 6">
              <a:extLst>
                <a:ext uri="{FF2B5EF4-FFF2-40B4-BE49-F238E27FC236}">
                  <a16:creationId xmlns:a16="http://schemas.microsoft.com/office/drawing/2014/main" id="{A5059723-6D4A-A51F-979F-A35BCACEE022}"/>
                </a:ext>
              </a:extLst>
            </p:cNvPr>
            <p:cNvSpPr txBox="1"/>
            <p:nvPr/>
          </p:nvSpPr>
          <p:spPr>
            <a:xfrm>
              <a:off x="1114695" y="1488306"/>
              <a:ext cx="3131787" cy="1143487"/>
            </a:xfrm>
            <a:prstGeom prst="rect">
              <a:avLst/>
            </a:prstGeom>
          </p:spPr>
          <p:txBody>
            <a:bodyPr vert="horz" wrap="square" lIns="91440" tIns="45720" rIns="91440" bIns="45720" rtlCol="0" anchor="ctr">
              <a:normAutofit/>
            </a:bodyPr>
            <a:lstStyle/>
            <a:p>
              <a:pPr algn="ctr"/>
              <a:r>
                <a:rPr kumimoji="1" lang="en-US" altLang="zh-CN" sz="2400" dirty="0"/>
                <a:t>Local Update</a:t>
              </a:r>
              <a:endParaRPr kumimoji="1" lang="zh-CN" altLang="en-US" sz="2400" dirty="0"/>
            </a:p>
          </p:txBody>
        </p:sp>
      </p:grpSp>
      <p:sp>
        <p:nvSpPr>
          <p:cNvPr id="18" name="矩形 17">
            <a:extLst>
              <a:ext uri="{FF2B5EF4-FFF2-40B4-BE49-F238E27FC236}">
                <a16:creationId xmlns:a16="http://schemas.microsoft.com/office/drawing/2014/main" id="{2BACCB17-418E-13EA-6B35-D7855DC6274E}"/>
              </a:ext>
            </a:extLst>
          </p:cNvPr>
          <p:cNvSpPr/>
          <p:nvPr/>
        </p:nvSpPr>
        <p:spPr>
          <a:xfrm>
            <a:off x="188834" y="1135130"/>
            <a:ext cx="11736466" cy="5327141"/>
          </a:xfrm>
          <a:prstGeom prst="rect">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箭头: 右 36">
            <a:extLst>
              <a:ext uri="{FF2B5EF4-FFF2-40B4-BE49-F238E27FC236}">
                <a16:creationId xmlns:a16="http://schemas.microsoft.com/office/drawing/2014/main" id="{C0396134-A873-1AB2-185F-1A071B04F671}"/>
              </a:ext>
            </a:extLst>
          </p:cNvPr>
          <p:cNvSpPr/>
          <p:nvPr/>
        </p:nvSpPr>
        <p:spPr>
          <a:xfrm rot="5400000">
            <a:off x="2381710" y="2678211"/>
            <a:ext cx="407265" cy="5884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箭头: 右 37">
            <a:extLst>
              <a:ext uri="{FF2B5EF4-FFF2-40B4-BE49-F238E27FC236}">
                <a16:creationId xmlns:a16="http://schemas.microsoft.com/office/drawing/2014/main" id="{659FAE3D-A38A-4CF1-94B5-176B6E2ABBAE}"/>
              </a:ext>
            </a:extLst>
          </p:cNvPr>
          <p:cNvSpPr/>
          <p:nvPr/>
        </p:nvSpPr>
        <p:spPr>
          <a:xfrm rot="5400000">
            <a:off x="2368949" y="4424597"/>
            <a:ext cx="407265" cy="5884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a:extLst>
              <a:ext uri="{FF2B5EF4-FFF2-40B4-BE49-F238E27FC236}">
                <a16:creationId xmlns:a16="http://schemas.microsoft.com/office/drawing/2014/main" id="{A15B57EA-F8D9-A57A-D50B-428A9D2FE911}"/>
              </a:ext>
            </a:extLst>
          </p:cNvPr>
          <p:cNvPicPr>
            <a:picLocks noChangeAspect="1"/>
          </p:cNvPicPr>
          <p:nvPr/>
        </p:nvPicPr>
        <p:blipFill>
          <a:blip r:embed="rId5"/>
          <a:stretch>
            <a:fillRect/>
          </a:stretch>
        </p:blipFill>
        <p:spPr>
          <a:xfrm>
            <a:off x="4935654" y="2694330"/>
            <a:ext cx="4319152" cy="539052"/>
          </a:xfrm>
          <a:prstGeom prst="rect">
            <a:avLst/>
          </a:prstGeom>
        </p:spPr>
      </p:pic>
      <p:grpSp>
        <p:nvGrpSpPr>
          <p:cNvPr id="41" name="组合 40">
            <a:extLst>
              <a:ext uri="{FF2B5EF4-FFF2-40B4-BE49-F238E27FC236}">
                <a16:creationId xmlns:a16="http://schemas.microsoft.com/office/drawing/2014/main" id="{771478A6-56EE-6044-9857-348AE8EB3E1E}"/>
              </a:ext>
            </a:extLst>
          </p:cNvPr>
          <p:cNvGrpSpPr/>
          <p:nvPr/>
        </p:nvGrpSpPr>
        <p:grpSpPr>
          <a:xfrm>
            <a:off x="965643" y="3272929"/>
            <a:ext cx="3239401" cy="1166658"/>
            <a:chOff x="1042773" y="1465135"/>
            <a:chExt cx="3239401" cy="1166658"/>
          </a:xfrm>
        </p:grpSpPr>
        <p:sp>
          <p:nvSpPr>
            <p:cNvPr id="42" name="矩形 41">
              <a:extLst>
                <a:ext uri="{FF2B5EF4-FFF2-40B4-BE49-F238E27FC236}">
                  <a16:creationId xmlns:a16="http://schemas.microsoft.com/office/drawing/2014/main" id="{5B4D8AB7-54C2-3154-59AD-3D90968AF092}"/>
                </a:ext>
              </a:extLst>
            </p:cNvPr>
            <p:cNvSpPr/>
            <p:nvPr/>
          </p:nvSpPr>
          <p:spPr>
            <a:xfrm>
              <a:off x="1042773" y="1465135"/>
              <a:ext cx="3239401" cy="1145392"/>
            </a:xfrm>
            <a:prstGeom prst="rect">
              <a:avLst/>
            </a:prstGeom>
            <a:ln w="28575"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kumimoji="1" lang="en-US" sz="2400" b="1" dirty="0">
                <a:sym typeface="+mn-ea"/>
              </a:endParaRPr>
            </a:p>
          </p:txBody>
        </p:sp>
        <p:sp>
          <p:nvSpPr>
            <p:cNvPr id="44" name="文本框 43">
              <a:extLst>
                <a:ext uri="{FF2B5EF4-FFF2-40B4-BE49-F238E27FC236}">
                  <a16:creationId xmlns:a16="http://schemas.microsoft.com/office/drawing/2014/main" id="{EBD320DB-162E-FF7B-ADD1-9F6CD656E735}"/>
                </a:ext>
              </a:extLst>
            </p:cNvPr>
            <p:cNvSpPr txBox="1"/>
            <p:nvPr/>
          </p:nvSpPr>
          <p:spPr>
            <a:xfrm>
              <a:off x="1114695" y="1488306"/>
              <a:ext cx="3131787" cy="1143487"/>
            </a:xfrm>
            <a:prstGeom prst="rect">
              <a:avLst/>
            </a:prstGeom>
          </p:spPr>
          <p:txBody>
            <a:bodyPr vert="horz" wrap="square" lIns="91440" tIns="45720" rIns="91440" bIns="45720" rtlCol="0" anchor="ctr">
              <a:normAutofit/>
            </a:bodyPr>
            <a:lstStyle/>
            <a:p>
              <a:pPr algn="ctr"/>
              <a:r>
                <a:rPr kumimoji="1" lang="en-US" altLang="zh-CN" sz="2400" dirty="0"/>
                <a:t>Global Update</a:t>
              </a:r>
              <a:endParaRPr kumimoji="1" lang="zh-CN" altLang="en-US" sz="2400" dirty="0"/>
            </a:p>
          </p:txBody>
        </p:sp>
      </p:grpSp>
      <p:grpSp>
        <p:nvGrpSpPr>
          <p:cNvPr id="45" name="组合 44">
            <a:extLst>
              <a:ext uri="{FF2B5EF4-FFF2-40B4-BE49-F238E27FC236}">
                <a16:creationId xmlns:a16="http://schemas.microsoft.com/office/drawing/2014/main" id="{7F72E88B-A26F-AE11-AC12-D64AE6AFAAEA}"/>
              </a:ext>
            </a:extLst>
          </p:cNvPr>
          <p:cNvGrpSpPr/>
          <p:nvPr/>
        </p:nvGrpSpPr>
        <p:grpSpPr>
          <a:xfrm>
            <a:off x="965643" y="4966126"/>
            <a:ext cx="3239401" cy="1166658"/>
            <a:chOff x="1042773" y="1465135"/>
            <a:chExt cx="3239401" cy="1166658"/>
          </a:xfrm>
        </p:grpSpPr>
        <p:sp>
          <p:nvSpPr>
            <p:cNvPr id="46" name="矩形 45">
              <a:extLst>
                <a:ext uri="{FF2B5EF4-FFF2-40B4-BE49-F238E27FC236}">
                  <a16:creationId xmlns:a16="http://schemas.microsoft.com/office/drawing/2014/main" id="{9F8FAF73-3426-9057-8A1C-E93217EAC4CB}"/>
                </a:ext>
              </a:extLst>
            </p:cNvPr>
            <p:cNvSpPr/>
            <p:nvPr/>
          </p:nvSpPr>
          <p:spPr>
            <a:xfrm>
              <a:off x="1042773" y="1465135"/>
              <a:ext cx="3239401" cy="1145392"/>
            </a:xfrm>
            <a:prstGeom prst="rect">
              <a:avLst/>
            </a:prstGeom>
            <a:ln w="28575"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kumimoji="1" lang="en-US" sz="2400" b="1" dirty="0">
                <a:sym typeface="+mn-ea"/>
              </a:endParaRPr>
            </a:p>
          </p:txBody>
        </p:sp>
        <p:sp>
          <p:nvSpPr>
            <p:cNvPr id="47" name="文本框 46">
              <a:extLst>
                <a:ext uri="{FF2B5EF4-FFF2-40B4-BE49-F238E27FC236}">
                  <a16:creationId xmlns:a16="http://schemas.microsoft.com/office/drawing/2014/main" id="{831F076F-B8B7-AD97-484E-371D863603A4}"/>
                </a:ext>
              </a:extLst>
            </p:cNvPr>
            <p:cNvSpPr txBox="1"/>
            <p:nvPr/>
          </p:nvSpPr>
          <p:spPr>
            <a:xfrm>
              <a:off x="1114695" y="1488306"/>
              <a:ext cx="3131787" cy="1143487"/>
            </a:xfrm>
            <a:prstGeom prst="rect">
              <a:avLst/>
            </a:prstGeom>
          </p:spPr>
          <p:txBody>
            <a:bodyPr vert="horz" wrap="square" lIns="91440" tIns="45720" rIns="91440" bIns="45720" rtlCol="0" anchor="ctr">
              <a:normAutofit/>
            </a:bodyPr>
            <a:lstStyle/>
            <a:p>
              <a:pPr algn="ctr"/>
              <a:r>
                <a:rPr kumimoji="1" lang="en-US" altLang="zh-CN" sz="2400" dirty="0"/>
                <a:t>Convergence Judgment</a:t>
              </a:r>
              <a:endParaRPr kumimoji="1" lang="zh-CN" altLang="en-US" sz="2400" dirty="0"/>
            </a:p>
          </p:txBody>
        </p:sp>
      </p:grpSp>
      <p:pic>
        <p:nvPicPr>
          <p:cNvPr id="49" name="图片 48">
            <a:extLst>
              <a:ext uri="{FF2B5EF4-FFF2-40B4-BE49-F238E27FC236}">
                <a16:creationId xmlns:a16="http://schemas.microsoft.com/office/drawing/2014/main" id="{C99279EC-2352-D5DE-5829-695E70874F05}"/>
              </a:ext>
            </a:extLst>
          </p:cNvPr>
          <p:cNvPicPr>
            <a:picLocks noChangeAspect="1"/>
          </p:cNvPicPr>
          <p:nvPr/>
        </p:nvPicPr>
        <p:blipFill>
          <a:blip r:embed="rId6"/>
          <a:stretch>
            <a:fillRect/>
          </a:stretch>
        </p:blipFill>
        <p:spPr>
          <a:xfrm>
            <a:off x="4855204" y="1600024"/>
            <a:ext cx="4849350" cy="391427"/>
          </a:xfrm>
          <a:prstGeom prst="rect">
            <a:avLst/>
          </a:prstGeom>
        </p:spPr>
      </p:pic>
      <p:pic>
        <p:nvPicPr>
          <p:cNvPr id="51" name="图片 50">
            <a:extLst>
              <a:ext uri="{FF2B5EF4-FFF2-40B4-BE49-F238E27FC236}">
                <a16:creationId xmlns:a16="http://schemas.microsoft.com/office/drawing/2014/main" id="{900EBB68-9F48-A836-08A5-7363B75988FC}"/>
              </a:ext>
            </a:extLst>
          </p:cNvPr>
          <p:cNvPicPr>
            <a:picLocks noChangeAspect="1"/>
          </p:cNvPicPr>
          <p:nvPr/>
        </p:nvPicPr>
        <p:blipFill>
          <a:blip r:embed="rId7"/>
          <a:stretch>
            <a:fillRect/>
          </a:stretch>
        </p:blipFill>
        <p:spPr>
          <a:xfrm>
            <a:off x="4893624" y="2039476"/>
            <a:ext cx="3466224" cy="628183"/>
          </a:xfrm>
          <a:prstGeom prst="rect">
            <a:avLst/>
          </a:prstGeom>
        </p:spPr>
      </p:pic>
      <p:pic>
        <p:nvPicPr>
          <p:cNvPr id="54" name="图片 53">
            <a:extLst>
              <a:ext uri="{FF2B5EF4-FFF2-40B4-BE49-F238E27FC236}">
                <a16:creationId xmlns:a16="http://schemas.microsoft.com/office/drawing/2014/main" id="{7F4023D4-5BEC-E1A4-B3C3-6E8E6B6DD06A}"/>
              </a:ext>
            </a:extLst>
          </p:cNvPr>
          <p:cNvPicPr>
            <a:picLocks noChangeAspect="1"/>
          </p:cNvPicPr>
          <p:nvPr/>
        </p:nvPicPr>
        <p:blipFill>
          <a:blip r:embed="rId8"/>
          <a:stretch>
            <a:fillRect/>
          </a:stretch>
        </p:blipFill>
        <p:spPr>
          <a:xfrm>
            <a:off x="4490788" y="3982796"/>
            <a:ext cx="1402866" cy="642603"/>
          </a:xfrm>
          <a:prstGeom prst="rect">
            <a:avLst/>
          </a:prstGeom>
        </p:spPr>
      </p:pic>
      <p:pic>
        <p:nvPicPr>
          <p:cNvPr id="56" name="图片 55">
            <a:extLst>
              <a:ext uri="{FF2B5EF4-FFF2-40B4-BE49-F238E27FC236}">
                <a16:creationId xmlns:a16="http://schemas.microsoft.com/office/drawing/2014/main" id="{3974F373-5296-2C23-3238-3F861BA901C6}"/>
              </a:ext>
            </a:extLst>
          </p:cNvPr>
          <p:cNvPicPr>
            <a:picLocks noChangeAspect="1"/>
          </p:cNvPicPr>
          <p:nvPr/>
        </p:nvPicPr>
        <p:blipFill>
          <a:blip r:embed="rId9"/>
          <a:stretch>
            <a:fillRect/>
          </a:stretch>
        </p:blipFill>
        <p:spPr>
          <a:xfrm>
            <a:off x="6227378" y="4054835"/>
            <a:ext cx="2401791" cy="518675"/>
          </a:xfrm>
          <a:prstGeom prst="rect">
            <a:avLst/>
          </a:prstGeom>
        </p:spPr>
      </p:pic>
      <p:pic>
        <p:nvPicPr>
          <p:cNvPr id="60" name="图片 59">
            <a:extLst>
              <a:ext uri="{FF2B5EF4-FFF2-40B4-BE49-F238E27FC236}">
                <a16:creationId xmlns:a16="http://schemas.microsoft.com/office/drawing/2014/main" id="{3695E587-950C-B88F-3D52-D35E61B74245}"/>
              </a:ext>
            </a:extLst>
          </p:cNvPr>
          <p:cNvPicPr>
            <a:picLocks noChangeAspect="1"/>
          </p:cNvPicPr>
          <p:nvPr/>
        </p:nvPicPr>
        <p:blipFill>
          <a:blip r:embed="rId10"/>
          <a:stretch>
            <a:fillRect/>
          </a:stretch>
        </p:blipFill>
        <p:spPr>
          <a:xfrm>
            <a:off x="7462524" y="4953187"/>
            <a:ext cx="3052546" cy="534044"/>
          </a:xfrm>
          <a:prstGeom prst="rect">
            <a:avLst/>
          </a:prstGeom>
        </p:spPr>
      </p:pic>
      <p:sp>
        <p:nvSpPr>
          <p:cNvPr id="63" name="箭头: 左弧形 62">
            <a:extLst>
              <a:ext uri="{FF2B5EF4-FFF2-40B4-BE49-F238E27FC236}">
                <a16:creationId xmlns:a16="http://schemas.microsoft.com/office/drawing/2014/main" id="{22B5BC47-BB8E-06DB-CC70-D039B99446B5}"/>
              </a:ext>
            </a:extLst>
          </p:cNvPr>
          <p:cNvSpPr/>
          <p:nvPr/>
        </p:nvSpPr>
        <p:spPr>
          <a:xfrm flipV="1">
            <a:off x="275563" y="1521406"/>
            <a:ext cx="770248" cy="4170728"/>
          </a:xfrm>
          <a:prstGeom prst="curvedRightArrow">
            <a:avLst>
              <a:gd name="adj1" fmla="val 25000"/>
              <a:gd name="adj2" fmla="val 107319"/>
              <a:gd name="adj3" fmla="val 309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5" name="图片 64">
            <a:extLst>
              <a:ext uri="{FF2B5EF4-FFF2-40B4-BE49-F238E27FC236}">
                <a16:creationId xmlns:a16="http://schemas.microsoft.com/office/drawing/2014/main" id="{64A397B6-66CD-98DB-BBC6-358B31A2D16E}"/>
              </a:ext>
            </a:extLst>
          </p:cNvPr>
          <p:cNvPicPr>
            <a:picLocks noChangeAspect="1"/>
          </p:cNvPicPr>
          <p:nvPr/>
        </p:nvPicPr>
        <p:blipFill>
          <a:blip r:embed="rId11"/>
          <a:srcRect b="78441"/>
          <a:stretch>
            <a:fillRect/>
          </a:stretch>
        </p:blipFill>
        <p:spPr>
          <a:xfrm>
            <a:off x="4324128" y="1235873"/>
            <a:ext cx="2401792" cy="249678"/>
          </a:xfrm>
          <a:prstGeom prst="rect">
            <a:avLst/>
          </a:prstGeom>
        </p:spPr>
      </p:pic>
      <p:pic>
        <p:nvPicPr>
          <p:cNvPr id="66" name="图片 65">
            <a:extLst>
              <a:ext uri="{FF2B5EF4-FFF2-40B4-BE49-F238E27FC236}">
                <a16:creationId xmlns:a16="http://schemas.microsoft.com/office/drawing/2014/main" id="{CAFC92F2-0EEF-C848-B43F-6032C3BEE2F4}"/>
              </a:ext>
            </a:extLst>
          </p:cNvPr>
          <p:cNvPicPr>
            <a:picLocks noChangeAspect="1"/>
          </p:cNvPicPr>
          <p:nvPr/>
        </p:nvPicPr>
        <p:blipFill>
          <a:blip r:embed="rId11"/>
          <a:srcRect t="77910"/>
          <a:stretch>
            <a:fillRect/>
          </a:stretch>
        </p:blipFill>
        <p:spPr>
          <a:xfrm>
            <a:off x="4324128" y="3223111"/>
            <a:ext cx="2401792" cy="255825"/>
          </a:xfrm>
          <a:prstGeom prst="rect">
            <a:avLst/>
          </a:prstGeom>
        </p:spPr>
      </p:pic>
      <p:cxnSp>
        <p:nvCxnSpPr>
          <p:cNvPr id="68" name="直接连接符 67">
            <a:extLst>
              <a:ext uri="{FF2B5EF4-FFF2-40B4-BE49-F238E27FC236}">
                <a16:creationId xmlns:a16="http://schemas.microsoft.com/office/drawing/2014/main" id="{D155E2CA-18BF-034A-7397-943833FD7A4F}"/>
              </a:ext>
            </a:extLst>
          </p:cNvPr>
          <p:cNvCxnSpPr>
            <a:cxnSpLocks/>
          </p:cNvCxnSpPr>
          <p:nvPr/>
        </p:nvCxnSpPr>
        <p:spPr>
          <a:xfrm>
            <a:off x="4587368" y="1552142"/>
            <a:ext cx="0" cy="1597022"/>
          </a:xfrm>
          <a:prstGeom prst="line">
            <a:avLst/>
          </a:prstGeom>
          <a:ln w="12700"/>
        </p:spPr>
        <p:style>
          <a:lnRef idx="1">
            <a:schemeClr val="dk1"/>
          </a:lnRef>
          <a:fillRef idx="0">
            <a:schemeClr val="dk1"/>
          </a:fillRef>
          <a:effectRef idx="0">
            <a:schemeClr val="dk1"/>
          </a:effectRef>
          <a:fontRef idx="minor">
            <a:schemeClr val="tx1"/>
          </a:fontRef>
        </p:style>
      </p:cxnSp>
      <p:sp>
        <p:nvSpPr>
          <p:cNvPr id="71" name="云形 70">
            <a:extLst>
              <a:ext uri="{FF2B5EF4-FFF2-40B4-BE49-F238E27FC236}">
                <a16:creationId xmlns:a16="http://schemas.microsoft.com/office/drawing/2014/main" id="{5D28D16A-E090-20A8-2442-B76D27D3783F}"/>
              </a:ext>
            </a:extLst>
          </p:cNvPr>
          <p:cNvSpPr/>
          <p:nvPr/>
        </p:nvSpPr>
        <p:spPr>
          <a:xfrm>
            <a:off x="9464283" y="1739845"/>
            <a:ext cx="2330979" cy="190936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chemeClr val="bg1"/>
                </a:solidFill>
              </a:rPr>
              <a:t>Parallel Local Updates</a:t>
            </a:r>
            <a:endParaRPr kumimoji="1" lang="zh-CN" altLang="en-US" sz="2400" b="1" dirty="0">
              <a:solidFill>
                <a:schemeClr val="bg1"/>
              </a:solidFill>
            </a:endParaRPr>
          </a:p>
        </p:txBody>
      </p:sp>
      <p:sp>
        <p:nvSpPr>
          <p:cNvPr id="73" name="文本框 72">
            <a:extLst>
              <a:ext uri="{FF2B5EF4-FFF2-40B4-BE49-F238E27FC236}">
                <a16:creationId xmlns:a16="http://schemas.microsoft.com/office/drawing/2014/main" id="{F930909C-E510-D78A-3490-2EE8B3996EE3}"/>
              </a:ext>
            </a:extLst>
          </p:cNvPr>
          <p:cNvSpPr txBox="1"/>
          <p:nvPr/>
        </p:nvSpPr>
        <p:spPr>
          <a:xfrm>
            <a:off x="4344791" y="3582222"/>
            <a:ext cx="5206463" cy="369332"/>
          </a:xfrm>
          <a:prstGeom prst="rect">
            <a:avLst/>
          </a:prstGeom>
          <a:noFill/>
        </p:spPr>
        <p:txBody>
          <a:bodyPr wrap="square">
            <a:spAutoFit/>
          </a:bodyPr>
          <a:lstStyle/>
          <a:p>
            <a:r>
              <a:rPr lang="en-US" altLang="zh-CN" dirty="0"/>
              <a:t>Upload </a:t>
            </a:r>
            <a:r>
              <a:rPr lang="en-US" altLang="zh-CN" b="1" dirty="0">
                <a:solidFill>
                  <a:srgbClr val="ED7D31"/>
                </a:solidFill>
              </a:rPr>
              <a:t>local estimates </a:t>
            </a:r>
            <a:r>
              <a:rPr lang="en-US" altLang="zh-CN" dirty="0"/>
              <a:t>to form the </a:t>
            </a:r>
            <a:r>
              <a:rPr lang="en-US" altLang="zh-CN" b="1" dirty="0">
                <a:solidFill>
                  <a:srgbClr val="356115"/>
                </a:solidFill>
              </a:rPr>
              <a:t>global estimate</a:t>
            </a:r>
            <a:endParaRPr lang="zh-CN" altLang="en-US" b="1" dirty="0">
              <a:solidFill>
                <a:srgbClr val="356115"/>
              </a:solidFill>
            </a:endParaRPr>
          </a:p>
        </p:txBody>
      </p:sp>
      <p:sp>
        <p:nvSpPr>
          <p:cNvPr id="74" name="椭圆 73">
            <a:extLst>
              <a:ext uri="{FF2B5EF4-FFF2-40B4-BE49-F238E27FC236}">
                <a16:creationId xmlns:a16="http://schemas.microsoft.com/office/drawing/2014/main" id="{F07BC5D1-5C15-99E1-BE95-992437533787}"/>
              </a:ext>
            </a:extLst>
          </p:cNvPr>
          <p:cNvSpPr/>
          <p:nvPr/>
        </p:nvSpPr>
        <p:spPr>
          <a:xfrm>
            <a:off x="4755529" y="2709698"/>
            <a:ext cx="622405" cy="510825"/>
          </a:xfrm>
          <a:prstGeom prst="ellipse">
            <a:avLst/>
          </a:prstGeom>
          <a:noFill/>
          <a:ln w="127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532CB0A6-756C-55A1-4D11-4F764A5E5FD1}"/>
              </a:ext>
            </a:extLst>
          </p:cNvPr>
          <p:cNvSpPr/>
          <p:nvPr/>
        </p:nvSpPr>
        <p:spPr>
          <a:xfrm>
            <a:off x="5351457" y="4047704"/>
            <a:ext cx="622405" cy="510825"/>
          </a:xfrm>
          <a:prstGeom prst="ellipse">
            <a:avLst/>
          </a:prstGeom>
          <a:noFill/>
          <a:ln w="127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7" name="连接符: 曲线 76">
            <a:extLst>
              <a:ext uri="{FF2B5EF4-FFF2-40B4-BE49-F238E27FC236}">
                <a16:creationId xmlns:a16="http://schemas.microsoft.com/office/drawing/2014/main" id="{1AB3585F-B65E-8935-E2AB-6D0E34DB3492}"/>
              </a:ext>
            </a:extLst>
          </p:cNvPr>
          <p:cNvCxnSpPr>
            <a:cxnSpLocks/>
            <a:stCxn id="74" idx="4"/>
            <a:endCxn id="75" idx="0"/>
          </p:cNvCxnSpPr>
          <p:nvPr/>
        </p:nvCxnSpPr>
        <p:spPr>
          <a:xfrm rot="16200000" flipH="1">
            <a:off x="4951106" y="3336149"/>
            <a:ext cx="827181" cy="595928"/>
          </a:xfrm>
          <a:prstGeom prst="curvedConnector3">
            <a:avLst>
              <a:gd name="adj1" fmla="val 45355"/>
            </a:avLst>
          </a:prstGeom>
          <a:ln w="127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80" name="文本框 79">
            <a:extLst>
              <a:ext uri="{FF2B5EF4-FFF2-40B4-BE49-F238E27FC236}">
                <a16:creationId xmlns:a16="http://schemas.microsoft.com/office/drawing/2014/main" id="{37C90E84-55C6-0AB6-1F75-61328C7A5604}"/>
              </a:ext>
            </a:extLst>
          </p:cNvPr>
          <p:cNvSpPr txBox="1"/>
          <p:nvPr/>
        </p:nvSpPr>
        <p:spPr>
          <a:xfrm>
            <a:off x="4296049" y="5046517"/>
            <a:ext cx="3343149" cy="369332"/>
          </a:xfrm>
          <a:prstGeom prst="rect">
            <a:avLst/>
          </a:prstGeom>
          <a:noFill/>
        </p:spPr>
        <p:txBody>
          <a:bodyPr wrap="square">
            <a:spAutoFit/>
          </a:bodyPr>
          <a:lstStyle/>
          <a:p>
            <a:r>
              <a:rPr lang="en-US" altLang="zh-CN" dirty="0"/>
              <a:t>Iterations terminate once</a:t>
            </a:r>
            <a:endParaRPr lang="zh-CN" altLang="en-US" dirty="0"/>
          </a:p>
        </p:txBody>
      </p:sp>
      <p:sp>
        <p:nvSpPr>
          <p:cNvPr id="82" name="文本框 81">
            <a:extLst>
              <a:ext uri="{FF2B5EF4-FFF2-40B4-BE49-F238E27FC236}">
                <a16:creationId xmlns:a16="http://schemas.microsoft.com/office/drawing/2014/main" id="{2674BAC9-EEED-CC85-77D7-52A377E0ACA4}"/>
              </a:ext>
            </a:extLst>
          </p:cNvPr>
          <p:cNvSpPr txBox="1"/>
          <p:nvPr/>
        </p:nvSpPr>
        <p:spPr>
          <a:xfrm>
            <a:off x="7613922" y="4492125"/>
            <a:ext cx="4320746" cy="369332"/>
          </a:xfrm>
          <a:prstGeom prst="rect">
            <a:avLst/>
          </a:prstGeom>
          <a:noFill/>
        </p:spPr>
        <p:txBody>
          <a:bodyPr wrap="square">
            <a:spAutoFit/>
          </a:bodyPr>
          <a:lstStyle/>
          <a:p>
            <a:pPr algn="ctr"/>
            <a:r>
              <a:rPr lang="en-US" altLang="zh-CN" b="1" dirty="0">
                <a:solidFill>
                  <a:srgbClr val="CB2006"/>
                </a:solidFill>
              </a:rPr>
              <a:t>The equivalent threshold in Theorem 1</a:t>
            </a:r>
            <a:endParaRPr lang="zh-CN" altLang="en-US" b="1" dirty="0">
              <a:solidFill>
                <a:srgbClr val="CB2006"/>
              </a:solidFill>
            </a:endParaRPr>
          </a:p>
        </p:txBody>
      </p:sp>
      <p:sp>
        <p:nvSpPr>
          <p:cNvPr id="83" name="矩形: 圆角 82">
            <a:extLst>
              <a:ext uri="{FF2B5EF4-FFF2-40B4-BE49-F238E27FC236}">
                <a16:creationId xmlns:a16="http://schemas.microsoft.com/office/drawing/2014/main" id="{C1072F30-E293-A91B-E325-1FC554391E49}"/>
              </a:ext>
            </a:extLst>
          </p:cNvPr>
          <p:cNvSpPr/>
          <p:nvPr/>
        </p:nvSpPr>
        <p:spPr>
          <a:xfrm>
            <a:off x="7963905" y="4939336"/>
            <a:ext cx="1587349" cy="609789"/>
          </a:xfrm>
          <a:prstGeom prst="roundRect">
            <a:avLst/>
          </a:prstGeom>
          <a:noFill/>
          <a:ln w="19050">
            <a:solidFill>
              <a:srgbClr val="CB20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a:extLst>
              <a:ext uri="{FF2B5EF4-FFF2-40B4-BE49-F238E27FC236}">
                <a16:creationId xmlns:a16="http://schemas.microsoft.com/office/drawing/2014/main" id="{47314147-068D-1620-FD3B-1BC2A6AA537F}"/>
              </a:ext>
            </a:extLst>
          </p:cNvPr>
          <p:cNvSpPr txBox="1"/>
          <p:nvPr/>
        </p:nvSpPr>
        <p:spPr>
          <a:xfrm>
            <a:off x="4296049" y="5760376"/>
            <a:ext cx="3995641" cy="369332"/>
          </a:xfrm>
          <a:prstGeom prst="rect">
            <a:avLst/>
          </a:prstGeom>
          <a:noFill/>
        </p:spPr>
        <p:txBody>
          <a:bodyPr wrap="square">
            <a:spAutoFit/>
          </a:bodyPr>
          <a:lstStyle/>
          <a:p>
            <a:r>
              <a:rPr lang="en-US" altLang="zh-CN" dirty="0"/>
              <a:t>Otherwise, continue to the next iteration</a:t>
            </a:r>
            <a:endParaRPr lang="zh-CN" altLang="en-US" dirty="0"/>
          </a:p>
        </p:txBody>
      </p:sp>
      <p:pic>
        <p:nvPicPr>
          <p:cNvPr id="86" name="图片 85">
            <a:extLst>
              <a:ext uri="{FF2B5EF4-FFF2-40B4-BE49-F238E27FC236}">
                <a16:creationId xmlns:a16="http://schemas.microsoft.com/office/drawing/2014/main" id="{67D9E6A5-B2C9-FAFE-472A-F812EA4DFC17}"/>
              </a:ext>
            </a:extLst>
          </p:cNvPr>
          <p:cNvPicPr>
            <a:picLocks noChangeAspect="1"/>
          </p:cNvPicPr>
          <p:nvPr/>
        </p:nvPicPr>
        <p:blipFill>
          <a:blip r:embed="rId12"/>
          <a:stretch>
            <a:fillRect/>
          </a:stretch>
        </p:blipFill>
        <p:spPr>
          <a:xfrm>
            <a:off x="8323359" y="5734893"/>
            <a:ext cx="1279035" cy="448370"/>
          </a:xfrm>
          <a:prstGeom prst="rect">
            <a:avLst/>
          </a:prstGeom>
        </p:spPr>
      </p:pic>
      <p:sp>
        <p:nvSpPr>
          <p:cNvPr id="93" name="文本框 92">
            <a:extLst>
              <a:ext uri="{FF2B5EF4-FFF2-40B4-BE49-F238E27FC236}">
                <a16:creationId xmlns:a16="http://schemas.microsoft.com/office/drawing/2014/main" id="{394C2D63-B53C-A09B-975F-C4322A3552DA}"/>
              </a:ext>
            </a:extLst>
          </p:cNvPr>
          <p:cNvSpPr txBox="1"/>
          <p:nvPr/>
        </p:nvSpPr>
        <p:spPr>
          <a:xfrm>
            <a:off x="9706104" y="5621876"/>
            <a:ext cx="1897669" cy="646331"/>
          </a:xfrm>
          <a:prstGeom prst="rect">
            <a:avLst/>
          </a:prstGeom>
          <a:noFill/>
        </p:spPr>
        <p:txBody>
          <a:bodyPr wrap="square">
            <a:spAutoFit/>
          </a:bodyPr>
          <a:lstStyle/>
          <a:p>
            <a:pPr algn="ctr"/>
            <a:r>
              <a:rPr lang="en-US" altLang="zh-CN" b="1" dirty="0">
                <a:solidFill>
                  <a:srgbClr val="CB2006"/>
                </a:solidFill>
              </a:rPr>
              <a:t>Mitigate poor local minima</a:t>
            </a:r>
            <a:endParaRPr lang="zh-CN" altLang="en-US" b="1" dirty="0">
              <a:solidFill>
                <a:srgbClr val="CB2006"/>
              </a:solidFill>
            </a:endParaRPr>
          </a:p>
        </p:txBody>
      </p:sp>
      <p:pic>
        <p:nvPicPr>
          <p:cNvPr id="3" name="图片 2">
            <a:extLst>
              <a:ext uri="{FF2B5EF4-FFF2-40B4-BE49-F238E27FC236}">
                <a16:creationId xmlns:a16="http://schemas.microsoft.com/office/drawing/2014/main" id="{669E6DE5-F733-DFB6-674F-4AC7EF701971}"/>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9984" r="96049">
                        <a14:foregroundMark x1="24079" y1="33571" x2="24079" y2="33571"/>
                        <a14:foregroundMark x1="26428" y1="32679" x2="26428" y2="32679"/>
                        <a14:foregroundMark x1="27229" y1="29821" x2="27229" y2="29821"/>
                        <a14:foregroundMark x1="27069" y1="21786" x2="27069" y2="21786"/>
                        <a14:foregroundMark x1="32034" y1="23571" x2="32034" y2="23571"/>
                        <a14:foregroundMark x1="35558" y1="26071" x2="35558" y2="26071"/>
                        <a14:foregroundMark x1="44741" y1="26964" x2="44741" y2="26964"/>
                        <a14:foregroundMark x1="47838" y1="25179" x2="47838" y2="25179"/>
                        <a14:foregroundMark x1="57234" y1="26786" x2="57234" y2="26786"/>
                        <a14:foregroundMark x1="60918" y1="28214" x2="60918" y2="28214"/>
                        <a14:foregroundMark x1="66418" y1="32321" x2="66418" y2="32321"/>
                        <a14:foregroundMark x1="69941" y1="28571" x2="69941" y2="28571"/>
                        <a14:foregroundMark x1="74533" y1="32679" x2="74533" y2="32679"/>
                        <a14:foregroundMark x1="80619" y1="34464" x2="80619" y2="34464"/>
                        <a14:foregroundMark x1="84730" y1="34821" x2="84730" y2="34821"/>
                        <a14:foregroundMark x1="84730" y1="19821" x2="84730" y2="19821"/>
                        <a14:foregroundMark x1="87720" y1="33929" x2="87720" y2="33929"/>
                        <a14:foregroundMark x1="96049" y1="35536" x2="96049" y2="35536"/>
                        <a14:backgroundMark x1="16711" y1="42321" x2="16711" y2="42321"/>
                        <a14:backgroundMark x1="17512" y1="34821" x2="17512" y2="34821"/>
                        <a14:backgroundMark x1="13881" y1="32321" x2="13881" y2="32321"/>
                        <a14:backgroundMark x1="12226" y1="46071" x2="12226" y2="46071"/>
                        <a14:backgroundMark x1="12387" y1="49821" x2="12387" y2="49821"/>
                        <a14:backgroundMark x1="13027" y1="52679" x2="13027" y2="52679"/>
                        <a14:backgroundMark x1="13881" y1="44821" x2="13881" y2="43929"/>
                        <a14:backgroundMark x1="13508" y1="38929" x2="13508" y2="38929"/>
                        <a14:backgroundMark x1="13508" y1="38929" x2="13508" y2="38929"/>
                      </a14:backgroundRemoval>
                    </a14:imgEffect>
                  </a14:imgLayer>
                </a14:imgProps>
              </a:ext>
            </a:extLst>
          </a:blip>
          <a:srcRect l="21177" b="40154"/>
          <a:stretch>
            <a:fillRect/>
          </a:stretch>
        </p:blipFill>
        <p:spPr>
          <a:xfrm>
            <a:off x="8459470" y="191533"/>
            <a:ext cx="2497311" cy="566894"/>
          </a:xfrm>
          <a:prstGeom prst="rect">
            <a:avLst/>
          </a:prstGeom>
        </p:spPr>
      </p:pic>
    </p:spTree>
    <p:extLst>
      <p:ext uri="{BB962C8B-B14F-4D97-AF65-F5344CB8AC3E}">
        <p14:creationId xmlns:p14="http://schemas.microsoft.com/office/powerpoint/2010/main" val="29638399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03e98c75-d6ff-4255-a08a-5f5b3f9ec8b1"/>
  <p:tag name="COMMONDATA" val="eyJoZGlkIjoiZmVkMmQ1NzkzMTRjMmE3ZDFhNzlmZDQ4ZTI5Njc3Nz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1">
      <a:dk1>
        <a:srgbClr val="000000"/>
      </a:dk1>
      <a:lt1>
        <a:srgbClr val="FFFFFF"/>
      </a:lt1>
      <a:dk2>
        <a:srgbClr val="44546A"/>
      </a:dk2>
      <a:lt2>
        <a:srgbClr val="E7E6E6"/>
      </a:lt2>
      <a:accent1>
        <a:srgbClr val="356115"/>
      </a:accent1>
      <a:accent2>
        <a:srgbClr val="ED7D31"/>
      </a:accent2>
      <a:accent3>
        <a:srgbClr val="4471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游ゴシック"/>
        <a:font script="Hang" typeface="맑은 고딕"/>
        <a:font script="Hans" typeface="Times New Roman"/>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
      <a:dk1>
        <a:srgbClr val="000000"/>
      </a:dk1>
      <a:lt1>
        <a:srgbClr val="FFFFFF"/>
      </a:lt1>
      <a:dk2>
        <a:srgbClr val="44546A"/>
      </a:dk2>
      <a:lt2>
        <a:srgbClr val="E7E6E6"/>
      </a:lt2>
      <a:accent1>
        <a:srgbClr val="356115"/>
      </a:accent1>
      <a:accent2>
        <a:srgbClr val="ED7D31"/>
      </a:accent2>
      <a:accent3>
        <a:srgbClr val="4471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游ゴシック"/>
        <a:font script="Hang" typeface="맑은 고딕"/>
        <a:font script="Hans" typeface="Times New Roman"/>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游ゴシック"/>
        <a:font script="Hang" typeface="맑은 고딕"/>
        <a:font script="Hans" typeface="Times New Roman"/>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Times New Roma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ゴシック"/>
        <a:font script="Hang" typeface="맑은 고딕"/>
        <a:font script="Hans" typeface="Times New Roman"/>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5487</TotalTime>
  <Words>2946</Words>
  <Application>Microsoft Office PowerPoint</Application>
  <PresentationFormat>宽屏</PresentationFormat>
  <Paragraphs>174</Paragraphs>
  <Slides>16</Slides>
  <Notes>16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16</vt:i4>
      </vt:variant>
    </vt:vector>
  </HeadingPairs>
  <TitlesOfParts>
    <vt:vector size="25" baseType="lpstr">
      <vt:lpstr>Adobe 黑体 Std R</vt:lpstr>
      <vt:lpstr>宋体</vt:lpstr>
      <vt:lpstr>微软雅黑</vt:lpstr>
      <vt:lpstr>Arial</vt:lpstr>
      <vt:lpstr>Cambria Math</vt:lpstr>
      <vt:lpstr>Times New Roman</vt:lpstr>
      <vt:lpstr>Wingdings</vt:lpstr>
      <vt:lpstr>Office 主题​​</vt:lpstr>
      <vt:lpstr>1_Office 主题​​</vt:lpstr>
      <vt:lpstr>Smooth Penalty Detection Methods for Quantized and Distributed Massive MIMO Systems</vt:lpstr>
      <vt:lpstr>Contents</vt:lpstr>
      <vt:lpstr>1 Background &amp; System Model</vt:lpstr>
      <vt:lpstr>1 Background &amp; System Model</vt:lpstr>
      <vt:lpstr>1 Background &amp; System Model</vt:lpstr>
      <vt:lpstr>1 Background &amp; System Model</vt:lpstr>
      <vt:lpstr>2 The Proposed Distributed HPD Algorithm </vt:lpstr>
      <vt:lpstr>2 The Proposed Distributed HPD Algorithm </vt:lpstr>
      <vt:lpstr>2 The Proposed Distributed HPD Algorithm </vt:lpstr>
      <vt:lpstr>2 The Proposed Distributed HPD Algorithm </vt:lpstr>
      <vt:lpstr>3 The Proposed Distributed FPD-Net Detector</vt:lpstr>
      <vt:lpstr>3 The Proposed Distributed FPD-Net Detector</vt:lpstr>
      <vt:lpstr>3 The Proposed Distributed FPD-Net Detector</vt:lpstr>
      <vt:lpstr>3 The Proposed Distributed FPD-Net Detector</vt:lpstr>
      <vt:lpstr>4 Numerical Results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啟强 陈</cp:lastModifiedBy>
  <cp:revision>890</cp:revision>
  <cp:lastPrinted>2018-09-19T17:02:00Z</cp:lastPrinted>
  <dcterms:created xsi:type="dcterms:W3CDTF">2018-08-22T08:31:00Z</dcterms:created>
  <dcterms:modified xsi:type="dcterms:W3CDTF">2026-06-04T14:00:45Z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18FC9B93B0E04DAA81C6251447D0F160_13</vt:lpwstr>
  </property>
  <property fmtid="{D5CDD505-2E9C-101B-9397-08002B2CF9AE}" pid="3" name="KSOProductBuildVer">
    <vt:lpwstr>2052-12.1.0.22529</vt:lpwstr>
  </property>
</Properties>
</file>