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1" r:id="rId2"/>
  </p:sldMasterIdLst>
  <p:notesMasterIdLst>
    <p:notesMasterId r:id="rId14"/>
  </p:notesMasterIdLst>
  <p:handoutMasterIdLst>
    <p:handoutMasterId r:id="rId15"/>
  </p:handoutMasterIdLst>
  <p:sldIdLst>
    <p:sldId id="256" r:id="rId3"/>
    <p:sldId id="378" r:id="rId4"/>
    <p:sldId id="440" r:id="rId5"/>
    <p:sldId id="439" r:id="rId6"/>
    <p:sldId id="388" r:id="rId7"/>
    <p:sldId id="429" r:id="rId8"/>
    <p:sldId id="437" r:id="rId9"/>
    <p:sldId id="428" r:id="rId10"/>
    <p:sldId id="438" r:id="rId11"/>
    <p:sldId id="424" r:id="rId12"/>
    <p:sldId id="431" r:id="rId13"/>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ED34375-7BD5-D846-A3A3-DE4C6889ECF3}">
          <p14:sldIdLst>
            <p14:sldId id="256"/>
            <p14:sldId id="378"/>
            <p14:sldId id="440"/>
            <p14:sldId id="439"/>
            <p14:sldId id="388"/>
            <p14:sldId id="429"/>
            <p14:sldId id="437"/>
            <p14:sldId id="428"/>
            <p14:sldId id="438"/>
            <p14:sldId id="424"/>
            <p14:sldId id="4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B2006"/>
    <a:srgbClr val="FFFFFF"/>
    <a:srgbClr val="356115"/>
    <a:srgbClr val="F5F7F9"/>
    <a:srgbClr val="FBE44F"/>
    <a:srgbClr val="ED7D31"/>
    <a:srgbClr val="EEBD4A"/>
    <a:srgbClr val="F0F0F0"/>
    <a:srgbClr val="303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1711"/>
  </p:normalViewPr>
  <p:slideViewPr>
    <p:cSldViewPr snapToGrid="0" snapToObjects="1">
      <p:cViewPr varScale="1">
        <p:scale>
          <a:sx n="129" d="100"/>
          <a:sy n="129" d="100"/>
        </p:scale>
        <p:origin x="1788" y="90"/>
      </p:cViewPr>
      <p:guideLst/>
    </p:cSldViewPr>
  </p:slideViewPr>
  <p:notesTextViewPr>
    <p:cViewPr>
      <p:scale>
        <a:sx n="1" d="1"/>
        <a:sy n="1" d="1"/>
      </p:scale>
      <p:origin x="0" y="0"/>
    </p:cViewPr>
  </p:notesTextViewPr>
  <p:notesViewPr>
    <p:cSldViewPr snapToGrid="0" snapToObjects="1">
      <p:cViewPr varScale="1">
        <p:scale>
          <a:sx n="84" d="100"/>
          <a:sy n="84" d="100"/>
        </p:scale>
        <p:origin x="391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Times New Roman" panose="02020603050405020304" charset="0"/>
              <a:ea typeface="Times New Roman" panose="02020603050405020304" charset="0"/>
              <a:cs typeface="Times New Roman" panose="0202060305040502030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Times New Roman" panose="02020603050405020304" charset="0"/>
                <a:ea typeface="Times New Roman" panose="02020603050405020304" charset="0"/>
                <a:cs typeface="Times New Roman" panose="02020603050405020304" charset="0"/>
              </a:rPr>
              <a:t>2026/4/10</a:t>
            </a:fld>
            <a:endParaRPr lang="zh-CN" altLang="en-US">
              <a:latin typeface="Times New Roman" panose="02020603050405020304" charset="0"/>
              <a:ea typeface="Times New Roman" panose="02020603050405020304" charset="0"/>
              <a:cs typeface="Times New Roman" panose="02020603050405020304" charset="0"/>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Times New Roman" panose="02020603050405020304" charset="0"/>
              <a:ea typeface="Times New Roman" panose="02020603050405020304" charset="0"/>
              <a:cs typeface="Times New Roman" panose="02020603050405020304" charset="0"/>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Times New Roman" panose="02020603050405020304" charset="0"/>
                <a:ea typeface="Times New Roman" panose="02020603050405020304" charset="0"/>
                <a:cs typeface="Times New Roman" panose="02020603050405020304" charset="0"/>
              </a:rPr>
              <a:t>‹#›</a:t>
            </a:fld>
            <a:endParaRPr lang="zh-CN" altLang="en-US">
              <a:latin typeface="Times New Roman" panose="02020603050405020304" charset="0"/>
              <a:ea typeface="Times New Roman" panose="02020603050405020304" charset="0"/>
              <a:cs typeface="Times New Roman" panose="0202060305040502030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charset="0"/>
                <a:ea typeface="Times New Roman" panose="02020603050405020304" charset="0"/>
                <a:cs typeface="Times New Roman" panose="02020603050405020304" charset="0"/>
              </a:defRPr>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charset="0"/>
                <a:ea typeface="Times New Roman" panose="02020603050405020304" charset="0"/>
                <a:cs typeface="Times New Roman" panose="02020603050405020304" charset="0"/>
              </a:defRPr>
            </a:lvl1pPr>
          </a:lstStyle>
          <a:p>
            <a:fld id="{78A6BE1A-EBEC-6E4F-B3D0-9EEBE2490507}" type="datetimeFigureOut">
              <a:rPr kumimoji="1" lang="zh-CN" altLang="en-US" smtClean="0"/>
              <a:t>2026/4/10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charset="0"/>
                <a:ea typeface="Times New Roman" panose="02020603050405020304" charset="0"/>
                <a:cs typeface="Times New Roman" panose="02020603050405020304" charset="0"/>
              </a:defRPr>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charset="0"/>
                <a:ea typeface="Times New Roman" panose="02020603050405020304" charset="0"/>
                <a:cs typeface="Times New Roman" panose="02020603050405020304" charset="0"/>
              </a:defRPr>
            </a:lvl1pPr>
          </a:lstStyle>
          <a:p>
            <a:fld id="{5AFA0B27-4EE5-6442-9424-7A0329C3AC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charset="0"/>
        <a:ea typeface="Times New Roman" panose="02020603050405020304" charset="0"/>
        <a:cs typeface="Times New Roman" panose="0202060305040502030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Good afternoon everyone.</a:t>
            </a:r>
            <a:br>
              <a:rPr lang="en-US" altLang="zh-CN" dirty="0"/>
            </a:br>
            <a:r>
              <a:rPr lang="en-US" altLang="zh-CN" dirty="0"/>
              <a:t>It is my great honor to present our work titled </a:t>
            </a:r>
            <a:r>
              <a:rPr lang="en-US" altLang="zh-CN" b="1" dirty="0"/>
              <a:t>“Soft Information Aided Diagonal Kalman Filter for Joint Channel Estimation and Detection in Massive MIMO Systems.”</a:t>
            </a:r>
            <a:endParaRPr lang="en-US" altLang="zh-CN" dirty="0"/>
          </a:p>
          <a:p>
            <a:r>
              <a:rPr lang="en-US" altLang="zh-CN" dirty="0"/>
              <a:t>This work was completed by these authors from </a:t>
            </a:r>
            <a:r>
              <a:rPr lang="en-US" altLang="zh-CN" b="1" dirty="0"/>
              <a:t>Southeast University</a:t>
            </a:r>
            <a:r>
              <a:rPr lang="en-US" altLang="zh-CN" dirty="0"/>
              <a:t>.</a:t>
            </a:r>
          </a:p>
          <a:p>
            <a:r>
              <a:rPr lang="en-US" altLang="zh-CN" dirty="0"/>
              <a:t>In this talk, I will introduce the motivation behind this work, explain the main idea of the proposed method, and then show the simulation results that demonstrate its effectiveness.</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dirty="0"/>
              <a:t>”.</a:t>
            </a:r>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present the simulation results.</a:t>
            </a:r>
          </a:p>
          <a:p>
            <a:r>
              <a:rPr lang="en-US" altLang="zh-CN" dirty="0"/>
              <a:t>The first important observation is that the proposed algorithm based on Kalman filtering can achieve </a:t>
            </a:r>
            <a:r>
              <a:rPr lang="en-US" altLang="zh-CN" b="1" dirty="0"/>
              <a:t>better BER performance</a:t>
            </a:r>
            <a:r>
              <a:rPr lang="en-US" altLang="zh-CN" dirty="0"/>
              <a:t> than traditional methods such as the turbo framework under </a:t>
            </a:r>
            <a:r>
              <a:rPr lang="en-US" altLang="zh-CN" b="1" dirty="0"/>
              <a:t>time-varying channels</a:t>
            </a:r>
            <a:r>
              <a:rPr lang="en-US" altLang="zh-CN" dirty="0"/>
              <a:t>.</a:t>
            </a:r>
          </a:p>
          <a:p>
            <a:r>
              <a:rPr lang="en-US" altLang="zh-CN" dirty="0"/>
              <a:t>This shows that exploiting temporal channel evolution through Kalman filtering is very effective for dynamic scenarios.</a:t>
            </a:r>
          </a:p>
          <a:p>
            <a:r>
              <a:rPr lang="en-US" altLang="zh-CN" dirty="0"/>
              <a:t>The second observation is that the proposed algorithm can achieve </a:t>
            </a:r>
            <a:r>
              <a:rPr lang="en-US" altLang="zh-CN" b="1" dirty="0"/>
              <a:t>almost the same BER and MSE performance as the traditional Kalman filter</a:t>
            </a:r>
            <a:r>
              <a:rPr lang="en-US" altLang="zh-CN" dirty="0"/>
              <a:t>, but with </a:t>
            </a:r>
            <a:r>
              <a:rPr lang="en-US" altLang="zh-CN" b="1" dirty="0"/>
              <a:t>much lower computational complexity</a:t>
            </a:r>
            <a:r>
              <a:rPr lang="en-US" altLang="zh-CN" dirty="0"/>
              <a:t>.</a:t>
            </a:r>
          </a:p>
          <a:p>
            <a:r>
              <a:rPr lang="en-US" altLang="zh-CN" dirty="0"/>
              <a:t>This is a very important result.</a:t>
            </a:r>
            <a:br>
              <a:rPr lang="en-US" altLang="zh-CN" dirty="0"/>
            </a:br>
            <a:r>
              <a:rPr lang="en-US" altLang="zh-CN" dirty="0"/>
              <a:t>It means that our proposed approximations, including the soft-information-aided design and the diagonal approximation, do not cause a significant performance loss, while they provide a substantial complexity reduction.</a:t>
            </a:r>
          </a:p>
          <a:p>
            <a:r>
              <a:rPr lang="en-US" altLang="zh-CN" dirty="0"/>
              <a:t>Therefore, the proposed method is attractive not only in theory, but also for practical implementation in large-scale systems.</a:t>
            </a:r>
          </a:p>
          <a:p>
            <a:endParaRPr kumimoji="1"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let me conclude this presentation.</a:t>
            </a:r>
          </a:p>
          <a:p>
            <a:r>
              <a:rPr lang="en-US" altLang="zh-CN" dirty="0"/>
              <a:t>In this work, we studied </a:t>
            </a:r>
            <a:r>
              <a:rPr lang="en-US" altLang="zh-CN" b="1" dirty="0"/>
              <a:t>joint channel estimation and signal detection</a:t>
            </a:r>
            <a:r>
              <a:rPr lang="en-US" altLang="zh-CN" dirty="0"/>
              <a:t> for </a:t>
            </a:r>
            <a:r>
              <a:rPr lang="en-US" altLang="zh-CN" b="1" dirty="0"/>
              <a:t>massive MIMO systems with time-varying channels</a:t>
            </a:r>
            <a:r>
              <a:rPr lang="en-US" altLang="zh-CN" dirty="0"/>
              <a:t>.</a:t>
            </a:r>
          </a:p>
          <a:p>
            <a:r>
              <a:rPr lang="en-US" altLang="zh-CN" dirty="0"/>
              <a:t>To address the </a:t>
            </a:r>
            <a:r>
              <a:rPr lang="en-US" altLang="zh-CN" b="1" dirty="0"/>
              <a:t>error propagation problem</a:t>
            </a:r>
            <a:r>
              <a:rPr lang="en-US" altLang="zh-CN" dirty="0"/>
              <a:t> caused by hard decisions, we introduced </a:t>
            </a:r>
            <a:r>
              <a:rPr lang="en-US" altLang="zh-CN" b="1" dirty="0"/>
              <a:t>soft information</a:t>
            </a:r>
            <a:r>
              <a:rPr lang="en-US" altLang="zh-CN" dirty="0"/>
              <a:t> through variational inference, so that the channel update step can explicitly take detection uncertainty into account.</a:t>
            </a:r>
          </a:p>
          <a:p>
            <a:r>
              <a:rPr lang="en-US" altLang="zh-CN" dirty="0"/>
              <a:t>To address the </a:t>
            </a:r>
            <a:r>
              <a:rPr lang="en-US" altLang="zh-CN" b="1" dirty="0"/>
              <a:t>high computational complexity problem</a:t>
            </a:r>
            <a:r>
              <a:rPr lang="en-US" altLang="zh-CN" dirty="0"/>
              <a:t>, we exploited the </a:t>
            </a:r>
            <a:r>
              <a:rPr lang="en-US" altLang="zh-CN" b="1" dirty="0"/>
              <a:t>favorable propagation property</a:t>
            </a:r>
            <a:r>
              <a:rPr lang="en-US" altLang="zh-CN" dirty="0"/>
              <a:t> of massive MIMO and proposed a </a:t>
            </a:r>
            <a:r>
              <a:rPr lang="en-US" altLang="zh-CN" b="1" dirty="0"/>
              <a:t>diagonal Kalman filter framework</a:t>
            </a:r>
            <a:r>
              <a:rPr lang="en-US" altLang="zh-CN" dirty="0"/>
              <a:t> with efficient element-wise updates.</a:t>
            </a:r>
          </a:p>
          <a:p>
            <a:r>
              <a:rPr lang="en-US" altLang="zh-CN" dirty="0"/>
              <a:t>Simulation results show that the proposed method:</a:t>
            </a:r>
          </a:p>
          <a:p>
            <a:r>
              <a:rPr lang="en-US" altLang="zh-CN" dirty="0"/>
              <a:t>outperforms conventional iterative methods in time-varying channels, and</a:t>
            </a:r>
          </a:p>
          <a:p>
            <a:r>
              <a:rPr lang="en-US" altLang="zh-CN" dirty="0"/>
              <a:t>achieves performance close to the traditional Kalman filter with much lower complexity.</a:t>
            </a:r>
          </a:p>
          <a:p>
            <a:r>
              <a:rPr lang="en-US" altLang="zh-CN" dirty="0"/>
              <a:t>So overall, the proposed </a:t>
            </a:r>
            <a:r>
              <a:rPr lang="en-US" altLang="zh-CN" b="1" dirty="0"/>
              <a:t>soft information aided diagonal Kalman filter</a:t>
            </a:r>
            <a:r>
              <a:rPr lang="en-US" altLang="zh-CN" dirty="0"/>
              <a:t> provides an effective and low-complexity solution for joint channel estimation and detection in massive MIMO systems.</a:t>
            </a:r>
          </a:p>
          <a:p>
            <a:r>
              <a:rPr lang="en-US" altLang="zh-CN" b="1" dirty="0"/>
              <a:t>That’s all for my presentation. Thank you very much for your attention.</a:t>
            </a:r>
            <a:endParaRPr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11</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My presentation is organized into four parts.</a:t>
            </a:r>
          </a:p>
          <a:p>
            <a:r>
              <a:rPr lang="en-US" altLang="zh-CN" dirty="0"/>
              <a:t>First, I will briefly introduce the </a:t>
            </a:r>
            <a:r>
              <a:rPr lang="en-US" altLang="zh-CN" b="1" dirty="0"/>
              <a:t>background and system model</a:t>
            </a:r>
            <a:r>
              <a:rPr lang="en-US" altLang="zh-CN" dirty="0"/>
              <a:t>.</a:t>
            </a:r>
            <a:br>
              <a:rPr lang="en-US" altLang="zh-CN" dirty="0"/>
            </a:br>
            <a:r>
              <a:rPr lang="en-US" altLang="zh-CN" dirty="0"/>
              <a:t>Second, I will review the </a:t>
            </a:r>
            <a:r>
              <a:rPr lang="en-US" altLang="zh-CN" b="1" dirty="0"/>
              <a:t>traditional Kalman filter based method for joint channel estimation and signal detection</a:t>
            </a:r>
            <a:r>
              <a:rPr lang="en-US" altLang="zh-CN" dirty="0"/>
              <a:t>.</a:t>
            </a:r>
            <a:br>
              <a:rPr lang="en-US" altLang="zh-CN" dirty="0"/>
            </a:br>
            <a:r>
              <a:rPr lang="en-US" altLang="zh-CN" dirty="0"/>
              <a:t>Third, I will present our proposed </a:t>
            </a:r>
            <a:r>
              <a:rPr lang="en-US" altLang="zh-CN" b="1" dirty="0"/>
              <a:t>soft information aided diagonal Kalman filter</a:t>
            </a:r>
            <a:r>
              <a:rPr lang="en-US" altLang="zh-CN" dirty="0"/>
              <a:t>, or </a:t>
            </a:r>
            <a:r>
              <a:rPr lang="en-US" altLang="zh-CN" b="1" dirty="0"/>
              <a:t>SIA-DKF</a:t>
            </a:r>
            <a:r>
              <a:rPr lang="en-US" altLang="zh-CN" dirty="0"/>
              <a:t>.</a:t>
            </a:r>
            <a:br>
              <a:rPr lang="en-US" altLang="zh-CN" dirty="0"/>
            </a:br>
            <a:r>
              <a:rPr lang="en-US" altLang="zh-CN" dirty="0"/>
              <a:t>Finally, I will show the </a:t>
            </a:r>
            <a:r>
              <a:rPr lang="en-US" altLang="zh-CN" b="1" dirty="0"/>
              <a:t>simulation results</a:t>
            </a:r>
            <a:r>
              <a:rPr lang="en-US" altLang="zh-CN" dirty="0"/>
              <a:t> and summarize the main conclusions.</a:t>
            </a:r>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2</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begin with the background.</a:t>
            </a:r>
          </a:p>
          <a:p>
            <a:r>
              <a:rPr lang="en-US" altLang="zh-CN" dirty="0"/>
              <a:t>In MIMO systems, there are two fundamental tasks at the receiver side: </a:t>
            </a:r>
            <a:r>
              <a:rPr lang="en-US" altLang="zh-CN" b="1" dirty="0"/>
              <a:t>channel estimation</a:t>
            </a:r>
            <a:r>
              <a:rPr lang="en-US" altLang="zh-CN" dirty="0"/>
              <a:t> and </a:t>
            </a:r>
            <a:r>
              <a:rPr lang="en-US" altLang="zh-CN" b="1" dirty="0"/>
              <a:t>signal detection</a:t>
            </a:r>
            <a:r>
              <a:rPr lang="en-US" altLang="zh-CN" dirty="0"/>
              <a:t>.</a:t>
            </a:r>
          </a:p>
          <a:p>
            <a:r>
              <a:rPr lang="en-US" altLang="zh-CN" dirty="0"/>
              <a:t>Channel estimation aims to estimate the channel state information, or CSI, from the received signal and pilot symbols.</a:t>
            </a:r>
            <a:br>
              <a:rPr lang="en-US" altLang="zh-CN" dirty="0"/>
            </a:br>
            <a:r>
              <a:rPr lang="en-US" altLang="zh-CN" dirty="0"/>
              <a:t>Signal detection aims to recover the transmitted symbols based on the received signal and the estimated channel.</a:t>
            </a:r>
          </a:p>
          <a:p>
            <a:r>
              <a:rPr lang="en-US" altLang="zh-CN" dirty="0"/>
              <a:t>Traditionally, these two tasks are designed separately. In that case, the receiver first estimates the channel and then performs detection. However, this separate design has a clear limitation: </a:t>
            </a:r>
            <a:r>
              <a:rPr lang="en-US" altLang="zh-CN" b="1" dirty="0"/>
              <a:t>the detection performance strongly depends on the channel estimation accuracy</a:t>
            </a:r>
            <a:r>
              <a:rPr lang="en-US" altLang="zh-CN" dirty="0"/>
              <a:t>.</a:t>
            </a:r>
          </a:p>
          <a:p>
            <a:r>
              <a:rPr lang="en-US" altLang="zh-CN" dirty="0"/>
              <a:t>To overcome this issue, researchers have proposed </a:t>
            </a:r>
            <a:r>
              <a:rPr lang="en-US" altLang="zh-CN" b="1" dirty="0"/>
              <a:t>joint channel estimation and signal detection</a:t>
            </a:r>
            <a:r>
              <a:rPr lang="en-US" altLang="zh-CN" dirty="0"/>
              <a:t>, or </a:t>
            </a:r>
            <a:r>
              <a:rPr lang="en-US" altLang="zh-CN" b="1" dirty="0"/>
              <a:t>JCESD</a:t>
            </a:r>
            <a:r>
              <a:rPr lang="en-US" altLang="zh-CN" dirty="0"/>
              <a:t>. The key idea is to allow </a:t>
            </a:r>
            <a:r>
              <a:rPr lang="en-US" altLang="zh-CN" b="1" dirty="0"/>
              <a:t>data interaction</a:t>
            </a:r>
            <a:r>
              <a:rPr lang="en-US" altLang="zh-CN" dirty="0"/>
              <a:t> between these two modules. In other words, the detected symbols can be fed back to the channel estimation module, so that the channel estimate can be further refined.</a:t>
            </a:r>
          </a:p>
          <a:p>
            <a:r>
              <a:rPr lang="en-US" altLang="zh-CN" dirty="0"/>
              <a:t>This joint design is especially attractive in </a:t>
            </a:r>
            <a:r>
              <a:rPr lang="en-US" altLang="zh-CN" b="1" dirty="0"/>
              <a:t>time-varying channels</a:t>
            </a:r>
            <a:r>
              <a:rPr lang="en-US" altLang="zh-CN" dirty="0"/>
              <a:t>, where continuously improving the channel estimate is very important for reliable detection.</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One representative solution for JCESD is the </a:t>
            </a:r>
            <a:r>
              <a:rPr lang="en-US" altLang="zh-CN" b="1" dirty="0"/>
              <a:t>turbo framework</a:t>
            </a:r>
            <a:r>
              <a:rPr lang="en-US" altLang="zh-CN" dirty="0"/>
              <a:t>.</a:t>
            </a:r>
          </a:p>
          <a:p>
            <a:r>
              <a:rPr lang="en-US" altLang="zh-CN" dirty="0"/>
              <a:t>In this framework, channel estimation and signal detection are performed iteratively, both </a:t>
            </a:r>
            <a:r>
              <a:rPr lang="en-US" altLang="zh-CN" b="1" dirty="0"/>
              <a:t>within each slot</a:t>
            </a:r>
            <a:r>
              <a:rPr lang="en-US" altLang="zh-CN" dirty="0"/>
              <a:t> and </a:t>
            </a:r>
            <a:r>
              <a:rPr lang="en-US" altLang="zh-CN" b="1" dirty="0"/>
              <a:t>across different time slots</a:t>
            </a:r>
            <a:r>
              <a:rPr lang="en-US" altLang="zh-CN" dirty="0"/>
              <a:t>. For example, estimation and detection can exchange information multiple times to progressively improve performance.</a:t>
            </a:r>
          </a:p>
          <a:p>
            <a:r>
              <a:rPr lang="en-US" altLang="zh-CN" dirty="0"/>
              <a:t>This iterative design usually provides </a:t>
            </a:r>
            <a:r>
              <a:rPr lang="en-US" altLang="zh-CN" b="1" dirty="0"/>
              <a:t>higher accuracy</a:t>
            </a:r>
            <a:r>
              <a:rPr lang="en-US" altLang="zh-CN" dirty="0"/>
              <a:t>, because the detector can benefit from improved channel estimates, and the estimator can also exploit the detected data.</a:t>
            </a:r>
          </a:p>
          <a:p>
            <a:r>
              <a:rPr lang="en-US" altLang="zh-CN" dirty="0"/>
              <a:t>However, this performance gain comes at the cost of </a:t>
            </a:r>
            <a:r>
              <a:rPr lang="en-US" altLang="zh-CN" b="1" dirty="0"/>
              <a:t>high computational complexity</a:t>
            </a:r>
            <a:r>
              <a:rPr lang="en-US" altLang="zh-CN" dirty="0"/>
              <a:t>.</a:t>
            </a:r>
            <a:br>
              <a:rPr lang="en-US" altLang="zh-CN" dirty="0"/>
            </a:br>
            <a:r>
              <a:rPr lang="en-US" altLang="zh-CN" dirty="0"/>
              <a:t>In every slot, we need repeated estimation and detection steps, and the complexity can become very high, especially in </a:t>
            </a:r>
            <a:r>
              <a:rPr lang="en-US" altLang="zh-CN" b="1" dirty="0"/>
              <a:t>massive MIMO systems</a:t>
            </a:r>
            <a:r>
              <a:rPr lang="en-US" altLang="zh-CN" dirty="0"/>
              <a:t> with a large number of antennas.</a:t>
            </a:r>
          </a:p>
          <a:p>
            <a:r>
              <a:rPr lang="en-US" altLang="zh-CN" dirty="0"/>
              <a:t>Therefore, there is a clear trade-off here:</a:t>
            </a:r>
          </a:p>
          <a:p>
            <a:r>
              <a:rPr lang="en-US" altLang="zh-CN" dirty="0"/>
              <a:t>on one hand, iterative joint processing improves performance;</a:t>
            </a:r>
          </a:p>
          <a:p>
            <a:r>
              <a:rPr lang="en-US" altLang="zh-CN" dirty="0"/>
              <a:t>on the other hand, it introduces a heavy complexity burden.</a:t>
            </a:r>
          </a:p>
          <a:p>
            <a:r>
              <a:rPr lang="en-US" altLang="zh-CN" dirty="0"/>
              <a:t>This motivates us to look for a more efficient solution that can still track time-varying channels well.</a:t>
            </a: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 us move to the </a:t>
            </a:r>
            <a:r>
              <a:rPr lang="en-US" altLang="zh-CN" b="1" dirty="0"/>
              <a:t>traditional Kalman filter based method</a:t>
            </a:r>
            <a:r>
              <a:rPr lang="en-US" altLang="zh-CN" dirty="0"/>
              <a:t> for JCESD.</a:t>
            </a:r>
          </a:p>
          <a:p>
            <a:r>
              <a:rPr lang="en-US" altLang="zh-CN" dirty="0"/>
              <a:t>The Kalman filter is a natural choice for </a:t>
            </a:r>
            <a:r>
              <a:rPr lang="en-US" altLang="zh-CN" b="1" dirty="0"/>
              <a:t>time-varying channel tracking</a:t>
            </a:r>
            <a:r>
              <a:rPr lang="en-US" altLang="zh-CN" dirty="0"/>
              <a:t>, because it explicitly models the channel evolution across slots. In each slot, the receiver typically performs three steps:</a:t>
            </a:r>
          </a:p>
          <a:p>
            <a:r>
              <a:rPr lang="en-US" altLang="zh-CN" dirty="0"/>
              <a:t>First, </a:t>
            </a:r>
            <a:r>
              <a:rPr lang="en-US" altLang="zh-CN" b="1" dirty="0"/>
              <a:t>channel prediction</a:t>
            </a:r>
            <a:r>
              <a:rPr lang="en-US" altLang="zh-CN" dirty="0"/>
              <a:t>, where the channel of the current slot is predicted based on the previous slot.</a:t>
            </a:r>
            <a:br>
              <a:rPr lang="en-US" altLang="zh-CN" dirty="0"/>
            </a:br>
            <a:r>
              <a:rPr lang="en-US" altLang="zh-CN" dirty="0"/>
              <a:t>Second, </a:t>
            </a:r>
            <a:r>
              <a:rPr lang="en-US" altLang="zh-CN" b="1" dirty="0"/>
              <a:t>symbol detection</a:t>
            </a:r>
            <a:r>
              <a:rPr lang="en-US" altLang="zh-CN" dirty="0"/>
              <a:t>, where transmitted symbols are detected using the predicted channel.</a:t>
            </a:r>
            <a:br>
              <a:rPr lang="en-US" altLang="zh-CN" dirty="0"/>
            </a:br>
            <a:r>
              <a:rPr lang="en-US" altLang="zh-CN" dirty="0"/>
              <a:t>Third, </a:t>
            </a:r>
            <a:r>
              <a:rPr lang="en-US" altLang="zh-CN" b="1" dirty="0"/>
              <a:t>channel update</a:t>
            </a:r>
            <a:r>
              <a:rPr lang="en-US" altLang="zh-CN" dirty="0"/>
              <a:t>, where the detected symbols are used to refine the channel estimate.</a:t>
            </a:r>
          </a:p>
          <a:p>
            <a:r>
              <a:rPr lang="en-US" altLang="zh-CN" dirty="0"/>
              <a:t>This approach has two major advantages.</a:t>
            </a:r>
          </a:p>
          <a:p>
            <a:r>
              <a:rPr lang="en-US" altLang="zh-CN" dirty="0"/>
              <a:t>The first advantage is that it makes better use of the </a:t>
            </a:r>
            <a:r>
              <a:rPr lang="en-US" altLang="zh-CN" b="1" dirty="0"/>
              <a:t>temporal correlation</a:t>
            </a:r>
            <a:r>
              <a:rPr lang="en-US" altLang="zh-CN" dirty="0"/>
              <a:t> of the channel across slots.</a:t>
            </a:r>
            <a:br>
              <a:rPr lang="en-US" altLang="zh-CN" dirty="0"/>
            </a:br>
            <a:r>
              <a:rPr lang="en-US" altLang="zh-CN" dirty="0"/>
              <a:t>The second is that it can provide better tracking performance in </a:t>
            </a:r>
            <a:r>
              <a:rPr lang="en-US" altLang="zh-CN" b="1" dirty="0"/>
              <a:t>time-varying channels</a:t>
            </a:r>
            <a:r>
              <a:rPr lang="en-US" altLang="zh-CN" dirty="0"/>
              <a:t> than methods that treat each slot independently.</a:t>
            </a:r>
          </a:p>
          <a:p>
            <a:r>
              <a:rPr lang="en-US" altLang="zh-CN" dirty="0"/>
              <a:t>However, this traditional KF-based method also has two important weaknesses.</a:t>
            </a:r>
          </a:p>
          <a:p>
            <a:r>
              <a:rPr lang="en-US" altLang="zh-CN" dirty="0"/>
              <a:t>The first weakness is </a:t>
            </a:r>
            <a:r>
              <a:rPr lang="en-US" altLang="zh-CN" b="1" dirty="0"/>
              <a:t>error propagation caused by hard decisions</a:t>
            </a:r>
            <a:r>
              <a:rPr lang="en-US" altLang="zh-CN" dirty="0"/>
              <a:t>.</a:t>
            </a:r>
            <a:br>
              <a:rPr lang="en-US" altLang="zh-CN" dirty="0"/>
            </a:br>
            <a:r>
              <a:rPr lang="en-US" altLang="zh-CN" dirty="0"/>
              <a:t>In conventional designs, the detected symbols are usually treated as if they were perfectly correct. But in practice, detection errors are unavoidable. Once wrong hard decisions are fed back into channel updating, these errors can propagate and degrade performance further.</a:t>
            </a:r>
          </a:p>
          <a:p>
            <a:r>
              <a:rPr lang="en-US" altLang="zh-CN" dirty="0"/>
              <a:t>The second weakness is </a:t>
            </a:r>
            <a:r>
              <a:rPr lang="en-US" altLang="zh-CN" b="1" dirty="0"/>
              <a:t>high computational complexity</a:t>
            </a:r>
            <a:r>
              <a:rPr lang="en-US" altLang="zh-CN" dirty="0"/>
              <a:t>.</a:t>
            </a:r>
            <a:br>
              <a:rPr lang="en-US" altLang="zh-CN" dirty="0"/>
            </a:br>
            <a:r>
              <a:rPr lang="en-US" altLang="zh-CN" dirty="0"/>
              <a:t>In massive MIMO systems, matrix operations in Kalman filtering can be very expensive, especially when the antenna dimension is large.</a:t>
            </a:r>
          </a:p>
          <a:p>
            <a:r>
              <a:rPr lang="en-US" altLang="zh-CN" dirty="0"/>
              <a:t>So the key challenge is:</a:t>
            </a:r>
            <a:br>
              <a:rPr lang="en-US" altLang="zh-CN" dirty="0"/>
            </a:br>
            <a:r>
              <a:rPr lang="en-US" altLang="zh-CN" b="1" dirty="0"/>
              <a:t>How can we keep the tracking capability of the Kalman filter while reducing both error propagation and computational complexity?</a:t>
            </a:r>
            <a:endParaRPr lang="en-US" altLang="zh-CN" dirty="0"/>
          </a:p>
          <a:p>
            <a:r>
              <a:rPr lang="en-US" altLang="zh-CN" dirty="0"/>
              <a:t>That is exactly the question addressed in this work.</a:t>
            </a:r>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5</a:t>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address the first problem, namely </a:t>
            </a:r>
            <a:r>
              <a:rPr lang="en-US" altLang="zh-CN" b="1" dirty="0"/>
              <a:t>error propagation caused by hard decisions</a:t>
            </a:r>
            <a:r>
              <a:rPr lang="en-US" altLang="zh-CN" dirty="0"/>
              <a:t>, we introduce </a:t>
            </a:r>
            <a:r>
              <a:rPr lang="en-US" altLang="zh-CN" b="1" dirty="0"/>
              <a:t>soft information</a:t>
            </a:r>
            <a:r>
              <a:rPr lang="en-US" altLang="zh-CN" dirty="0"/>
              <a:t> into the detection and channel update process.</a:t>
            </a:r>
          </a:p>
          <a:p>
            <a:r>
              <a:rPr lang="en-US" altLang="zh-CN" dirty="0"/>
              <a:t>Instead of using only hard decisions, we consider a </a:t>
            </a:r>
            <a:r>
              <a:rPr lang="en-US" altLang="zh-CN" b="1" dirty="0"/>
              <a:t>Bayesian detection framework</a:t>
            </a:r>
            <a:r>
              <a:rPr lang="en-US" altLang="zh-CN" dirty="0"/>
              <a:t>. Ideally, the optimal solution would be </a:t>
            </a:r>
            <a:r>
              <a:rPr lang="en-US" altLang="zh-CN" b="1" dirty="0"/>
              <a:t>maximum a posteriori</a:t>
            </a:r>
            <a:r>
              <a:rPr lang="en-US" altLang="zh-CN" dirty="0"/>
              <a:t>, or </a:t>
            </a:r>
            <a:r>
              <a:rPr lang="en-US" altLang="zh-CN" b="1" dirty="0"/>
              <a:t>MAP detection</a:t>
            </a:r>
            <a:r>
              <a:rPr lang="en-US" altLang="zh-CN" dirty="0"/>
              <a:t>. However, MAP detection is generally intractable for massive MIMO systems because of its very high complexity.</a:t>
            </a:r>
          </a:p>
          <a:p>
            <a:r>
              <a:rPr lang="en-US" altLang="zh-CN" dirty="0"/>
              <a:t>Therefore, in this work, we adopt </a:t>
            </a:r>
            <a:r>
              <a:rPr lang="en-US" altLang="zh-CN" b="1" dirty="0"/>
              <a:t>variational inference</a:t>
            </a:r>
            <a:r>
              <a:rPr lang="en-US" altLang="zh-CN" dirty="0"/>
              <a:t>, or </a:t>
            </a:r>
            <a:r>
              <a:rPr lang="en-US" altLang="zh-CN" b="1" dirty="0"/>
              <a:t>VI</a:t>
            </a:r>
            <a:r>
              <a:rPr lang="en-US" altLang="zh-CN" dirty="0"/>
              <a:t>, to approximate the true posterior distribution.</a:t>
            </a:r>
          </a:p>
          <a:p>
            <a:r>
              <a:rPr lang="en-US" altLang="zh-CN" dirty="0"/>
              <a:t>The key benefit of variational inference is that it allows us to obtain not only a symbol estimate, but also its </a:t>
            </a:r>
            <a:r>
              <a:rPr lang="en-US" altLang="zh-CN" b="1" dirty="0"/>
              <a:t>soft information</a:t>
            </a:r>
            <a:r>
              <a:rPr lang="en-US" altLang="zh-CN" dirty="0"/>
              <a:t>, such as the </a:t>
            </a:r>
            <a:r>
              <a:rPr lang="en-US" altLang="zh-CN" b="1" dirty="0"/>
              <a:t>mean</a:t>
            </a:r>
            <a:r>
              <a:rPr lang="en-US" altLang="zh-CN" dirty="0"/>
              <a:t> and </a:t>
            </a:r>
            <a:r>
              <a:rPr lang="en-US" altLang="zh-CN" b="1" dirty="0"/>
              <a:t>variance</a:t>
            </a:r>
            <a:r>
              <a:rPr lang="en-US" altLang="zh-CN" dirty="0"/>
              <a:t> of the detected symbols.</a:t>
            </a:r>
          </a:p>
          <a:p>
            <a:r>
              <a:rPr lang="en-US" altLang="zh-CN" dirty="0"/>
              <a:t>This extra information is very useful.</a:t>
            </a:r>
            <a:br>
              <a:rPr lang="en-US" altLang="zh-CN" dirty="0"/>
            </a:br>
            <a:r>
              <a:rPr lang="en-US" altLang="zh-CN" dirty="0"/>
              <a:t>Why? Because it tells us </a:t>
            </a:r>
            <a:r>
              <a:rPr lang="en-US" altLang="zh-CN" b="1" dirty="0"/>
              <a:t>how reliable each detected symbol is</a:t>
            </a:r>
            <a:r>
              <a:rPr lang="en-US" altLang="zh-CN" dirty="0"/>
              <a:t>.</a:t>
            </a:r>
          </a:p>
          <a:p>
            <a:r>
              <a:rPr lang="en-US" altLang="zh-CN" dirty="0"/>
              <a:t>Then, instead of blindly using the detected symbols in the channel update step, we explicitly incorporate the </a:t>
            </a:r>
            <a:r>
              <a:rPr lang="en-US" altLang="zh-CN" b="1" dirty="0"/>
              <a:t>detection uncertainty</a:t>
            </a:r>
            <a:r>
              <a:rPr lang="en-US" altLang="zh-CN" dirty="0"/>
              <a:t> into the update process through an </a:t>
            </a:r>
            <a:r>
              <a:rPr lang="en-US" altLang="zh-CN" b="1" dirty="0"/>
              <a:t>equivalent noise covariance</a:t>
            </a:r>
            <a:r>
              <a:rPr lang="en-US" altLang="zh-CN" dirty="0"/>
              <a:t>.</a:t>
            </a:r>
          </a:p>
          <a:p>
            <a:r>
              <a:rPr lang="en-US" altLang="zh-CN" dirty="0"/>
              <a:t>In this way, the channel estimator becomes aware of detection noise and can avoid over-trusting unreliable decisions.</a:t>
            </a:r>
          </a:p>
          <a:p>
            <a:r>
              <a:rPr lang="en-US" altLang="zh-CN" dirty="0"/>
              <a:t>So compared with hard-decision-based Kalman filtering, the proposed idea is more robust and can effectively reduce error propagation.</a:t>
            </a:r>
          </a:p>
          <a:p>
            <a:endParaRPr kumimoji="1"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6</a:t>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I will explain the overall framework of the proposed </a:t>
            </a:r>
            <a:r>
              <a:rPr lang="en-US" altLang="zh-CN" b="1" dirty="0"/>
              <a:t>Soft Information Aided Diagonal Kalman Filter</a:t>
            </a:r>
            <a:r>
              <a:rPr lang="en-US" altLang="zh-CN" dirty="0"/>
              <a:t>, or </a:t>
            </a:r>
            <a:r>
              <a:rPr lang="en-US" altLang="zh-CN" b="1" dirty="0"/>
              <a:t>SIA-DKF</a:t>
            </a:r>
            <a:r>
              <a:rPr lang="en-US" altLang="zh-CN" dirty="0"/>
              <a:t>.</a:t>
            </a:r>
          </a:p>
          <a:p>
            <a:r>
              <a:rPr lang="en-US" altLang="zh-CN" dirty="0"/>
              <a:t>The receiver still follows the general prediction–detection–update structure across time slots.</a:t>
            </a:r>
          </a:p>
          <a:p>
            <a:r>
              <a:rPr lang="en-US" altLang="zh-CN" dirty="0"/>
              <a:t>For each slot, we first perform </a:t>
            </a:r>
            <a:r>
              <a:rPr lang="en-US" altLang="zh-CN" b="1" dirty="0"/>
              <a:t>channel prediction</a:t>
            </a:r>
            <a:r>
              <a:rPr lang="en-US" altLang="zh-CN" dirty="0"/>
              <a:t>.</a:t>
            </a:r>
            <a:br>
              <a:rPr lang="en-US" altLang="zh-CN" dirty="0"/>
            </a:br>
            <a:r>
              <a:rPr lang="en-US" altLang="zh-CN" dirty="0"/>
              <a:t>Then we carry out </a:t>
            </a:r>
            <a:r>
              <a:rPr lang="en-US" altLang="zh-CN" b="1" dirty="0"/>
              <a:t>signal detection</a:t>
            </a:r>
            <a:r>
              <a:rPr lang="en-US" altLang="zh-CN" dirty="0"/>
              <a:t>, but now with </a:t>
            </a:r>
            <a:r>
              <a:rPr lang="en-US" altLang="zh-CN" b="1" dirty="0"/>
              <a:t>soft information output</a:t>
            </a:r>
            <a:r>
              <a:rPr lang="en-US" altLang="zh-CN" dirty="0"/>
              <a:t> instead of only hard decisions.</a:t>
            </a:r>
            <a:br>
              <a:rPr lang="en-US" altLang="zh-CN" dirty="0"/>
            </a:br>
            <a:r>
              <a:rPr lang="en-US" altLang="zh-CN" dirty="0"/>
              <a:t>After that, we perform </a:t>
            </a:r>
            <a:r>
              <a:rPr lang="en-US" altLang="zh-CN" b="1" dirty="0"/>
              <a:t>channel update</a:t>
            </a:r>
            <a:r>
              <a:rPr lang="en-US" altLang="zh-CN" dirty="0"/>
              <a:t>, where the soft information is incorporated into the update step.</a:t>
            </a:r>
          </a:p>
          <a:p>
            <a:r>
              <a:rPr lang="en-US" altLang="zh-CN" dirty="0"/>
              <a:t>At this point, we still face another key challenge:</a:t>
            </a:r>
            <a:br>
              <a:rPr lang="en-US" altLang="zh-CN" dirty="0"/>
            </a:br>
            <a:r>
              <a:rPr lang="en-US" altLang="zh-CN" b="1" dirty="0"/>
              <a:t>how to reduce the computational complexity in each slot</a:t>
            </a:r>
            <a:r>
              <a:rPr lang="en-US" altLang="zh-CN" dirty="0"/>
              <a:t>, especially in massive MIMO scenarios.</a:t>
            </a:r>
          </a:p>
          <a:p>
            <a:r>
              <a:rPr lang="en-US" altLang="zh-CN" dirty="0"/>
              <a:t>Here, we exploit a very important property of massive MIMO channels, namely </a:t>
            </a:r>
            <a:r>
              <a:rPr lang="en-US" altLang="zh-CN" b="1" dirty="0"/>
              <a:t>favorable propagation</a:t>
            </a:r>
            <a:r>
              <a:rPr lang="en-US" altLang="zh-CN" dirty="0"/>
              <a:t>.</a:t>
            </a:r>
          </a:p>
          <a:p>
            <a:r>
              <a:rPr lang="en-US" altLang="zh-CN" dirty="0"/>
              <a:t>When the number of antennas becomes large while the number of users remains fixed, the channel vectors of different users tend to become nearly orthogonal. This property makes many matrices approximately diagonal, or at least diagonally dominant.</a:t>
            </a:r>
          </a:p>
          <a:p>
            <a:r>
              <a:rPr lang="en-US" altLang="zh-CN" dirty="0"/>
              <a:t>This observation is crucial, because it allows us to simplify both:</a:t>
            </a:r>
          </a:p>
          <a:p>
            <a:r>
              <a:rPr lang="en-US" altLang="zh-CN" dirty="0"/>
              <a:t>the </a:t>
            </a:r>
            <a:r>
              <a:rPr lang="en-US" altLang="zh-CN" b="1" dirty="0"/>
              <a:t>detection stage</a:t>
            </a:r>
            <a:r>
              <a:rPr lang="en-US" altLang="zh-CN" dirty="0"/>
              <a:t>, and</a:t>
            </a:r>
          </a:p>
          <a:p>
            <a:r>
              <a:rPr lang="en-US" altLang="zh-CN" dirty="0"/>
              <a:t>the </a:t>
            </a:r>
            <a:r>
              <a:rPr lang="en-US" altLang="zh-CN" b="1" dirty="0"/>
              <a:t>channel update stage</a:t>
            </a:r>
            <a:r>
              <a:rPr lang="en-US" altLang="zh-CN" dirty="0"/>
              <a:t>.</a:t>
            </a:r>
          </a:p>
          <a:p>
            <a:r>
              <a:rPr lang="en-US" altLang="zh-CN" dirty="0"/>
              <a:t>As a result, instead of handling full matrix operations, we can perform more efficient </a:t>
            </a:r>
            <a:r>
              <a:rPr lang="en-US" altLang="zh-CN" b="1" dirty="0"/>
              <a:t>element-wise iterative updates</a:t>
            </a:r>
            <a:r>
              <a:rPr lang="en-US" altLang="zh-CN" dirty="0"/>
              <a:t>, which significantly reduces computational complexity.</a:t>
            </a:r>
          </a:p>
          <a:p>
            <a:endParaRPr kumimoji="1"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7</a:t>
            </a:fld>
            <a:endParaRPr kumimoji="1" lang="zh-CN" altLang="en-US"/>
          </a:p>
        </p:txBody>
      </p:sp>
    </p:spTree>
    <p:extLst>
      <p:ext uri="{BB962C8B-B14F-4D97-AF65-F5344CB8AC3E}">
        <p14:creationId xmlns:p14="http://schemas.microsoft.com/office/powerpoint/2010/main" val="22472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us first look at complexity reduction in the </a:t>
            </a:r>
            <a:r>
              <a:rPr lang="en-US" altLang="zh-CN" b="1" dirty="0"/>
              <a:t>detection stage</a:t>
            </a:r>
            <a:r>
              <a:rPr lang="en-US" altLang="zh-CN" dirty="0"/>
              <a:t>.</a:t>
            </a:r>
          </a:p>
          <a:p>
            <a:r>
              <a:rPr lang="en-US" altLang="zh-CN" dirty="0"/>
              <a:t>In the variational inference framework, we need to compute the likelihood function and iteratively update the posterior approximation. In its original form, this process is still computationally expensive because it involves large matrix operations.</a:t>
            </a:r>
          </a:p>
          <a:p>
            <a:r>
              <a:rPr lang="en-US" altLang="zh-CN" dirty="0"/>
              <a:t>To solve this issue, we exploit the </a:t>
            </a:r>
            <a:r>
              <a:rPr lang="en-US" altLang="zh-CN" b="1" dirty="0"/>
              <a:t>favorable propagation property</a:t>
            </a:r>
            <a:r>
              <a:rPr lang="en-US" altLang="zh-CN" dirty="0"/>
              <a:t> of massive MIMO.</a:t>
            </a:r>
          </a:p>
          <a:p>
            <a:r>
              <a:rPr lang="en-US" altLang="zh-CN" dirty="0"/>
              <a:t>Under favorable propagation, the cross-correlation among users becomes weak, which allows us to simplify the likelihood expression. As a result, the </a:t>
            </a:r>
            <a:r>
              <a:rPr lang="en-US" altLang="zh-CN" b="1" dirty="0"/>
              <a:t>coordinate ascent variational inference</a:t>
            </a:r>
            <a:r>
              <a:rPr lang="en-US" altLang="zh-CN" dirty="0"/>
              <a:t>, or </a:t>
            </a:r>
            <a:r>
              <a:rPr lang="en-US" altLang="zh-CN" b="1" dirty="0"/>
              <a:t>CAVI</a:t>
            </a:r>
            <a:r>
              <a:rPr lang="en-US" altLang="zh-CN" dirty="0"/>
              <a:t>, updates can be carried out in an </a:t>
            </a:r>
            <a:r>
              <a:rPr lang="en-US" altLang="zh-CN" b="1" dirty="0"/>
              <a:t>element-wise manner</a:t>
            </a:r>
            <a:r>
              <a:rPr lang="en-US" altLang="zh-CN" dirty="0"/>
              <a:t>.</a:t>
            </a:r>
          </a:p>
          <a:p>
            <a:r>
              <a:rPr lang="en-US" altLang="zh-CN" dirty="0"/>
              <a:t>This leads to what we call </a:t>
            </a:r>
            <a:r>
              <a:rPr lang="en-US" altLang="zh-CN" b="1" dirty="0"/>
              <a:t>Favorable-Propagation-Exploited Variational Inference</a:t>
            </a:r>
            <a:r>
              <a:rPr lang="en-US" altLang="zh-CN" dirty="0"/>
              <a:t>, or </a:t>
            </a:r>
            <a:r>
              <a:rPr lang="en-US" altLang="zh-CN" b="1" dirty="0"/>
              <a:t>FPE-VI</a:t>
            </a:r>
            <a:r>
              <a:rPr lang="en-US" altLang="zh-CN" dirty="0"/>
              <a:t>.</a:t>
            </a:r>
          </a:p>
          <a:p>
            <a:r>
              <a:rPr lang="en-US" altLang="zh-CN" dirty="0"/>
              <a:t>The main advantage is complexity reduction.</a:t>
            </a:r>
            <a:br>
              <a:rPr lang="en-US" altLang="zh-CN" dirty="0"/>
            </a:br>
            <a:r>
              <a:rPr lang="en-US" altLang="zh-CN" dirty="0"/>
              <a:t>Compared with conventional VI, the proposed FPE-VI significantly lowers the complexity of one CAVI iteration.</a:t>
            </a:r>
          </a:p>
          <a:p>
            <a:r>
              <a:rPr lang="en-US" altLang="zh-CN" dirty="0"/>
              <a:t>In other words, by exploiting a physical property of massive MIMO channels, we can make soft detection much more computationally efficient without sacrificing much performance.</a:t>
            </a:r>
          </a:p>
          <a:p>
            <a:r>
              <a:rPr lang="en-US" altLang="zh-CN" dirty="0"/>
              <a:t>This is an important step, because soft detection is one of the core components of our whole framework. Let us first look at complexity reduction in the </a:t>
            </a:r>
            <a:r>
              <a:rPr lang="en-US" altLang="zh-CN" b="1" dirty="0"/>
              <a:t>detection stage</a:t>
            </a:r>
            <a:r>
              <a:rPr lang="en-US" altLang="zh-CN" dirty="0"/>
              <a:t>.</a:t>
            </a:r>
          </a:p>
          <a:p>
            <a:r>
              <a:rPr lang="en-US" altLang="zh-CN" dirty="0"/>
              <a:t>In the variational inference framework, we need to compute the likelihood function and iteratively update the posterior approximation. In its original form, this process is still computationally expensive because it involves large matrix operations.</a:t>
            </a:r>
          </a:p>
          <a:p>
            <a:r>
              <a:rPr lang="en-US" altLang="zh-CN" dirty="0"/>
              <a:t>To solve this issue, we exploit the </a:t>
            </a:r>
            <a:r>
              <a:rPr lang="en-US" altLang="zh-CN" b="1" dirty="0"/>
              <a:t>favorable propagation property</a:t>
            </a:r>
            <a:r>
              <a:rPr lang="en-US" altLang="zh-CN" dirty="0"/>
              <a:t> of massive MIMO.</a:t>
            </a:r>
          </a:p>
          <a:p>
            <a:r>
              <a:rPr lang="en-US" altLang="zh-CN" dirty="0"/>
              <a:t>Under favorable propagation, the cross-correlation among users becomes weak, which allows us to simplify the likelihood expression. As a result, the </a:t>
            </a:r>
            <a:r>
              <a:rPr lang="en-US" altLang="zh-CN" b="1" dirty="0"/>
              <a:t>coordinate ascent variational inference</a:t>
            </a:r>
            <a:r>
              <a:rPr lang="en-US" altLang="zh-CN" dirty="0"/>
              <a:t>, or </a:t>
            </a:r>
            <a:r>
              <a:rPr lang="en-US" altLang="zh-CN" b="1" dirty="0"/>
              <a:t>CAVI</a:t>
            </a:r>
            <a:r>
              <a:rPr lang="en-US" altLang="zh-CN" dirty="0"/>
              <a:t>, updates can be carried out in an </a:t>
            </a:r>
            <a:r>
              <a:rPr lang="en-US" altLang="zh-CN" b="1" dirty="0"/>
              <a:t>element-wise manner</a:t>
            </a:r>
            <a:r>
              <a:rPr lang="en-US" altLang="zh-CN" dirty="0"/>
              <a:t>.</a:t>
            </a:r>
          </a:p>
          <a:p>
            <a:r>
              <a:rPr lang="en-US" altLang="zh-CN" dirty="0"/>
              <a:t>This leads to what we call </a:t>
            </a:r>
            <a:r>
              <a:rPr lang="en-US" altLang="zh-CN" b="1" dirty="0"/>
              <a:t>Favorable-Propagation-Exploited Variational Inference</a:t>
            </a:r>
            <a:r>
              <a:rPr lang="en-US" altLang="zh-CN" dirty="0"/>
              <a:t>, or </a:t>
            </a:r>
            <a:r>
              <a:rPr lang="en-US" altLang="zh-CN" b="1" dirty="0"/>
              <a:t>FPE-VI</a:t>
            </a:r>
            <a:r>
              <a:rPr lang="en-US" altLang="zh-CN" dirty="0"/>
              <a:t>.</a:t>
            </a:r>
          </a:p>
          <a:p>
            <a:r>
              <a:rPr lang="en-US" altLang="zh-CN" dirty="0"/>
              <a:t>The main advantage is complexity reduction.</a:t>
            </a:r>
            <a:br>
              <a:rPr lang="en-US" altLang="zh-CN" dirty="0"/>
            </a:br>
            <a:r>
              <a:rPr lang="en-US" altLang="zh-CN" dirty="0"/>
              <a:t>Compared with conventional VI, the proposed FPE-VI significantly lowers the complexity of one CAVI iteration.</a:t>
            </a:r>
          </a:p>
          <a:p>
            <a:r>
              <a:rPr lang="en-US" altLang="zh-CN" dirty="0"/>
              <a:t>In other words, by exploiting a physical property of massive MIMO channels, we can make soft detection much more computationally efficient without sacrificing much performance.</a:t>
            </a:r>
          </a:p>
          <a:p>
            <a:r>
              <a:rPr lang="en-US" altLang="zh-CN" dirty="0"/>
              <a:t>This is an important step, because soft detection is one of the core components of our whole framework.</a:t>
            </a:r>
          </a:p>
          <a:p>
            <a:endParaRPr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E1B9-B881-C09E-FD00-3E070FC872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F2073D7-C966-7688-150E-35B0739944F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D618D68-E386-888E-FF32-B5771DCBACD0}"/>
              </a:ext>
            </a:extLst>
          </p:cNvPr>
          <p:cNvSpPr>
            <a:spLocks noGrp="1"/>
          </p:cNvSpPr>
          <p:nvPr>
            <p:ph type="body" idx="1"/>
          </p:nvPr>
        </p:nvSpPr>
        <p:spPr/>
        <p:txBody>
          <a:bodyPr/>
          <a:lstStyle/>
          <a:p>
            <a:r>
              <a:rPr lang="en-US" altLang="zh-CN" dirty="0"/>
              <a:t>Now let us move to the second source of complexity, namely the </a:t>
            </a:r>
            <a:r>
              <a:rPr lang="en-US" altLang="zh-CN" b="1" dirty="0"/>
              <a:t>channel update step</a:t>
            </a:r>
            <a:r>
              <a:rPr lang="en-US" altLang="zh-CN" dirty="0"/>
              <a:t>.</a:t>
            </a:r>
          </a:p>
          <a:p>
            <a:r>
              <a:rPr lang="en-US" altLang="zh-CN" dirty="0"/>
              <a:t>In a traditional Kalman filter, updating the channel covariance matrix involves high-dimensional matrix inversion and multiplication. These operations become very expensive in massive MIMO systems.</a:t>
            </a:r>
          </a:p>
          <a:p>
            <a:r>
              <a:rPr lang="en-US" altLang="zh-CN" dirty="0"/>
              <a:t>Again, we exploit the favorable propagation property and apply a </a:t>
            </a:r>
            <a:r>
              <a:rPr lang="en-US" altLang="zh-CN" b="1" dirty="0"/>
              <a:t>diagonal approximation</a:t>
            </a:r>
            <a:r>
              <a:rPr lang="en-US" altLang="zh-CN" dirty="0"/>
              <a:t>.</a:t>
            </a:r>
          </a:p>
          <a:p>
            <a:r>
              <a:rPr lang="en-US" altLang="zh-CN" dirty="0"/>
              <a:t>The basic idea is the following:</a:t>
            </a:r>
            <a:br>
              <a:rPr lang="en-US" altLang="zh-CN" dirty="0"/>
            </a:br>
            <a:r>
              <a:rPr lang="en-US" altLang="zh-CN" dirty="0"/>
              <a:t>if the covariance-related matrices are approximately diagonal, then we can replace the full matrix update by a </a:t>
            </a:r>
            <a:r>
              <a:rPr lang="en-US" altLang="zh-CN" b="1" dirty="0"/>
              <a:t>diagonal Kalman filter</a:t>
            </a:r>
            <a:r>
              <a:rPr lang="en-US" altLang="zh-CN" dirty="0"/>
              <a:t> update.</a:t>
            </a:r>
          </a:p>
          <a:p>
            <a:r>
              <a:rPr lang="en-US" altLang="zh-CN" dirty="0"/>
              <a:t>This brings two major benefits.</a:t>
            </a:r>
          </a:p>
          <a:p>
            <a:r>
              <a:rPr lang="en-US" altLang="zh-CN" dirty="0"/>
              <a:t>First, it enables </a:t>
            </a:r>
            <a:r>
              <a:rPr lang="en-US" altLang="zh-CN" b="1" dirty="0"/>
              <a:t>element-wise updates</a:t>
            </a:r>
            <a:r>
              <a:rPr lang="en-US" altLang="zh-CN" dirty="0"/>
              <a:t> for both the channel estimate and the covariance terms.</a:t>
            </a:r>
            <a:br>
              <a:rPr lang="en-US" altLang="zh-CN" dirty="0"/>
            </a:br>
            <a:r>
              <a:rPr lang="en-US" altLang="zh-CN" dirty="0"/>
              <a:t>Second, it reduces the computational complexity significantly compared with the traditional Kalman filter.</a:t>
            </a:r>
          </a:p>
          <a:p>
            <a:r>
              <a:rPr lang="en-US" altLang="zh-CN" dirty="0"/>
              <a:t>So instead of dealing with the full covariance matrix, we only need to track the diagonal entries, which is much cheaper.</a:t>
            </a:r>
          </a:p>
          <a:p>
            <a:r>
              <a:rPr lang="en-US" altLang="zh-CN" dirty="0"/>
              <a:t>In this way, the proposed SIA-DKF achieves a good balance:</a:t>
            </a:r>
          </a:p>
          <a:p>
            <a:r>
              <a:rPr lang="en-US" altLang="zh-CN" dirty="0"/>
              <a:t>it still preserves the dynamic tracking capability of Kalman filtering,</a:t>
            </a:r>
          </a:p>
          <a:p>
            <a:r>
              <a:rPr lang="en-US" altLang="zh-CN" dirty="0"/>
              <a:t>but it greatly lowers the computational burden.</a:t>
            </a:r>
          </a:p>
          <a:p>
            <a:r>
              <a:rPr lang="en-US" altLang="zh-CN" dirty="0"/>
              <a:t>This diagonal approximation is one of the key reasons why our method is suitable for massive MIMO systems.</a:t>
            </a:r>
          </a:p>
        </p:txBody>
      </p:sp>
      <p:sp>
        <p:nvSpPr>
          <p:cNvPr id="4" name="灯片编号占位符 3">
            <a:extLst>
              <a:ext uri="{FF2B5EF4-FFF2-40B4-BE49-F238E27FC236}">
                <a16:creationId xmlns:a16="http://schemas.microsoft.com/office/drawing/2014/main" id="{2C09A7E5-3682-0B06-5623-AB1A0CBDBE8B}"/>
              </a:ext>
            </a:extLst>
          </p:cNvPr>
          <p:cNvSpPr>
            <a:spLocks noGrp="1"/>
          </p:cNvSpPr>
          <p:nvPr>
            <p:ph type="sldNum" sz="quarter" idx="10"/>
          </p:nvPr>
        </p:nvSpPr>
        <p:spPr/>
        <p:txBody>
          <a:bodyPr/>
          <a:lstStyle/>
          <a:p>
            <a:fld id="{5AFA0B27-4EE5-6442-9424-7A0329C3AC2A}" type="slidenum">
              <a:rPr kumimoji="1" lang="zh-CN" altLang="en-US" smtClean="0"/>
              <a:t>9</a:t>
            </a:fld>
            <a:endParaRPr kumimoji="1" lang="zh-CN" altLang="en-US"/>
          </a:p>
        </p:txBody>
      </p:sp>
    </p:spTree>
    <p:extLst>
      <p:ext uri="{BB962C8B-B14F-4D97-AF65-F5344CB8AC3E}">
        <p14:creationId xmlns:p14="http://schemas.microsoft.com/office/powerpoint/2010/main" val="398004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485899" y="3911071"/>
            <a:ext cx="9144000" cy="1113896"/>
          </a:xfrm>
        </p:spPr>
        <p:txBody>
          <a:bodyPr>
            <a:normAutofit/>
          </a:bodyPr>
          <a:lstStyle>
            <a:lvl1pPr marL="0" indent="0" algn="ctr">
              <a:buNone/>
              <a:defRPr sz="2000">
                <a:solidFill>
                  <a:schemeClr val="tx1"/>
                </a:solidFill>
                <a:latin typeface="Times New Roman" panose="02020603050405020304" charset="0"/>
                <a:ea typeface="Times New Roman" panose="02020603050405020304" charset="0"/>
                <a:sym typeface="Times New Roman" panose="020206030504050203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z="1800" dirty="0">
                <a:latin typeface="Adobe 黑体 Std R" panose="020B0400000000000000" pitchFamily="34" charset="-128"/>
                <a:ea typeface="Adobe 黑体 Std R" panose="020B0400000000000000" pitchFamily="34" charset="-128"/>
              </a:rPr>
              <a:t>单击此处编辑母版作者信息样式</a:t>
            </a:r>
            <a:endParaRPr lang="en-US" altLang="zh-CN" sz="1800" dirty="0">
              <a:latin typeface="Adobe 黑体 Std R" panose="020B0400000000000000" pitchFamily="34" charset="-128"/>
              <a:ea typeface="Adobe 黑体 Std R" panose="020B0400000000000000" pitchFamily="34" charset="-128"/>
            </a:endParaRPr>
          </a:p>
          <a:p>
            <a:endParaRPr lang="zh-CN" altLang="en-US" sz="1800" dirty="0">
              <a:effectLst/>
              <a:latin typeface="Adobe 黑体 Std R" panose="020B0400000000000000" pitchFamily="34" charset="-128"/>
              <a:ea typeface="Adobe 黑体 Std R" panose="020B0400000000000000" pitchFamily="34" charset="-128"/>
            </a:endParaRPr>
          </a:p>
        </p:txBody>
      </p:sp>
      <p:sp>
        <p:nvSpPr>
          <p:cNvPr id="7" name="矩形 6"/>
          <p:cNvSpPr/>
          <p:nvPr userDrawn="1"/>
        </p:nvSpPr>
        <p:spPr>
          <a:xfrm>
            <a:off x="-635" y="815975"/>
            <a:ext cx="12193270" cy="2428875"/>
          </a:xfrm>
          <a:prstGeom prst="rect">
            <a:avLst/>
          </a:prstGeom>
          <a:solidFill>
            <a:srgbClr val="35611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ctrTitle"/>
          </p:nvPr>
        </p:nvSpPr>
        <p:spPr>
          <a:xfrm>
            <a:off x="1524000" y="1583623"/>
            <a:ext cx="9144000" cy="848376"/>
          </a:xfrm>
        </p:spPr>
        <p:txBody>
          <a:bodyPr anchor="ctr">
            <a:normAutofit/>
          </a:bodyPr>
          <a:lstStyle>
            <a:lvl1pPr algn="ctr">
              <a:defRPr sz="2800">
                <a:solidFill>
                  <a:srgbClr val="FFFFFF"/>
                </a:solidFill>
              </a:defRPr>
            </a:lvl1pPr>
          </a:lstStyle>
          <a:p>
            <a:r>
              <a:rPr kumimoji="1" lang="zh-CN" altLang="en-US" dirty="0"/>
              <a:t>单击此处编辑母版标题样式</a:t>
            </a:r>
          </a:p>
        </p:txBody>
      </p:sp>
      <p:sp>
        <p:nvSpPr>
          <p:cNvPr id="4" name="文本框 3"/>
          <p:cNvSpPr txBox="1"/>
          <p:nvPr userDrawn="1"/>
        </p:nvSpPr>
        <p:spPr>
          <a:xfrm>
            <a:off x="6033135" y="6714490"/>
            <a:ext cx="4064000" cy="914400"/>
          </a:xfrm>
          <a:prstGeom prst="rect">
            <a:avLst/>
          </a:prstGeom>
        </p:spPr>
        <p:txBody>
          <a:bodyPr vert="horz" wrap="square" lIns="91440" tIns="45720" rIns="91440" bIns="45720" rtlCol="0" anchor="ctr">
            <a:normAutofit/>
          </a:bodyPr>
          <a:lstStyle/>
          <a:p>
            <a:pPr algn="l"/>
            <a:endParaRPr kumimoji="1" lang="zh-CN" altLang="en-US" dirty="0">
              <a:cs typeface="Times New Roman" panose="02020603050405020304" charset="0"/>
            </a:endParaRPr>
          </a:p>
        </p:txBody>
      </p:sp>
      <p:sp>
        <p:nvSpPr>
          <p:cNvPr id="9" name="文本框 8"/>
          <p:cNvSpPr txBox="1"/>
          <p:nvPr userDrawn="1"/>
        </p:nvSpPr>
        <p:spPr>
          <a:xfrm>
            <a:off x="2127250" y="6699250"/>
            <a:ext cx="4064000" cy="914400"/>
          </a:xfrm>
          <a:prstGeom prst="rect">
            <a:avLst/>
          </a:prstGeom>
        </p:spPr>
        <p:txBody>
          <a:bodyPr vert="horz" wrap="square" lIns="91440" tIns="45720" rIns="91440" bIns="45720" rtlCol="0" anchor="ctr">
            <a:normAutofit/>
          </a:bodyPr>
          <a:lstStyle/>
          <a:p>
            <a:pPr algn="l"/>
            <a:endParaRPr kumimoji="1"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193800"/>
            <a:ext cx="10515600" cy="4983163"/>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
        <p:nvSpPr>
          <p:cNvPr id="4" name="矩形 3"/>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6"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485899" y="3911071"/>
            <a:ext cx="9144000" cy="1113896"/>
          </a:xfrm>
        </p:spPr>
        <p:txBody>
          <a:bodyPr>
            <a:normAutofit/>
          </a:bodyPr>
          <a:lstStyle>
            <a:lvl1pPr marL="0" indent="0" algn="ctr">
              <a:buNone/>
              <a:defRPr sz="2000">
                <a:solidFill>
                  <a:schemeClr val="tx1"/>
                </a:solidFill>
                <a:latin typeface="Times New Roman" panose="02020603050405020304" charset="0"/>
                <a:ea typeface="Times New Roman" panose="02020603050405020304" charset="0"/>
                <a:sym typeface="Times New Roman" panose="020206030504050203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z="1800" dirty="0">
                <a:latin typeface="Adobe 黑体 Std R" panose="020B0400000000000000" pitchFamily="34" charset="-128"/>
                <a:ea typeface="Adobe 黑体 Std R" panose="020B0400000000000000" pitchFamily="34" charset="-128"/>
              </a:rPr>
              <a:t>单击此处编辑母版作者信息样式</a:t>
            </a:r>
            <a:endParaRPr lang="en-US" altLang="zh-CN" sz="1800" dirty="0">
              <a:latin typeface="Adobe 黑体 Std R" panose="020B0400000000000000" pitchFamily="34" charset="-128"/>
              <a:ea typeface="Adobe 黑体 Std R" panose="020B0400000000000000" pitchFamily="34" charset="-128"/>
            </a:endParaRPr>
          </a:p>
          <a:p>
            <a:endParaRPr lang="zh-CN" altLang="en-US" sz="1800" dirty="0">
              <a:effectLst/>
              <a:latin typeface="Adobe 黑体 Std R" panose="020B0400000000000000" pitchFamily="34" charset="-128"/>
              <a:ea typeface="Adobe 黑体 Std R" panose="020B0400000000000000" pitchFamily="34" charset="-128"/>
            </a:endParaRPr>
          </a:p>
        </p:txBody>
      </p:sp>
      <p:sp>
        <p:nvSpPr>
          <p:cNvPr id="7" name="矩形 6"/>
          <p:cNvSpPr/>
          <p:nvPr userDrawn="1"/>
        </p:nvSpPr>
        <p:spPr>
          <a:xfrm>
            <a:off x="-635" y="815975"/>
            <a:ext cx="12193270" cy="2428875"/>
          </a:xfrm>
          <a:prstGeom prst="rect">
            <a:avLst/>
          </a:prstGeom>
          <a:solidFill>
            <a:srgbClr val="35611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ctrTitle"/>
          </p:nvPr>
        </p:nvSpPr>
        <p:spPr>
          <a:xfrm>
            <a:off x="1524000" y="1583623"/>
            <a:ext cx="9144000" cy="848376"/>
          </a:xfrm>
        </p:spPr>
        <p:txBody>
          <a:bodyPr anchor="ctr">
            <a:normAutofit/>
          </a:bodyPr>
          <a:lstStyle>
            <a:lvl1pPr algn="ctr">
              <a:defRPr sz="2800">
                <a:solidFill>
                  <a:srgbClr val="FFFFFF"/>
                </a:solidFill>
              </a:defRPr>
            </a:lvl1pPr>
          </a:lstStyle>
          <a:p>
            <a:r>
              <a:rPr kumimoji="1" lang="zh-CN" altLang="en-US" dirty="0"/>
              <a:t>单击此处编辑母版标题样式</a:t>
            </a:r>
          </a:p>
        </p:txBody>
      </p:sp>
      <p:sp>
        <p:nvSpPr>
          <p:cNvPr id="4" name="文本框 3"/>
          <p:cNvSpPr txBox="1"/>
          <p:nvPr userDrawn="1"/>
        </p:nvSpPr>
        <p:spPr>
          <a:xfrm>
            <a:off x="6033135" y="6714490"/>
            <a:ext cx="4064000" cy="914400"/>
          </a:xfrm>
          <a:prstGeom prst="rect">
            <a:avLst/>
          </a:prstGeom>
        </p:spPr>
        <p:txBody>
          <a:bodyPr vert="horz" wrap="square" lIns="91440" tIns="45720" rIns="91440" bIns="45720" rtlCol="0" anchor="ctr">
            <a:normAutofit/>
          </a:bodyPr>
          <a:lstStyle/>
          <a:p>
            <a:pPr algn="l"/>
            <a:endParaRPr kumimoji="1" lang="zh-CN" altLang="en-US" dirty="0">
              <a:cs typeface="Times New Roman" panose="02020603050405020304" charset="0"/>
            </a:endParaRPr>
          </a:p>
        </p:txBody>
      </p:sp>
      <p:sp>
        <p:nvSpPr>
          <p:cNvPr id="9" name="文本框 8"/>
          <p:cNvSpPr txBox="1"/>
          <p:nvPr userDrawn="1"/>
        </p:nvSpPr>
        <p:spPr>
          <a:xfrm>
            <a:off x="2127250" y="6699250"/>
            <a:ext cx="4064000" cy="914400"/>
          </a:xfrm>
          <a:prstGeom prst="rect">
            <a:avLst/>
          </a:prstGeom>
        </p:spPr>
        <p:txBody>
          <a:bodyPr vert="horz" wrap="square" lIns="91440" tIns="45720" rIns="91440" bIns="45720" rtlCol="0" anchor="ctr">
            <a:normAutofit/>
          </a:bodyPr>
          <a:lstStyle/>
          <a:p>
            <a:pPr algn="l"/>
            <a:endParaRPr kumimoji="1"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117600" y="6356350"/>
            <a:ext cx="3657600" cy="365125"/>
          </a:xfrm>
        </p:spPr>
        <p:txBody>
          <a:bodyPr/>
          <a:lstStyle>
            <a:lvl1pPr>
              <a:defRPr>
                <a:cs typeface="Times New Roman" panose="02020603050405020304" charset="0"/>
              </a:defRPr>
            </a:lvl1pPr>
          </a:lstStyle>
          <a:p>
            <a:fld id="{263DB197-84B0-484E-9C0F-88358ECCB797}" type="datetimeFigureOut">
              <a:rPr lang="zh-CN" altLang="en-US" smtClean="0"/>
              <a:t>2026/4/10</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lvl1pPr>
              <a:defRPr>
                <a:cs typeface="Times New Roman" panose="02020603050405020304" charset="0"/>
              </a:defRPr>
            </a:lvl1p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lvl1pPr>
              <a:defRPr>
                <a:cs typeface="Times New Roman" panose="02020603050405020304" charset="0"/>
              </a:defRPr>
            </a:lvl1pPr>
          </a:lstStyle>
          <a:p>
            <a:fld id="{E077DA78-E013-4A8C-AD75-63A150561B10}"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
        <p:nvSpPr>
          <p:cNvPr id="6" name="内容占位符 2"/>
          <p:cNvSpPr>
            <a:spLocks noGrp="1"/>
          </p:cNvSpPr>
          <p:nvPr>
            <p:ph idx="1" hasCustomPrompt="1"/>
          </p:nvPr>
        </p:nvSpPr>
        <p:spPr>
          <a:xfrm>
            <a:off x="838200" y="1205345"/>
            <a:ext cx="10515600" cy="4971618"/>
          </a:xfrm>
        </p:spPr>
        <p:txBody>
          <a:bodyPr/>
          <a:lstStyle>
            <a:lvl1pPr marL="273050" indent="-273050">
              <a:buClr>
                <a:srgbClr val="356115"/>
              </a:buClr>
              <a:buFont typeface="Arial" panose="020B0604020202020204" pitchFamily="34" charset="0"/>
              <a:buChar char="•"/>
              <a:defRPr/>
            </a:lvl1pPr>
          </a:lstStyle>
          <a:p>
            <a:r>
              <a:rPr kumimoji="1" lang="zh-CN" altLang="en-US" dirty="0"/>
              <a:t>编辑母版文本样式
第二级
第三级
第四级
第五级</a:t>
            </a:r>
            <a:endParaRPr kumimoji="1" lang="en-US" altLang="zh-CN" dirty="0"/>
          </a:p>
          <a:p>
            <a:endParaRPr kumimoji="1"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编辑母版文本样式
第二级
第三级
第四级
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B2006"/>
              </a:solidFill>
              <a:cs typeface="Times New Roman" panose="02020603050405020304" charset="0"/>
            </a:endParaRPr>
          </a:p>
        </p:txBody>
      </p:sp>
      <p:sp>
        <p:nvSpPr>
          <p:cNvPr id="3" name="内容占位符 2"/>
          <p:cNvSpPr>
            <a:spLocks noGrp="1"/>
          </p:cNvSpPr>
          <p:nvPr>
            <p:ph sz="half" idx="1" hasCustomPrompt="1"/>
          </p:nvPr>
        </p:nvSpPr>
        <p:spPr>
          <a:xfrm>
            <a:off x="838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4" name="内容占位符 3"/>
          <p:cNvSpPr>
            <a:spLocks noGrp="1"/>
          </p:cNvSpPr>
          <p:nvPr>
            <p:ph sz="half" idx="2" hasCustomPrompt="1"/>
          </p:nvPr>
        </p:nvSpPr>
        <p:spPr>
          <a:xfrm>
            <a:off x="6172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10"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037AB"/>
              </a:solidFill>
              <a:cs typeface="Times New Roman" panose="02020603050405020304" charset="0"/>
            </a:endParaRP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9" y="2505075"/>
            <a:ext cx="5157787"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dirty="0"/>
            </a:lvl1pPr>
          </a:lstStyle>
          <a:p>
            <a:pPr marL="273050" lvl="0" indent="-273050"/>
            <a:r>
              <a:rPr kumimoji="1" lang="zh-CN" altLang="en-US" dirty="0"/>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p>
        </p:txBody>
      </p:sp>
      <p:sp>
        <p:nvSpPr>
          <p:cNvPr id="9"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矩形 2"/>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5"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1117600" y="6356350"/>
            <a:ext cx="3657600" cy="365125"/>
          </a:xfrm>
        </p:spPr>
        <p:txBody>
          <a:bodyPr/>
          <a:lstStyle>
            <a:lvl1pPr>
              <a:defRPr>
                <a:cs typeface="Times New Roman" panose="02020603050405020304" charset="0"/>
              </a:defRPr>
            </a:lvl1pPr>
          </a:lstStyle>
          <a:p>
            <a:fld id="{263DB197-84B0-484E-9C0F-88358ECCB797}" type="datetimeFigureOut">
              <a:rPr lang="zh-CN" altLang="en-US" smtClean="0"/>
              <a:t>2026/4/10</a:t>
            </a:fld>
            <a:endParaRPr lang="zh-CN" altLang="en-US"/>
          </a:p>
        </p:txBody>
      </p:sp>
      <p:sp>
        <p:nvSpPr>
          <p:cNvPr id="4" name="页脚占位符 3"/>
          <p:cNvSpPr>
            <a:spLocks noGrp="1"/>
          </p:cNvSpPr>
          <p:nvPr>
            <p:ph type="ftr" sz="quarter" idx="11"/>
          </p:nvPr>
        </p:nvSpPr>
        <p:spPr>
          <a:xfrm>
            <a:off x="5384800" y="6356350"/>
            <a:ext cx="5486400" cy="365125"/>
          </a:xfrm>
        </p:spPr>
        <p:txBody>
          <a:bodyPr/>
          <a:lstStyle>
            <a:lvl1pPr>
              <a:defRPr>
                <a:cs typeface="Times New Roman" panose="02020603050405020304" charset="0"/>
              </a:defRPr>
            </a:lvl1pPr>
          </a:lstStyle>
          <a:p>
            <a:endParaRPr lang="zh-CN" altLang="en-US"/>
          </a:p>
        </p:txBody>
      </p:sp>
      <p:sp>
        <p:nvSpPr>
          <p:cNvPr id="5" name="灯片编号占位符 4"/>
          <p:cNvSpPr>
            <a:spLocks noGrp="1"/>
          </p:cNvSpPr>
          <p:nvPr>
            <p:ph type="sldNum" sz="quarter" idx="12"/>
          </p:nvPr>
        </p:nvSpPr>
        <p:spPr>
          <a:xfrm>
            <a:off x="11480800" y="6356350"/>
            <a:ext cx="3657600" cy="365125"/>
          </a:xfrm>
        </p:spPr>
        <p:txBody>
          <a:bodyPr/>
          <a:lstStyle>
            <a:lvl1pPr>
              <a:defRPr>
                <a:cs typeface="Times New Roman" panose="02020603050405020304" charset="0"/>
              </a:defRPr>
            </a:lvl1pPr>
          </a:lstStyle>
          <a:p>
            <a:fld id="{E077DA78-E013-4A8C-AD75-63A150561B10}"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marL="342900" indent="-342900">
              <a:buFont typeface="Arial" panose="020B0604020202020204" pitchFamily="34" charset="0"/>
              <a:buChar cha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dirty="0"/>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193800"/>
            <a:ext cx="10515600" cy="4983163"/>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
        <p:nvSpPr>
          <p:cNvPr id="4" name="矩形 3"/>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6"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
        <p:nvSpPr>
          <p:cNvPr id="6" name="内容占位符 2"/>
          <p:cNvSpPr>
            <a:spLocks noGrp="1"/>
          </p:cNvSpPr>
          <p:nvPr>
            <p:ph idx="1" hasCustomPrompt="1"/>
          </p:nvPr>
        </p:nvSpPr>
        <p:spPr>
          <a:xfrm>
            <a:off x="838200" y="1205345"/>
            <a:ext cx="10515600" cy="4971618"/>
          </a:xfrm>
        </p:spPr>
        <p:txBody>
          <a:bodyPr/>
          <a:lstStyle>
            <a:lvl1pPr marL="273050" indent="-273050">
              <a:buClr>
                <a:srgbClr val="356115"/>
              </a:buClr>
              <a:buFont typeface="Arial" panose="020B0604020202020204" pitchFamily="34" charset="0"/>
              <a:buChar char="•"/>
              <a:defRPr/>
            </a:lvl1pPr>
          </a:lstStyle>
          <a:p>
            <a:r>
              <a:rPr kumimoji="1" lang="zh-CN" altLang="en-US" dirty="0"/>
              <a:t>编辑母版文本样式
第二级
第三级
第四级
第五级</a:t>
            </a:r>
            <a:endParaRPr kumimoji="1" lang="en-US" altLang="zh-CN" dirty="0"/>
          </a:p>
          <a:p>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kumimoji="1" lang="zh-CN" altLang="en-US"/>
              <a:t>单击此处编辑母版标题样式</a:t>
            </a:r>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编辑母版文本样式
第二级
第三级
第四级
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B2006"/>
              </a:solidFill>
              <a:cs typeface="Times New Roman" panose="02020603050405020304" charset="0"/>
            </a:endParaRPr>
          </a:p>
        </p:txBody>
      </p:sp>
      <p:sp>
        <p:nvSpPr>
          <p:cNvPr id="3" name="内容占位符 2"/>
          <p:cNvSpPr>
            <a:spLocks noGrp="1"/>
          </p:cNvSpPr>
          <p:nvPr>
            <p:ph sz="half" idx="1" hasCustomPrompt="1"/>
          </p:nvPr>
        </p:nvSpPr>
        <p:spPr>
          <a:xfrm>
            <a:off x="838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4" name="内容占位符 3"/>
          <p:cNvSpPr>
            <a:spLocks noGrp="1"/>
          </p:cNvSpPr>
          <p:nvPr>
            <p:ph sz="half" idx="2" hasCustomPrompt="1"/>
          </p:nvPr>
        </p:nvSpPr>
        <p:spPr>
          <a:xfrm>
            <a:off x="6172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10"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037AB"/>
              </a:solidFill>
              <a:cs typeface="Times New Roman" panose="02020603050405020304" charset="0"/>
            </a:endParaRP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4" name="内容占位符 3"/>
          <p:cNvSpPr>
            <a:spLocks noGrp="1"/>
          </p:cNvSpPr>
          <p:nvPr>
            <p:ph sz="half" idx="2" hasCustomPrompt="1"/>
          </p:nvPr>
        </p:nvSpPr>
        <p:spPr>
          <a:xfrm>
            <a:off x="839789" y="2505075"/>
            <a:ext cx="5157787"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dirty="0"/>
            </a:lvl1pPr>
          </a:lstStyle>
          <a:p>
            <a:pPr marL="273050" lvl="0" indent="-273050"/>
            <a:r>
              <a:rPr kumimoji="1" lang="zh-CN" altLang="en-US" dirty="0"/>
              <a:t>编辑母版文本样式
第二级
第三级
第四级
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p>
        </p:txBody>
      </p:sp>
      <p:sp>
        <p:nvSpPr>
          <p:cNvPr id="6" name="内容占位符 5"/>
          <p:cNvSpPr>
            <a:spLocks noGrp="1"/>
          </p:cNvSpPr>
          <p:nvPr>
            <p:ph sz="quarter" idx="4" hasCustomPrompt="1"/>
          </p:nvPr>
        </p:nvSpPr>
        <p:spPr>
          <a:xfrm>
            <a:off x="6172200" y="2505075"/>
            <a:ext cx="5183188"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p>
        </p:txBody>
      </p:sp>
      <p:sp>
        <p:nvSpPr>
          <p:cNvPr id="9"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矩形 2"/>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5"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p>
        </p:txBody>
      </p:sp>
      <p:sp>
        <p:nvSpPr>
          <p:cNvPr id="3" name="内容占位符 2"/>
          <p:cNvSpPr>
            <a:spLocks noGrp="1"/>
          </p:cNvSpPr>
          <p:nvPr>
            <p:ph idx="1" hasCustomPrompt="1"/>
          </p:nvPr>
        </p:nvSpPr>
        <p:spPr>
          <a:xfrm>
            <a:off x="5183188" y="987426"/>
            <a:ext cx="6172200" cy="4873625"/>
          </a:xfrm>
        </p:spPr>
        <p:txBody>
          <a:bodyPr/>
          <a:lstStyle>
            <a:lvl1pPr marL="342900" indent="-342900">
              <a:buFont typeface="Arial" panose="020B0604020202020204" pitchFamily="34" charset="0"/>
              <a:buChar cha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dirty="0"/>
              <a:t>编辑母版文本样式
第二级
第三级
第四级
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p>
        </p:txBody>
      </p:sp>
      <p:sp>
        <p:nvSpPr>
          <p:cNvPr id="16" name="矩形 15"/>
          <p:cNvSpPr/>
          <p:nvPr userDrawn="1"/>
        </p:nvSpPr>
        <p:spPr>
          <a:xfrm>
            <a:off x="0" y="6637655"/>
            <a:ext cx="2725947"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Times New Roman" panose="02020603050405020304" charset="0"/>
                <a:ea typeface="Times New Roman" panose="02020603050405020304" charset="0"/>
                <a:cs typeface="Times New Roman" panose="02020603050405020304" charset="0"/>
              </a:rPr>
              <a:t>Xuanxiang Hu</a:t>
            </a:r>
          </a:p>
        </p:txBody>
      </p:sp>
      <p:sp>
        <p:nvSpPr>
          <p:cNvPr id="17" name="矩形 16"/>
          <p:cNvSpPr/>
          <p:nvPr userDrawn="1"/>
        </p:nvSpPr>
        <p:spPr>
          <a:xfrm>
            <a:off x="2725948" y="6637655"/>
            <a:ext cx="6740104" cy="2203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Times New Roman" panose="02020603050405020304" charset="0"/>
                <a:ea typeface="Times New Roman" panose="02020603050405020304" charset="0"/>
                <a:cs typeface="Times New Roman" panose="02020603050405020304" charset="0"/>
                <a:sym typeface="+mn-ea"/>
              </a:rPr>
              <a:t>Soft Information Aided Diagonal Kalman Filter for Joint Channel Estimation and Detection in Massive MIMO Systems</a:t>
            </a:r>
          </a:p>
        </p:txBody>
      </p:sp>
      <p:sp>
        <p:nvSpPr>
          <p:cNvPr id="18" name="矩形 17"/>
          <p:cNvSpPr/>
          <p:nvPr userDrawn="1"/>
        </p:nvSpPr>
        <p:spPr>
          <a:xfrm>
            <a:off x="9466052" y="6637655"/>
            <a:ext cx="2725948"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dirty="0">
              <a:latin typeface="Times New Roman" panose="02020603050405020304" charset="0"/>
              <a:ea typeface="Times New Roman" panose="02020603050405020304" charset="0"/>
              <a:cs typeface="Times New Roman" panose="02020603050405020304" charset="0"/>
            </a:endParaRPr>
          </a:p>
        </p:txBody>
      </p:sp>
      <p:sp>
        <p:nvSpPr>
          <p:cNvPr id="19" name="日期占位符 3"/>
          <p:cNvSpPr txBox="1"/>
          <p:nvPr userDrawn="1"/>
        </p:nvSpPr>
        <p:spPr>
          <a:xfrm>
            <a:off x="9753601" y="6637865"/>
            <a:ext cx="1356781" cy="22013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Times New Roman" panose="02020603050405020304" charset="0"/>
                <a:ea typeface="Times New Roman" panose="02020603050405020304" charset="0"/>
                <a:cs typeface="Times New Roman" panose="02020603050405020304" charset="0"/>
              </a:rPr>
              <a:t>2026-4-14</a:t>
            </a:r>
          </a:p>
        </p:txBody>
      </p:sp>
      <p:sp>
        <p:nvSpPr>
          <p:cNvPr id="20" name="日期占位符 3"/>
          <p:cNvSpPr txBox="1"/>
          <p:nvPr userDrawn="1"/>
        </p:nvSpPr>
        <p:spPr>
          <a:xfrm>
            <a:off x="11353800" y="6637865"/>
            <a:ext cx="728507" cy="2201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2B4B9-4F4F-DC40-8BF5-0036F3636617}" type="slidenum">
              <a:rPr lang="en-US" sz="1000" smtClean="0">
                <a:solidFill>
                  <a:schemeClr val="bg1"/>
                </a:solidFill>
                <a:latin typeface="Times New Roman" panose="02020603050405020304" charset="0"/>
                <a:ea typeface="Times New Roman" panose="02020603050405020304" charset="0"/>
                <a:cs typeface="Times New Roman" panose="02020603050405020304" charset="0"/>
              </a:rPr>
              <a:t>‹#›</a:t>
            </a:fld>
            <a:endParaRPr lang="en-US" sz="1000" dirty="0">
              <a:solidFill>
                <a:schemeClr val="bg1"/>
              </a:solidFill>
              <a:latin typeface="Times New Roman" panose="02020603050405020304" charset="0"/>
              <a:ea typeface="Times New Roman" panose="02020603050405020304" charset="0"/>
              <a:cs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charset="0"/>
          <a:ea typeface="Times New Roman" panose="02020603050405020304" charset="0"/>
          <a:cs typeface="Times New Roman" panose="02020603050405020304" charset="0"/>
        </a:defRPr>
      </a:lvl1pPr>
    </p:titleStyle>
    <p:bodyStyle>
      <a:lvl1pPr marL="273050" indent="-2730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Times New Roman" panose="02020603050405020304" charset="0"/>
          <a:ea typeface="Times New Roman" panose="02020603050405020304" charset="0"/>
          <a:cs typeface="Times New Roman" panose="0202060305040502030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p>
        </p:txBody>
      </p:sp>
      <p:sp>
        <p:nvSpPr>
          <p:cNvPr id="16" name="矩形 15"/>
          <p:cNvSpPr/>
          <p:nvPr userDrawn="1"/>
        </p:nvSpPr>
        <p:spPr>
          <a:xfrm>
            <a:off x="0" y="6637655"/>
            <a:ext cx="3045125"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Times New Roman" panose="02020603050405020304" charset="0"/>
                <a:ea typeface="Times New Roman" panose="02020603050405020304" charset="0"/>
                <a:cs typeface="Times New Roman" panose="02020603050405020304" charset="0"/>
              </a:rPr>
              <a:t>Xuanxiang Hu</a:t>
            </a:r>
          </a:p>
        </p:txBody>
      </p:sp>
      <p:sp>
        <p:nvSpPr>
          <p:cNvPr id="17" name="矩形 16"/>
          <p:cNvSpPr/>
          <p:nvPr userDrawn="1"/>
        </p:nvSpPr>
        <p:spPr>
          <a:xfrm>
            <a:off x="3045126" y="6637655"/>
            <a:ext cx="6392172" cy="2203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Times New Roman" panose="02020603050405020304" charset="0"/>
                <a:ea typeface="Times New Roman" panose="02020603050405020304" charset="0"/>
                <a:cs typeface="Times New Roman" panose="02020603050405020304" charset="0"/>
                <a:sym typeface="+mn-ea"/>
              </a:rPr>
              <a:t>Soft Information Aided Diagonal Kalman Filter for Joint Channel Estimation and Detection in Massive MIMO Systems</a:t>
            </a:r>
          </a:p>
        </p:txBody>
      </p:sp>
      <p:sp>
        <p:nvSpPr>
          <p:cNvPr id="18" name="矩形 17"/>
          <p:cNvSpPr/>
          <p:nvPr userDrawn="1"/>
        </p:nvSpPr>
        <p:spPr>
          <a:xfrm>
            <a:off x="9437298" y="6637655"/>
            <a:ext cx="2754702"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dirty="0">
              <a:latin typeface="Times New Roman" panose="02020603050405020304" charset="0"/>
              <a:ea typeface="Times New Roman" panose="02020603050405020304" charset="0"/>
              <a:cs typeface="Times New Roman" panose="02020603050405020304" charset="0"/>
            </a:endParaRPr>
          </a:p>
        </p:txBody>
      </p:sp>
      <p:sp>
        <p:nvSpPr>
          <p:cNvPr id="19" name="日期占位符 3"/>
          <p:cNvSpPr txBox="1"/>
          <p:nvPr userDrawn="1"/>
        </p:nvSpPr>
        <p:spPr>
          <a:xfrm>
            <a:off x="9753601" y="6637865"/>
            <a:ext cx="1356781" cy="22013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dirty="0">
                <a:solidFill>
                  <a:schemeClr val="bg1"/>
                </a:solidFill>
                <a:latin typeface="Times New Roman" panose="02020603050405020304" charset="0"/>
                <a:ea typeface="Times New Roman" panose="02020603050405020304" charset="0"/>
                <a:cs typeface="Times New Roman" panose="02020603050405020304" charset="0"/>
              </a:rPr>
              <a:t>2026.4.14</a:t>
            </a:r>
          </a:p>
        </p:txBody>
      </p:sp>
      <p:sp>
        <p:nvSpPr>
          <p:cNvPr id="20" name="日期占位符 3"/>
          <p:cNvSpPr txBox="1"/>
          <p:nvPr userDrawn="1"/>
        </p:nvSpPr>
        <p:spPr>
          <a:xfrm>
            <a:off x="11353800" y="6637865"/>
            <a:ext cx="728507" cy="2201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2B4B9-4F4F-DC40-8BF5-0036F3636617}" type="slidenum">
              <a:rPr lang="en-US" sz="1000" smtClean="0">
                <a:solidFill>
                  <a:schemeClr val="bg1"/>
                </a:solidFill>
                <a:latin typeface="Times New Roman" panose="02020603050405020304" charset="0"/>
                <a:ea typeface="Times New Roman" panose="02020603050405020304" charset="0"/>
                <a:cs typeface="Times New Roman" panose="02020603050405020304" charset="0"/>
              </a:rPr>
              <a:t>‹#›</a:t>
            </a:fld>
            <a:endParaRPr lang="en-US" sz="1000" dirty="0">
              <a:solidFill>
                <a:schemeClr val="bg1"/>
              </a:solidFill>
              <a:latin typeface="Times New Roman" panose="02020603050405020304" charset="0"/>
              <a:ea typeface="Times New Roman" panose="02020603050405020304" charset="0"/>
              <a:cs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charset="0"/>
          <a:ea typeface="Times New Roman" panose="02020603050405020304" charset="0"/>
          <a:cs typeface="Times New Roman" panose="02020603050405020304" charset="0"/>
        </a:defRPr>
      </a:lvl1pPr>
    </p:titleStyle>
    <p:bodyStyle>
      <a:lvl1pPr marL="273050" indent="-2730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Times New Roman" panose="02020603050405020304" charset="0"/>
          <a:ea typeface="Times New Roman" panose="02020603050405020304" charset="0"/>
          <a:cs typeface="Times New Roman" panose="0202060305040502030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4.xml"/><Relationship Id="rId6" Type="http://schemas.openxmlformats.org/officeDocument/2006/relationships/image" Target="../media/image55.png"/><Relationship Id="rId5" Type="http://schemas.openxmlformats.org/officeDocument/2006/relationships/image" Target="../media/image2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3.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11" Type="http://schemas.openxmlformats.org/officeDocument/2006/relationships/image" Target="../media/image8.png"/><Relationship Id="rId5" Type="http://schemas.openxmlformats.org/officeDocument/2006/relationships/slideLayout" Target="../slideLayouts/slideLayout3.xml"/><Relationship Id="rId10" Type="http://schemas.openxmlformats.org/officeDocument/2006/relationships/image" Target="../media/image7.png"/><Relationship Id="rId4" Type="http://schemas.openxmlformats.org/officeDocument/2006/relationships/tags" Target="../tags/tag14.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11.png"/><Relationship Id="rId18" Type="http://schemas.openxmlformats.org/officeDocument/2006/relationships/image" Target="../media/image2.png"/><Relationship Id="rId3" Type="http://schemas.openxmlformats.org/officeDocument/2006/relationships/tags" Target="../tags/tag17.xml"/><Relationship Id="rId21" Type="http://schemas.openxmlformats.org/officeDocument/2006/relationships/image" Target="../media/image17.png"/><Relationship Id="rId7" Type="http://schemas.openxmlformats.org/officeDocument/2006/relationships/tags" Target="../tags/tag21.xm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tags" Target="../tags/tag16.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9.png"/><Relationship Id="rId5" Type="http://schemas.openxmlformats.org/officeDocument/2006/relationships/tags" Target="../tags/tag19.xml"/><Relationship Id="rId15" Type="http://schemas.openxmlformats.org/officeDocument/2006/relationships/image" Target="../media/image13.png"/><Relationship Id="rId23" Type="http://schemas.openxmlformats.org/officeDocument/2006/relationships/image" Target="../media/image18.png"/><Relationship Id="rId10" Type="http://schemas.openxmlformats.org/officeDocument/2006/relationships/image" Target="../media/image4.png"/><Relationship Id="rId19" Type="http://schemas.openxmlformats.org/officeDocument/2006/relationships/image" Target="../media/image6.svg"/><Relationship Id="rId4" Type="http://schemas.openxmlformats.org/officeDocument/2006/relationships/tags" Target="../tags/tag18.xml"/><Relationship Id="rId9" Type="http://schemas.openxmlformats.org/officeDocument/2006/relationships/notesSlide" Target="../notesSlides/notesSlide4.xml"/><Relationship Id="rId14" Type="http://schemas.openxmlformats.org/officeDocument/2006/relationships/image" Target="../media/image12.png"/><Relationship Id="rId22"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00.png"/><Relationship Id="rId3" Type="http://schemas.openxmlformats.org/officeDocument/2006/relationships/tags" Target="../tags/tag24.xml"/><Relationship Id="rId7" Type="http://schemas.openxmlformats.org/officeDocument/2006/relationships/notesSlide" Target="../notesSlides/notesSlide5.xml"/><Relationship Id="rId12" Type="http://schemas.openxmlformats.org/officeDocument/2006/relationships/image" Target="../media/image2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3.xml"/><Relationship Id="rId11" Type="http://schemas.openxmlformats.org/officeDocument/2006/relationships/image" Target="../media/image22.png"/><Relationship Id="rId5" Type="http://schemas.openxmlformats.org/officeDocument/2006/relationships/tags" Target="../tags/tag26.xml"/><Relationship Id="rId10" Type="http://schemas.openxmlformats.org/officeDocument/2006/relationships/image" Target="../media/image21.png"/><Relationship Id="rId4" Type="http://schemas.openxmlformats.org/officeDocument/2006/relationships/tags" Target="../tags/tag25.xml"/><Relationship Id="rId9" Type="http://schemas.openxmlformats.org/officeDocument/2006/relationships/image" Target="../media/image160.png"/></Relationships>
</file>

<file path=ppt/slides/_rels/slide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2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50.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tags" Target="../tags/tag30.xml"/><Relationship Id="rId21" Type="http://schemas.openxmlformats.org/officeDocument/2006/relationships/image" Target="../media/image41.png"/><Relationship Id="rId7" Type="http://schemas.openxmlformats.org/officeDocument/2006/relationships/image" Target="../media/image4.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tags" Target="../tags/tag29.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ags" Target="../tags/tag28.xml"/><Relationship Id="rId6" Type="http://schemas.openxmlformats.org/officeDocument/2006/relationships/notesSlide" Target="../notesSlides/notesSlide7.xml"/><Relationship Id="rId11" Type="http://schemas.openxmlformats.org/officeDocument/2006/relationships/image" Target="../media/image31.png"/><Relationship Id="rId24" Type="http://schemas.openxmlformats.org/officeDocument/2006/relationships/image" Target="../media/image43.png"/><Relationship Id="rId5" Type="http://schemas.openxmlformats.org/officeDocument/2006/relationships/slideLayout" Target="../slideLayouts/slideLayout15.xml"/><Relationship Id="rId15" Type="http://schemas.openxmlformats.org/officeDocument/2006/relationships/image" Target="../media/image35.png"/><Relationship Id="rId23" Type="http://schemas.openxmlformats.org/officeDocument/2006/relationships/image" Target="../media/image42.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tags" Target="../tags/tag31.xml"/><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tags" Target="../tags/tag29.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8.xml"/><Relationship Id="rId7" Type="http://schemas.openxmlformats.org/officeDocument/2006/relationships/image" Target="../media/image46.png"/><Relationship Id="rId2" Type="http://schemas.openxmlformats.org/officeDocument/2006/relationships/slideLayout" Target="../slideLayouts/slideLayout15.xml"/><Relationship Id="rId1" Type="http://schemas.openxmlformats.org/officeDocument/2006/relationships/tags" Target="../tags/tag3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9.xml"/><Relationship Id="rId7" Type="http://schemas.openxmlformats.org/officeDocument/2006/relationships/image" Target="../media/image51.png"/><Relationship Id="rId2" Type="http://schemas.openxmlformats.org/officeDocument/2006/relationships/slideLayout" Target="../slideLayouts/slideLayout15.xml"/><Relationship Id="rId1" Type="http://schemas.openxmlformats.org/officeDocument/2006/relationships/tags" Target="../tags/tag3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85900" y="3636645"/>
            <a:ext cx="9144000" cy="1333500"/>
          </a:xfrm>
        </p:spPr>
        <p:txBody>
          <a:bodyPr>
            <a:noAutofit/>
          </a:bodyPr>
          <a:lstStyle/>
          <a:p>
            <a:pPr fontAlgn="auto">
              <a:lnSpc>
                <a:spcPct val="125000"/>
              </a:lnSpc>
              <a:spcBef>
                <a:spcPts val="700"/>
              </a:spcBef>
            </a:pPr>
            <a:r>
              <a:rPr kumimoji="1" lang="en-US" altLang="zh-CN" sz="2400" dirty="0">
                <a:solidFill>
                  <a:schemeClr val="accent1"/>
                </a:solidFill>
              </a:rPr>
              <a:t>Xuanxiang</a:t>
            </a:r>
            <a:r>
              <a:rPr kumimoji="1" sz="2400" dirty="0">
                <a:solidFill>
                  <a:schemeClr val="accent1"/>
                </a:solidFill>
                <a:latin typeface="Times New Roman" panose="02020603050405020304" charset="0"/>
                <a:cs typeface="Times New Roman" panose="02020603050405020304" charset="0"/>
              </a:rPr>
              <a:t> </a:t>
            </a:r>
            <a:r>
              <a:rPr kumimoji="1" lang="en-US" sz="2400" dirty="0">
                <a:solidFill>
                  <a:schemeClr val="accent1"/>
                </a:solidFill>
                <a:latin typeface="Times New Roman" panose="02020603050405020304" charset="0"/>
                <a:cs typeface="Times New Roman" panose="02020603050405020304" charset="0"/>
              </a:rPr>
              <a:t>Hu</a:t>
            </a:r>
            <a:r>
              <a:rPr kumimoji="1" sz="2400" dirty="0">
                <a:solidFill>
                  <a:schemeClr val="accent1"/>
                </a:solidFill>
                <a:latin typeface="Times New Roman" panose="02020603050405020304" charset="0"/>
                <a:cs typeface="Times New Roman" panose="02020603050405020304" charset="0"/>
              </a:rPr>
              <a:t>, Zheng Wang, Yongming Huang</a:t>
            </a:r>
            <a:r>
              <a:rPr kumimoji="1" lang="en-US" sz="2400" dirty="0">
                <a:solidFill>
                  <a:schemeClr val="accent1"/>
                </a:solidFill>
                <a:latin typeface="Times New Roman" panose="02020603050405020304" charset="0"/>
                <a:cs typeface="Times New Roman" panose="02020603050405020304" charset="0"/>
              </a:rPr>
              <a:t>, Zhen Gao</a:t>
            </a:r>
            <a:endParaRPr kumimoji="1" sz="2400"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i="1" dirty="0">
                <a:solidFill>
                  <a:schemeClr val="accent1"/>
                </a:solidFill>
                <a:latin typeface="Times New Roman" panose="02020603050405020304" charset="0"/>
                <a:cs typeface="Times New Roman" panose="02020603050405020304" charset="0"/>
              </a:rPr>
              <a:t>Southeast University</a:t>
            </a:r>
          </a:p>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2026.4.14</a:t>
            </a:r>
          </a:p>
        </p:txBody>
      </p:sp>
      <p:sp>
        <p:nvSpPr>
          <p:cNvPr id="2" name="标题 1"/>
          <p:cNvSpPr>
            <a:spLocks noGrp="1"/>
          </p:cNvSpPr>
          <p:nvPr>
            <p:ph type="ctrTitle"/>
          </p:nvPr>
        </p:nvSpPr>
        <p:spPr>
          <a:xfrm>
            <a:off x="748665" y="1028065"/>
            <a:ext cx="10681335" cy="1913890"/>
          </a:xfrm>
        </p:spPr>
        <p:txBody>
          <a:bodyPr>
            <a:noAutofit/>
          </a:bodyPr>
          <a:lstStyle/>
          <a:p>
            <a:pPr marL="0" indent="0" fontAlgn="auto">
              <a:lnSpc>
                <a:spcPct val="125000"/>
              </a:lnSpc>
            </a:pPr>
            <a:r>
              <a:rPr lang="en-US" sz="3600" b="1" dirty="0">
                <a:latin typeface="Times New Roman" panose="02020603050405020304" charset="0"/>
                <a:cs typeface="Times New Roman" panose="02020603050405020304" charset="0"/>
              </a:rPr>
              <a:t>Soft Information Aided Diagonal Kalman Filter for Joint Channel Estimation and Detection in Massive MIMO Systems</a:t>
            </a:r>
            <a:endParaRPr sz="3600" b="1" dirty="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3"/>
          <a:stretch>
            <a:fillRect/>
          </a:stretch>
        </p:blipFill>
        <p:spPr>
          <a:xfrm>
            <a:off x="10371199" y="4736465"/>
            <a:ext cx="1456055" cy="1470025"/>
          </a:xfrm>
          <a:prstGeom prst="rect">
            <a:avLst/>
          </a:prstGeom>
        </p:spPr>
      </p:pic>
      <p:pic>
        <p:nvPicPr>
          <p:cNvPr id="7" name="图片 6" descr="卡通画&#10;&#10;描述已自动生成">
            <a:extLst>
              <a:ext uri="{FF2B5EF4-FFF2-40B4-BE49-F238E27FC236}">
                <a16:creationId xmlns:a16="http://schemas.microsoft.com/office/drawing/2014/main" id="{E1FF4242-DC9C-208D-937C-9125FFE12486}"/>
              </a:ext>
            </a:extLst>
          </p:cNvPr>
          <p:cNvPicPr>
            <a:picLocks noChangeAspect="1"/>
          </p:cNvPicPr>
          <p:nvPr/>
        </p:nvPicPr>
        <p:blipFill>
          <a:blip r:embed="rId4"/>
          <a:stretch>
            <a:fillRect/>
          </a:stretch>
        </p:blipFill>
        <p:spPr>
          <a:xfrm>
            <a:off x="288546" y="4303395"/>
            <a:ext cx="2833968" cy="883143"/>
          </a:xfrm>
          <a:prstGeom prst="rect">
            <a:avLst/>
          </a:prstGeom>
        </p:spPr>
      </p:pic>
      <p:pic>
        <p:nvPicPr>
          <p:cNvPr id="9" name="图片 8" descr="卡通人物&#10;&#10;描述已自动生成">
            <a:extLst>
              <a:ext uri="{FF2B5EF4-FFF2-40B4-BE49-F238E27FC236}">
                <a16:creationId xmlns:a16="http://schemas.microsoft.com/office/drawing/2014/main" id="{5246F3B0-5A25-4ACD-AD36-79419AA24A57}"/>
              </a:ext>
            </a:extLst>
          </p:cNvPr>
          <p:cNvPicPr>
            <a:picLocks noChangeAspect="1"/>
          </p:cNvPicPr>
          <p:nvPr/>
        </p:nvPicPr>
        <p:blipFill>
          <a:blip r:embed="rId5"/>
          <a:stretch>
            <a:fillRect/>
          </a:stretch>
        </p:blipFill>
        <p:spPr>
          <a:xfrm>
            <a:off x="309812" y="5338251"/>
            <a:ext cx="2705288" cy="10425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a:extLst>
              <a:ext uri="{FF2B5EF4-FFF2-40B4-BE49-F238E27FC236}">
                <a16:creationId xmlns:a16="http://schemas.microsoft.com/office/drawing/2014/main" id="{9BE7512A-E282-9F83-4488-4E76FAFB7C3B}"/>
              </a:ext>
            </a:extLst>
          </p:cNvPr>
          <p:cNvSpPr/>
          <p:nvPr/>
        </p:nvSpPr>
        <p:spPr>
          <a:xfrm>
            <a:off x="6544607" y="3754755"/>
            <a:ext cx="4191000" cy="268668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D619975B-8F8D-D652-7529-5113FDC15CF0}"/>
              </a:ext>
            </a:extLst>
          </p:cNvPr>
          <p:cNvSpPr/>
          <p:nvPr/>
        </p:nvSpPr>
        <p:spPr>
          <a:xfrm>
            <a:off x="6544607" y="1130617"/>
            <a:ext cx="4191000" cy="258508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582930" y="76200"/>
            <a:ext cx="7257415" cy="845185"/>
          </a:xfrm>
        </p:spPr>
        <p:txBody>
          <a:bodyPr>
            <a:noAutofit/>
          </a:bodyPr>
          <a:lstStyle/>
          <a:p>
            <a:r>
              <a:rPr kumimoji="1" lang="en-US" altLang="zh-CN" sz="3200" b="1" dirty="0">
                <a:latin typeface="+mn-lt"/>
                <a:ea typeface="+mn-ea"/>
                <a:cs typeface="+mn-cs"/>
                <a:sym typeface="+mn-ea"/>
              </a:rPr>
              <a:t>4</a:t>
            </a:r>
            <a:r>
              <a:rPr kumimoji="1" lang="en-US" altLang="zh-CN" sz="3200" b="1" dirty="0">
                <a:solidFill>
                  <a:schemeClr val="bg1"/>
                </a:solidFill>
                <a:latin typeface="+mn-lt"/>
                <a:ea typeface="+mn-ea"/>
                <a:cs typeface="+mn-cs"/>
                <a:sym typeface="+mn-ea"/>
              </a:rPr>
              <a:t> </a:t>
            </a:r>
            <a:r>
              <a:rPr kumimoji="1" lang="en-US" altLang="zh-CN" sz="3200" b="1" dirty="0">
                <a:solidFill>
                  <a:schemeClr val="bg1"/>
                </a:solidFill>
                <a:sym typeface="+mn-ea"/>
              </a:rPr>
              <a:t>Simulations</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21" name="矩形 20"/>
          <p:cNvSpPr/>
          <p:nvPr/>
        </p:nvSpPr>
        <p:spPr>
          <a:xfrm>
            <a:off x="2380625" y="1091565"/>
            <a:ext cx="3413760" cy="2663190"/>
          </a:xfrm>
          <a:prstGeom prst="rect">
            <a:avLst/>
          </a:prstGeom>
          <a:ln>
            <a:prstDash val="dashDot"/>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3" name="矩形 22"/>
          <p:cNvSpPr/>
          <p:nvPr/>
        </p:nvSpPr>
        <p:spPr>
          <a:xfrm>
            <a:off x="2380625" y="3754755"/>
            <a:ext cx="3413760" cy="2686685"/>
          </a:xfrm>
          <a:prstGeom prst="rect">
            <a:avLst/>
          </a:prstGeom>
          <a:ln>
            <a:prstDash val="dashDot"/>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988F60E7-4483-B37A-1B67-90E47AD7A931}"/>
              </a:ext>
            </a:extLst>
          </p:cNvPr>
          <p:cNvPicPr>
            <a:picLocks noChangeAspect="1"/>
          </p:cNvPicPr>
          <p:nvPr/>
        </p:nvPicPr>
        <p:blipFill>
          <a:blip r:embed="rId5"/>
          <a:stretch>
            <a:fillRect/>
          </a:stretch>
        </p:blipFill>
        <p:spPr>
          <a:xfrm>
            <a:off x="2419360" y="1147368"/>
            <a:ext cx="3336290" cy="2585085"/>
          </a:xfrm>
          <a:prstGeom prst="rect">
            <a:avLst/>
          </a:prstGeom>
        </p:spPr>
      </p:pic>
      <p:pic>
        <p:nvPicPr>
          <p:cNvPr id="9" name="图片 8">
            <a:extLst>
              <a:ext uri="{FF2B5EF4-FFF2-40B4-BE49-F238E27FC236}">
                <a16:creationId xmlns:a16="http://schemas.microsoft.com/office/drawing/2014/main" id="{699A9E1E-B05B-891D-7C91-E701D48F0BE9}"/>
              </a:ext>
            </a:extLst>
          </p:cNvPr>
          <p:cNvPicPr>
            <a:picLocks noChangeAspect="1"/>
          </p:cNvPicPr>
          <p:nvPr/>
        </p:nvPicPr>
        <p:blipFill>
          <a:blip r:embed="rId6"/>
          <a:stretch>
            <a:fillRect/>
          </a:stretch>
        </p:blipFill>
        <p:spPr>
          <a:xfrm>
            <a:off x="2475570" y="3777056"/>
            <a:ext cx="3280079" cy="2640889"/>
          </a:xfrm>
          <a:prstGeom prst="rect">
            <a:avLst/>
          </a:prstGeom>
        </p:spPr>
      </p:pic>
      <p:sp>
        <p:nvSpPr>
          <p:cNvPr id="11" name="文本框 10">
            <a:extLst>
              <a:ext uri="{FF2B5EF4-FFF2-40B4-BE49-F238E27FC236}">
                <a16:creationId xmlns:a16="http://schemas.microsoft.com/office/drawing/2014/main" id="{E485393F-4368-86A5-10C5-89E3EC3BE9EC}"/>
              </a:ext>
            </a:extLst>
          </p:cNvPr>
          <p:cNvSpPr txBox="1"/>
          <p:nvPr/>
        </p:nvSpPr>
        <p:spPr>
          <a:xfrm>
            <a:off x="6544607" y="1388814"/>
            <a:ext cx="4191000" cy="2326888"/>
          </a:xfrm>
          <a:prstGeom prst="rect">
            <a:avLst/>
          </a:prstGeom>
        </p:spPr>
        <p:txBody>
          <a:bodyPr vert="horz" wrap="square" lIns="91440" tIns="45720" rIns="91440" bIns="45720" rtlCol="0" anchor="ctr">
            <a:normAutofit/>
          </a:bodyPr>
          <a:lstStyle/>
          <a:p>
            <a:r>
              <a:rPr kumimoji="1" lang="en-US" altLang="zh-CN" dirty="0"/>
              <a:t>The proposed algorithm based on KF can achieve </a:t>
            </a:r>
            <a:r>
              <a:rPr kumimoji="1" lang="en-US" altLang="zh-CN" b="1" dirty="0">
                <a:solidFill>
                  <a:srgbClr val="FF0000"/>
                </a:solidFill>
              </a:rPr>
              <a:t>higher BER than traditional method like Turbo framework</a:t>
            </a:r>
            <a:r>
              <a:rPr kumimoji="1" lang="en-US" altLang="zh-CN" dirty="0"/>
              <a:t> under time-varying channels.</a:t>
            </a:r>
          </a:p>
          <a:p>
            <a:pPr algn="l"/>
            <a:endParaRPr kumimoji="1" lang="zh-CN" altLang="en-US" dirty="0"/>
          </a:p>
        </p:txBody>
      </p:sp>
      <p:sp>
        <p:nvSpPr>
          <p:cNvPr id="13" name="文本框 12">
            <a:extLst>
              <a:ext uri="{FF2B5EF4-FFF2-40B4-BE49-F238E27FC236}">
                <a16:creationId xmlns:a16="http://schemas.microsoft.com/office/drawing/2014/main" id="{46FCF12A-14E8-02C1-27BF-5773642A9F2C}"/>
              </a:ext>
            </a:extLst>
          </p:cNvPr>
          <p:cNvSpPr txBox="1"/>
          <p:nvPr/>
        </p:nvSpPr>
        <p:spPr>
          <a:xfrm>
            <a:off x="6544607" y="3954965"/>
            <a:ext cx="4286944" cy="2423532"/>
          </a:xfrm>
          <a:prstGeom prst="rect">
            <a:avLst/>
          </a:prstGeom>
        </p:spPr>
        <p:txBody>
          <a:bodyPr vert="horz" wrap="square" lIns="91440" tIns="45720" rIns="91440" bIns="45720" rtlCol="0" anchor="ctr">
            <a:normAutofit/>
          </a:bodyPr>
          <a:lstStyle/>
          <a:p>
            <a:r>
              <a:rPr kumimoji="1" lang="en-US" altLang="zh-CN" dirty="0"/>
              <a:t>The proposed algorithm can achieve the same BER and MSE performance as traditional KF with </a:t>
            </a:r>
            <a:r>
              <a:rPr kumimoji="1" lang="en-US" altLang="zh-CN" b="1" dirty="0">
                <a:solidFill>
                  <a:srgbClr val="FF0000"/>
                </a:solidFill>
              </a:rPr>
              <a:t>lower computational complexity.</a:t>
            </a:r>
          </a:p>
          <a:p>
            <a:pPr algn="l"/>
            <a:endParaRPr kumimoji="1" lang="zh-CN" altLang="en-US" dirty="0"/>
          </a:p>
        </p:txBody>
      </p:sp>
      <p:sp>
        <p:nvSpPr>
          <p:cNvPr id="14" name="箭头: 虚尾 13">
            <a:extLst>
              <a:ext uri="{FF2B5EF4-FFF2-40B4-BE49-F238E27FC236}">
                <a16:creationId xmlns:a16="http://schemas.microsoft.com/office/drawing/2014/main" id="{BC238718-4573-1299-7291-95CDCC7B7D21}"/>
              </a:ext>
            </a:extLst>
          </p:cNvPr>
          <p:cNvSpPr/>
          <p:nvPr/>
        </p:nvSpPr>
        <p:spPr>
          <a:xfrm>
            <a:off x="5905033" y="3490841"/>
            <a:ext cx="726226" cy="572429"/>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48665" y="1028065"/>
            <a:ext cx="10681335" cy="1913890"/>
          </a:xfrm>
        </p:spPr>
        <p:txBody>
          <a:bodyPr>
            <a:noAutofit/>
          </a:bodyPr>
          <a:lstStyle/>
          <a:p>
            <a:pPr marL="0" indent="0" fontAlgn="auto">
              <a:lnSpc>
                <a:spcPct val="125000"/>
              </a:lnSpc>
            </a:pPr>
            <a:r>
              <a:rPr lang="zh-CN" altLang="en-US" sz="4400" b="1" dirty="0">
                <a:sym typeface="+mn-ea"/>
              </a:rPr>
              <a:t>Thank you for your watching</a:t>
            </a:r>
            <a:endParaRPr sz="4400" b="1" dirty="0">
              <a:latin typeface="Times New Roman" panose="02020603050405020304" charset="0"/>
              <a:cs typeface="Times New Roman" panose="02020603050405020304" charset="0"/>
            </a:endParaRPr>
          </a:p>
        </p:txBody>
      </p:sp>
      <p:pic>
        <p:nvPicPr>
          <p:cNvPr id="5" name="图片 4"/>
          <p:cNvPicPr>
            <a:picLocks noChangeAspect="1"/>
          </p:cNvPicPr>
          <p:nvPr/>
        </p:nvPicPr>
        <p:blipFill>
          <a:blip r:embed="rId3"/>
          <a:stretch>
            <a:fillRect/>
          </a:stretch>
        </p:blipFill>
        <p:spPr>
          <a:xfrm>
            <a:off x="9898380" y="4736465"/>
            <a:ext cx="1456055" cy="1470025"/>
          </a:xfrm>
          <a:prstGeom prst="rect">
            <a:avLst/>
          </a:prstGeom>
        </p:spPr>
      </p:pic>
      <p:sp>
        <p:nvSpPr>
          <p:cNvPr id="10" name="副标题 9"/>
          <p:cNvSpPr>
            <a:spLocks noGrp="1"/>
          </p:cNvSpPr>
          <p:nvPr>
            <p:ph type="subTitle" idx="1"/>
          </p:nvPr>
        </p:nvSpPr>
        <p:spPr>
          <a:xfrm>
            <a:off x="1485900" y="3636645"/>
            <a:ext cx="9144000" cy="1333500"/>
          </a:xfrm>
        </p:spPr>
        <p:txBody>
          <a:bodyPr>
            <a:noAutofit/>
          </a:bodyPr>
          <a:lstStyle/>
          <a:p>
            <a:pPr fontAlgn="auto">
              <a:lnSpc>
                <a:spcPct val="125000"/>
              </a:lnSpc>
              <a:spcBef>
                <a:spcPts val="700"/>
              </a:spcBef>
            </a:pPr>
            <a:r>
              <a:rPr kumimoji="1" lang="en-US" sz="2400" dirty="0">
                <a:solidFill>
                  <a:schemeClr val="accent1"/>
                </a:solidFill>
                <a:latin typeface="Times New Roman" panose="02020603050405020304" charset="0"/>
                <a:cs typeface="Times New Roman" panose="02020603050405020304" charset="0"/>
              </a:rPr>
              <a:t>Xuanxiang Hu</a:t>
            </a:r>
            <a:r>
              <a:rPr kumimoji="1" sz="2400" dirty="0">
                <a:solidFill>
                  <a:schemeClr val="accent1"/>
                </a:solidFill>
                <a:latin typeface="Times New Roman" panose="02020603050405020304" charset="0"/>
                <a:cs typeface="Times New Roman" panose="02020603050405020304" charset="0"/>
              </a:rPr>
              <a:t>, Zheng Wang, Yongming Huang</a:t>
            </a:r>
            <a:r>
              <a:rPr kumimoji="1" lang="en-US" sz="2400" dirty="0">
                <a:solidFill>
                  <a:schemeClr val="accent1"/>
                </a:solidFill>
                <a:latin typeface="Times New Roman" panose="02020603050405020304" charset="0"/>
                <a:cs typeface="Times New Roman" panose="02020603050405020304" charset="0"/>
              </a:rPr>
              <a:t>, Zhen Gao</a:t>
            </a:r>
            <a:endParaRPr kumimoji="1" sz="2400"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i="1" dirty="0">
                <a:solidFill>
                  <a:schemeClr val="accent1"/>
                </a:solidFill>
                <a:latin typeface="Times New Roman" panose="02020603050405020304" charset="0"/>
                <a:cs typeface="Times New Roman" panose="02020603050405020304" charset="0"/>
              </a:rPr>
              <a:t>Southeast University</a:t>
            </a:r>
          </a:p>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2026.4.14</a:t>
            </a:r>
          </a:p>
        </p:txBody>
      </p:sp>
      <p:pic>
        <p:nvPicPr>
          <p:cNvPr id="3" name="图片 2" descr="卡通画&#10;&#10;描述已自动生成">
            <a:extLst>
              <a:ext uri="{FF2B5EF4-FFF2-40B4-BE49-F238E27FC236}">
                <a16:creationId xmlns:a16="http://schemas.microsoft.com/office/drawing/2014/main" id="{55D769AC-F3EE-21B1-3CED-82701BD21BE2}"/>
              </a:ext>
            </a:extLst>
          </p:cNvPr>
          <p:cNvPicPr>
            <a:picLocks noChangeAspect="1"/>
          </p:cNvPicPr>
          <p:nvPr/>
        </p:nvPicPr>
        <p:blipFill>
          <a:blip r:embed="rId4"/>
          <a:stretch>
            <a:fillRect/>
          </a:stretch>
        </p:blipFill>
        <p:spPr>
          <a:xfrm>
            <a:off x="288546" y="4303395"/>
            <a:ext cx="2833968" cy="883143"/>
          </a:xfrm>
          <a:prstGeom prst="rect">
            <a:avLst/>
          </a:prstGeom>
        </p:spPr>
      </p:pic>
      <p:pic>
        <p:nvPicPr>
          <p:cNvPr id="4" name="图片 3" descr="卡通人物&#10;&#10;描述已自动生成">
            <a:extLst>
              <a:ext uri="{FF2B5EF4-FFF2-40B4-BE49-F238E27FC236}">
                <a16:creationId xmlns:a16="http://schemas.microsoft.com/office/drawing/2014/main" id="{AB6941B7-91AA-FAB3-41F0-658833D68CB9}"/>
              </a:ext>
            </a:extLst>
          </p:cNvPr>
          <p:cNvPicPr>
            <a:picLocks noChangeAspect="1"/>
          </p:cNvPicPr>
          <p:nvPr/>
        </p:nvPicPr>
        <p:blipFill>
          <a:blip r:embed="rId5"/>
          <a:stretch>
            <a:fillRect/>
          </a:stretch>
        </p:blipFill>
        <p:spPr>
          <a:xfrm>
            <a:off x="309812" y="5338251"/>
            <a:ext cx="2705288" cy="10425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3067050"/>
            <a:ext cx="2218055" cy="723900"/>
          </a:xfrm>
        </p:spPr>
        <p:txBody>
          <a:bodyPr anchor="b"/>
          <a:lstStyle/>
          <a:p>
            <a:r>
              <a:rPr kumimoji="1" lang="en-US" altLang="zh-CN" sz="4000" b="1" dirty="0">
                <a:solidFill>
                  <a:schemeClr val="accent1"/>
                </a:solidFill>
                <a:latin typeface="Times New Roman" panose="02020603050405020304" charset="0"/>
                <a:cs typeface="Times New Roman" panose="02020603050405020304" charset="0"/>
              </a:rPr>
              <a:t>Contents</a:t>
            </a:r>
          </a:p>
        </p:txBody>
      </p:sp>
      <p:sp>
        <p:nvSpPr>
          <p:cNvPr id="49" name="矩形 48"/>
          <p:cNvSpPr/>
          <p:nvPr>
            <p:custDataLst>
              <p:tags r:id="rId1"/>
            </p:custDataLst>
          </p:nvPr>
        </p:nvSpPr>
        <p:spPr>
          <a:xfrm>
            <a:off x="931545" y="3710305"/>
            <a:ext cx="1848485" cy="80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7" name="组合 6"/>
          <p:cNvGrpSpPr/>
          <p:nvPr/>
        </p:nvGrpSpPr>
        <p:grpSpPr>
          <a:xfrm>
            <a:off x="3637280" y="1397635"/>
            <a:ext cx="5288915" cy="715010"/>
            <a:chOff x="6073" y="2327"/>
            <a:chExt cx="8329" cy="1126"/>
          </a:xfrm>
        </p:grpSpPr>
        <p:sp>
          <p:nvSpPr>
            <p:cNvPr id="19" name="平行四边形 18"/>
            <p:cNvSpPr/>
            <p:nvPr>
              <p:custDataLst>
                <p:tags r:id="rId9"/>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01</a:t>
              </a:r>
            </a:p>
          </p:txBody>
        </p:sp>
        <p:sp>
          <p:nvSpPr>
            <p:cNvPr id="5" name="文本框 4"/>
            <p:cNvSpPr txBox="1"/>
            <p:nvPr/>
          </p:nvSpPr>
          <p:spPr>
            <a:xfrm>
              <a:off x="8002" y="2327"/>
              <a:ext cx="6400" cy="1126"/>
            </a:xfrm>
            <a:prstGeom prst="rect">
              <a:avLst/>
            </a:prstGeom>
          </p:spPr>
          <p:txBody>
            <a:bodyPr vert="horz" wrap="square" lIns="91440" tIns="45720" rIns="91440" bIns="45720" rtlCol="0" anchor="ctr">
              <a:normAutofit/>
            </a:bodyPr>
            <a:lstStyle/>
            <a:p>
              <a:pPr algn="l"/>
              <a:r>
                <a:rPr kumimoji="1" lang="en-US" altLang="zh-CN" sz="2200" b="1" dirty="0">
                  <a:solidFill>
                    <a:schemeClr val="accent1"/>
                  </a:solidFill>
                </a:rPr>
                <a:t>Background &amp; System model</a:t>
              </a:r>
            </a:p>
          </p:txBody>
        </p:sp>
      </p:grpSp>
      <p:sp>
        <p:nvSpPr>
          <p:cNvPr id="9" name="平行四边形 8"/>
          <p:cNvSpPr/>
          <p:nvPr>
            <p:custDataLst>
              <p:tags r:id="rId2"/>
            </p:custDataLst>
          </p:nvPr>
        </p:nvSpPr>
        <p:spPr>
          <a:xfrm>
            <a:off x="3637280" y="2461895"/>
            <a:ext cx="961868" cy="560705"/>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02</a:t>
            </a:r>
          </a:p>
        </p:txBody>
      </p:sp>
      <p:sp>
        <p:nvSpPr>
          <p:cNvPr id="10" name="文本框 9"/>
          <p:cNvSpPr txBox="1"/>
          <p:nvPr>
            <p:custDataLst>
              <p:tags r:id="rId3"/>
            </p:custDataLst>
          </p:nvPr>
        </p:nvSpPr>
        <p:spPr>
          <a:xfrm>
            <a:off x="4858688" y="2384425"/>
            <a:ext cx="6688270" cy="715010"/>
          </a:xfrm>
          <a:prstGeom prst="rect">
            <a:avLst/>
          </a:prstGeom>
        </p:spPr>
        <p:txBody>
          <a:bodyPr vert="horz" wrap="square" lIns="91440" tIns="45720" rIns="91440" bIns="45720" rtlCol="0" anchor="ctr">
            <a:normAutofit/>
          </a:bodyPr>
          <a:lstStyle/>
          <a:p>
            <a:pPr algn="l"/>
            <a:r>
              <a:rPr kumimoji="1" lang="en-US" altLang="zh-CN" sz="2200" b="1" dirty="0">
                <a:solidFill>
                  <a:schemeClr val="accent1"/>
                </a:solidFill>
              </a:rPr>
              <a:t>Traditional Kalman Filter (KF) based for JCESD</a:t>
            </a:r>
          </a:p>
        </p:txBody>
      </p:sp>
      <p:grpSp>
        <p:nvGrpSpPr>
          <p:cNvPr id="11" name="组合 10"/>
          <p:cNvGrpSpPr/>
          <p:nvPr/>
        </p:nvGrpSpPr>
        <p:grpSpPr>
          <a:xfrm>
            <a:off x="3637280" y="3371215"/>
            <a:ext cx="8144627" cy="715010"/>
            <a:chOff x="6073" y="2327"/>
            <a:chExt cx="13260" cy="1126"/>
          </a:xfrm>
        </p:grpSpPr>
        <p:sp>
          <p:nvSpPr>
            <p:cNvPr id="12" name="平行四边形 11"/>
            <p:cNvSpPr/>
            <p:nvPr>
              <p:custDataLst>
                <p:tags r:id="rId7"/>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03</a:t>
              </a:r>
            </a:p>
          </p:txBody>
        </p:sp>
        <p:sp>
          <p:nvSpPr>
            <p:cNvPr id="13" name="文本框 12"/>
            <p:cNvSpPr txBox="1"/>
            <p:nvPr>
              <p:custDataLst>
                <p:tags r:id="rId8"/>
              </p:custDataLst>
            </p:nvPr>
          </p:nvSpPr>
          <p:spPr>
            <a:xfrm>
              <a:off x="8105" y="2327"/>
              <a:ext cx="11228" cy="1126"/>
            </a:xfrm>
            <a:prstGeom prst="rect">
              <a:avLst/>
            </a:prstGeom>
          </p:spPr>
          <p:txBody>
            <a:bodyPr vert="horz" wrap="square" lIns="91440" tIns="45720" rIns="91440" bIns="45720" rtlCol="0" anchor="ctr">
              <a:noAutofit/>
            </a:bodyPr>
            <a:lstStyle/>
            <a:p>
              <a:pPr algn="l"/>
              <a:r>
                <a:rPr kumimoji="1" lang="en-US" altLang="zh-CN" sz="2200" b="1" dirty="0">
                  <a:solidFill>
                    <a:schemeClr val="accent1"/>
                  </a:solidFill>
                </a:rPr>
                <a:t>Soft information aided diagonal KF (SIA-KF) based for JCESD</a:t>
              </a:r>
            </a:p>
          </p:txBody>
        </p:sp>
      </p:grpSp>
      <p:grpSp>
        <p:nvGrpSpPr>
          <p:cNvPr id="14" name="组合 13"/>
          <p:cNvGrpSpPr/>
          <p:nvPr/>
        </p:nvGrpSpPr>
        <p:grpSpPr>
          <a:xfrm>
            <a:off x="3637280" y="4358005"/>
            <a:ext cx="8387080" cy="715010"/>
            <a:chOff x="6073" y="2327"/>
            <a:chExt cx="13208" cy="1126"/>
          </a:xfrm>
        </p:grpSpPr>
        <p:sp>
          <p:nvSpPr>
            <p:cNvPr id="15" name="平行四边形 14"/>
            <p:cNvSpPr/>
            <p:nvPr>
              <p:custDataLst>
                <p:tags r:id="rId5"/>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400" b="1" dirty="0">
                  <a:solidFill>
                    <a:schemeClr val="bg1"/>
                  </a:solidFill>
                </a:rPr>
                <a:t>04</a:t>
              </a:r>
            </a:p>
          </p:txBody>
        </p:sp>
        <p:sp>
          <p:nvSpPr>
            <p:cNvPr id="16" name="文本框 15"/>
            <p:cNvSpPr txBox="1"/>
            <p:nvPr>
              <p:custDataLst>
                <p:tags r:id="rId6"/>
              </p:custDataLst>
            </p:nvPr>
          </p:nvSpPr>
          <p:spPr>
            <a:xfrm>
              <a:off x="8053" y="2327"/>
              <a:ext cx="11228" cy="1126"/>
            </a:xfrm>
            <a:prstGeom prst="rect">
              <a:avLst/>
            </a:prstGeom>
          </p:spPr>
          <p:txBody>
            <a:bodyPr vert="horz" wrap="square" lIns="91440" tIns="45720" rIns="91440" bIns="45720" rtlCol="0" anchor="ctr">
              <a:noAutofit/>
            </a:bodyPr>
            <a:lstStyle/>
            <a:p>
              <a:r>
                <a:rPr kumimoji="1" lang="en-US" altLang="zh-CN" sz="2200" b="1" dirty="0">
                  <a:solidFill>
                    <a:schemeClr val="accent1"/>
                  </a:solidFill>
                </a:rPr>
                <a:t>Simulations</a:t>
              </a:r>
            </a:p>
          </p:txBody>
        </p:sp>
      </p:grpSp>
      <p:pic>
        <p:nvPicPr>
          <p:cNvPr id="22" name="图片 21"/>
          <p:cNvPicPr>
            <a:picLocks noChangeAspect="1"/>
          </p:cNvPicPr>
          <p:nvPr>
            <p:custDataLst>
              <p:tags r:id="rId4"/>
            </p:custDataLst>
          </p:nvPr>
        </p:nvPicPr>
        <p:blipFill>
          <a:blip r:embed="rId12" cstate="email"/>
          <a:stretch>
            <a:fillRect/>
          </a:stretch>
        </p:blipFill>
        <p:spPr>
          <a:xfrm>
            <a:off x="11168380" y="96520"/>
            <a:ext cx="756920" cy="756920"/>
          </a:xfrm>
          <a:prstGeom prst="rect">
            <a:avLst/>
          </a:prstGeom>
        </p:spPr>
      </p:pic>
      <p:pic>
        <p:nvPicPr>
          <p:cNvPr id="3" name="图片 2" descr="卡通画&#10;&#10;描述已自动生成">
            <a:extLst>
              <a:ext uri="{FF2B5EF4-FFF2-40B4-BE49-F238E27FC236}">
                <a16:creationId xmlns:a16="http://schemas.microsoft.com/office/drawing/2014/main" id="{0EE25D6E-10DE-2555-4E28-CC8E06F580B1}"/>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0" y="1"/>
            <a:ext cx="2780029" cy="9499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63860" y="3867513"/>
            <a:ext cx="10996656" cy="1767797"/>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0" marR="0" lvl="0" indent="0" algn="l" defTabSz="457200" rtl="0" eaLnBrk="1" fontAlgn="auto" latinLnBrk="0" hangingPunct="1">
              <a:lnSpc>
                <a:spcPct val="125000"/>
              </a:lnSpc>
              <a:spcBef>
                <a:spcPts val="0"/>
              </a:spcBef>
              <a:spcAft>
                <a:spcPts val="0"/>
              </a:spcAft>
              <a:buClrTx/>
              <a:buSzTx/>
              <a:buFontTx/>
              <a:buNone/>
              <a:tabLst/>
              <a:defRPr/>
            </a:pPr>
            <a:endParaRPr kumimoji="1" lang="zh-CN" altLang="en-US" sz="2000" b="0" i="0" u="none" strike="noStrike" kern="1200" cap="none" spc="0" normalizeH="0" baseline="0" noProof="0" dirty="0">
              <a:ln>
                <a:noFill/>
              </a:ln>
              <a:solidFill>
                <a:srgbClr val="000000"/>
              </a:solidFill>
              <a:effectLst/>
              <a:uLnTx/>
              <a:uFillTx/>
              <a:latin typeface="Times New Roman"/>
              <a:ea typeface="宋体" panose="02010600030101010101" pitchFamily="2" charset="-122"/>
              <a:cs typeface="+mn-cs"/>
            </a:endParaRPr>
          </a:p>
        </p:txBody>
      </p:sp>
      <p:sp>
        <p:nvSpPr>
          <p:cNvPr id="2" name="标题 1"/>
          <p:cNvSpPr>
            <a:spLocks noGrp="1"/>
          </p:cNvSpPr>
          <p:nvPr>
            <p:ph type="title"/>
          </p:nvPr>
        </p:nvSpPr>
        <p:spPr>
          <a:xfrm>
            <a:off x="582930" y="76200"/>
            <a:ext cx="4922520" cy="845185"/>
          </a:xfrm>
        </p:spPr>
        <p:txBody>
          <a:bodyPr>
            <a:normAutofit/>
          </a:bodyPr>
          <a:lstStyle/>
          <a:p>
            <a:r>
              <a:rPr kumimoji="1" lang="en-US" altLang="zh-CN" sz="3200" b="1" dirty="0">
                <a:solidFill>
                  <a:schemeClr val="bg1"/>
                </a:solidFill>
                <a:latin typeface="+mn-lt"/>
                <a:ea typeface="+mn-ea"/>
                <a:cs typeface="+mn-cs"/>
                <a:sym typeface="+mn-ea"/>
              </a:rPr>
              <a:t>1 Background &amp; System</a:t>
            </a:r>
          </a:p>
        </p:txBody>
      </p:sp>
      <p:pic>
        <p:nvPicPr>
          <p:cNvPr id="20" name="图片 19"/>
          <p:cNvPicPr>
            <a:picLocks noChangeAspect="1"/>
          </p:cNvPicPr>
          <p:nvPr>
            <p:custDataLst>
              <p:tags r:id="rId1"/>
            </p:custDataLst>
          </p:nvPr>
        </p:nvPicPr>
        <p:blipFill>
          <a:blip r:embed="rId7" cstate="email"/>
          <a:stretch>
            <a:fillRect/>
          </a:stretch>
        </p:blipFill>
        <p:spPr>
          <a:xfrm>
            <a:off x="11168380" y="96520"/>
            <a:ext cx="756920" cy="756920"/>
          </a:xfrm>
          <a:prstGeom prst="rect">
            <a:avLst/>
          </a:prstGeom>
        </p:spPr>
      </p:pic>
      <p:grpSp>
        <p:nvGrpSpPr>
          <p:cNvPr id="9" name="组合 8"/>
          <p:cNvGrpSpPr/>
          <p:nvPr/>
        </p:nvGrpSpPr>
        <p:grpSpPr>
          <a:xfrm>
            <a:off x="411480" y="3470889"/>
            <a:ext cx="11183620" cy="522165"/>
            <a:chOff x="3027" y="2287"/>
            <a:chExt cx="6029" cy="945"/>
          </a:xfrm>
        </p:grpSpPr>
        <p:sp>
          <p:nvSpPr>
            <p:cNvPr id="7" name="文本框 6"/>
            <p:cNvSpPr txBox="1"/>
            <p:nvPr/>
          </p:nvSpPr>
          <p:spPr>
            <a:xfrm>
              <a:off x="3096" y="2287"/>
              <a:ext cx="5958" cy="945"/>
            </a:xfrm>
            <a:prstGeom prst="rect">
              <a:avLst/>
            </a:prstGeom>
            <a:solidFill>
              <a:srgbClr val="356115"/>
            </a:solidFill>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4" name="文本框 3"/>
            <p:cNvSpPr txBox="1"/>
            <p:nvPr/>
          </p:nvSpPr>
          <p:spPr>
            <a:xfrm>
              <a:off x="3027" y="2372"/>
              <a:ext cx="6029" cy="588"/>
            </a:xfrm>
            <a:prstGeom prst="rect">
              <a:avLst/>
            </a:prstGeom>
          </p:spPr>
          <p:txBody>
            <a:bodyPr vert="horz" wrap="square" lIns="91440" tIns="4572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solidFill>
                    <a:srgbClr val="FFCC00"/>
                  </a:solidFill>
                  <a:effectLst/>
                  <a:uLnTx/>
                  <a:uFillTx/>
                  <a:latin typeface="Times New Roman"/>
                  <a:cs typeface="+mn-cs"/>
                  <a:sym typeface="+mn-ea"/>
                </a:rPr>
                <a:t>Joint Channel Estimation and Signal Detection (JCESD)</a:t>
              </a:r>
              <a:endParaRPr kumimoji="1" lang="en-US" altLang="zh-CN" sz="2400" b="1" i="0" u="none" strike="noStrike" kern="1200" cap="none" spc="0" normalizeH="0" baseline="0" noProof="0" dirty="0">
                <a:ln>
                  <a:noFill/>
                </a:ln>
                <a:solidFill>
                  <a:srgbClr val="FFCC00"/>
                </a:solidFill>
                <a:effectLst/>
                <a:uLnTx/>
                <a:uFillTx/>
                <a:latin typeface="Times New Roman"/>
                <a:cs typeface="+mn-cs"/>
              </a:endParaRPr>
            </a:p>
          </p:txBody>
        </p:sp>
      </p:grpSp>
      <p:pic>
        <p:nvPicPr>
          <p:cNvPr id="6" name="图片 5" descr="卡通画&#10;&#10;描述已自动生成">
            <a:extLst>
              <a:ext uri="{FF2B5EF4-FFF2-40B4-BE49-F238E27FC236}">
                <a16:creationId xmlns:a16="http://schemas.microsoft.com/office/drawing/2014/main" id="{7C38C53D-C397-4FF0-5BF1-799E7C7B9FE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8782494" y="129364"/>
            <a:ext cx="2157696" cy="737280"/>
          </a:xfrm>
          <a:prstGeom prst="rect">
            <a:avLst/>
          </a:prstGeom>
        </p:spPr>
      </p:pic>
      <p:grpSp>
        <p:nvGrpSpPr>
          <p:cNvPr id="24" name="组合 23">
            <a:extLst>
              <a:ext uri="{FF2B5EF4-FFF2-40B4-BE49-F238E27FC236}">
                <a16:creationId xmlns:a16="http://schemas.microsoft.com/office/drawing/2014/main" id="{0C3E29D1-6A93-322E-7BB9-9F7B7CD2ED40}"/>
              </a:ext>
            </a:extLst>
          </p:cNvPr>
          <p:cNvGrpSpPr/>
          <p:nvPr/>
        </p:nvGrpSpPr>
        <p:grpSpPr>
          <a:xfrm>
            <a:off x="5689265" y="4695057"/>
            <a:ext cx="583018" cy="640239"/>
            <a:chOff x="5715000" y="2185880"/>
            <a:chExt cx="583018" cy="640239"/>
          </a:xfrm>
        </p:grpSpPr>
        <p:sp>
          <p:nvSpPr>
            <p:cNvPr id="12" name="箭头: V 形 11">
              <a:extLst>
                <a:ext uri="{FF2B5EF4-FFF2-40B4-BE49-F238E27FC236}">
                  <a16:creationId xmlns:a16="http://schemas.microsoft.com/office/drawing/2014/main" id="{27CC0E2C-216C-58E4-7D21-C4CBDF8D7235}"/>
                </a:ext>
              </a:extLst>
            </p:cNvPr>
            <p:cNvSpPr/>
            <p:nvPr/>
          </p:nvSpPr>
          <p:spPr>
            <a:xfrm>
              <a:off x="5715000" y="2189496"/>
              <a:ext cx="202018" cy="63662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13" name="箭头: V 形 12">
              <a:extLst>
                <a:ext uri="{FF2B5EF4-FFF2-40B4-BE49-F238E27FC236}">
                  <a16:creationId xmlns:a16="http://schemas.microsoft.com/office/drawing/2014/main" id="{20F84016-1B13-B41B-9299-9EE2F749930A}"/>
                </a:ext>
              </a:extLst>
            </p:cNvPr>
            <p:cNvSpPr/>
            <p:nvPr/>
          </p:nvSpPr>
          <p:spPr>
            <a:xfrm>
              <a:off x="5901069" y="2185880"/>
              <a:ext cx="202018" cy="63662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14" name="箭头: V 形 13">
              <a:extLst>
                <a:ext uri="{FF2B5EF4-FFF2-40B4-BE49-F238E27FC236}">
                  <a16:creationId xmlns:a16="http://schemas.microsoft.com/office/drawing/2014/main" id="{D9EDA951-928F-2342-8080-AC35F4065501}"/>
                </a:ext>
              </a:extLst>
            </p:cNvPr>
            <p:cNvSpPr/>
            <p:nvPr/>
          </p:nvSpPr>
          <p:spPr>
            <a:xfrm>
              <a:off x="6096000" y="2185947"/>
              <a:ext cx="202018" cy="636623"/>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mn-cs"/>
              </a:endParaRPr>
            </a:p>
          </p:txBody>
        </p:sp>
      </p:grpSp>
      <p:grpSp>
        <p:nvGrpSpPr>
          <p:cNvPr id="22" name="组合 21">
            <a:extLst>
              <a:ext uri="{FF2B5EF4-FFF2-40B4-BE49-F238E27FC236}">
                <a16:creationId xmlns:a16="http://schemas.microsoft.com/office/drawing/2014/main" id="{6B20E79C-C794-0B89-9D1A-F36385D66609}"/>
              </a:ext>
            </a:extLst>
          </p:cNvPr>
          <p:cNvGrpSpPr/>
          <p:nvPr/>
        </p:nvGrpSpPr>
        <p:grpSpPr>
          <a:xfrm>
            <a:off x="662837" y="4679504"/>
            <a:ext cx="4587168" cy="693502"/>
            <a:chOff x="609672" y="2134757"/>
            <a:chExt cx="4587168" cy="693502"/>
          </a:xfrm>
        </p:grpSpPr>
        <p:sp>
          <p:nvSpPr>
            <p:cNvPr id="3" name="矩形 2">
              <a:extLst>
                <a:ext uri="{FF2B5EF4-FFF2-40B4-BE49-F238E27FC236}">
                  <a16:creationId xmlns:a16="http://schemas.microsoft.com/office/drawing/2014/main" id="{99B4D33E-5B65-2D30-BA3F-1A57F16C5664}"/>
                </a:ext>
              </a:extLst>
            </p:cNvPr>
            <p:cNvSpPr/>
            <p:nvPr/>
          </p:nvSpPr>
          <p:spPr>
            <a:xfrm>
              <a:off x="999460" y="2191636"/>
              <a:ext cx="1722475" cy="6366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Channel estimation</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5" name="矩形 4">
              <a:extLst>
                <a:ext uri="{FF2B5EF4-FFF2-40B4-BE49-F238E27FC236}">
                  <a16:creationId xmlns:a16="http://schemas.microsoft.com/office/drawing/2014/main" id="{0B01A933-6023-5582-68B1-19BCDED38923}"/>
                </a:ext>
              </a:extLst>
            </p:cNvPr>
            <p:cNvSpPr/>
            <p:nvPr/>
          </p:nvSpPr>
          <p:spPr>
            <a:xfrm>
              <a:off x="3111723" y="2189496"/>
              <a:ext cx="1722475" cy="6366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Signal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detection</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cxnSp>
          <p:nvCxnSpPr>
            <p:cNvPr id="16" name="直接箭头连接符 15">
              <a:extLst>
                <a:ext uri="{FF2B5EF4-FFF2-40B4-BE49-F238E27FC236}">
                  <a16:creationId xmlns:a16="http://schemas.microsoft.com/office/drawing/2014/main" id="{70577AAA-C049-2450-AE2A-601EB418DD2E}"/>
                </a:ext>
              </a:extLst>
            </p:cNvPr>
            <p:cNvCxnSpPr>
              <a:cxnSpLocks/>
            </p:cNvCxnSpPr>
            <p:nvPr/>
          </p:nvCxnSpPr>
          <p:spPr>
            <a:xfrm flipV="1">
              <a:off x="2753834" y="2504191"/>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6B6EC190-A57B-5EA1-E7B4-199E90401677}"/>
                </a:ext>
              </a:extLst>
            </p:cNvPr>
            <p:cNvCxnSpPr>
              <a:cxnSpLocks/>
            </p:cNvCxnSpPr>
            <p:nvPr/>
          </p:nvCxnSpPr>
          <p:spPr>
            <a:xfrm flipV="1">
              <a:off x="621916" y="2519519"/>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3D163B85-B7B0-C643-D2E1-9FCE5A3E75A9}"/>
                </a:ext>
              </a:extLst>
            </p:cNvPr>
            <p:cNvSpPr txBox="1"/>
            <p:nvPr/>
          </p:nvSpPr>
          <p:spPr>
            <a:xfrm>
              <a:off x="609672" y="2134757"/>
              <a:ext cx="324122" cy="268949"/>
            </a:xfrm>
            <a:prstGeom prst="rect">
              <a:avLst/>
            </a:prstGeom>
          </p:spPr>
          <p:txBody>
            <a:bodyPr vert="horz" wrap="square"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b="1" dirty="0">
                  <a:solidFill>
                    <a:srgbClr val="000000"/>
                  </a:solidFill>
                  <a:latin typeface="Times New Roman"/>
                </a:rPr>
                <a:t>y</a:t>
              </a:r>
              <a:endParaRPr kumimoji="1" lang="zh-CN" altLang="en-US" sz="1800" b="1" i="0" u="none" strike="noStrike" kern="1200" cap="none" spc="0" normalizeH="0" baseline="0" noProof="0" dirty="0">
                <a:ln>
                  <a:noFill/>
                </a:ln>
                <a:solidFill>
                  <a:srgbClr val="000000"/>
                </a:solidFill>
                <a:effectLst/>
                <a:uLnTx/>
                <a:uFillTx/>
                <a:latin typeface="Times New Roman"/>
                <a:cs typeface="+mn-cs"/>
              </a:endParaRPr>
            </a:p>
          </p:txBody>
        </p:sp>
        <p:cxnSp>
          <p:nvCxnSpPr>
            <p:cNvPr id="21" name="直接箭头连接符 20">
              <a:extLst>
                <a:ext uri="{FF2B5EF4-FFF2-40B4-BE49-F238E27FC236}">
                  <a16:creationId xmlns:a16="http://schemas.microsoft.com/office/drawing/2014/main" id="{D63BD960-FCC9-6196-61E0-85006E0F4767}"/>
                </a:ext>
              </a:extLst>
            </p:cNvPr>
            <p:cNvCxnSpPr>
              <a:cxnSpLocks/>
            </p:cNvCxnSpPr>
            <p:nvPr/>
          </p:nvCxnSpPr>
          <p:spPr>
            <a:xfrm flipV="1">
              <a:off x="4874585" y="2498434"/>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5" name="文本框 34">
            <a:extLst>
              <a:ext uri="{FF2B5EF4-FFF2-40B4-BE49-F238E27FC236}">
                <a16:creationId xmlns:a16="http://schemas.microsoft.com/office/drawing/2014/main" id="{1C762960-B0C5-FAF9-C42F-B6951ED2FEA8}"/>
              </a:ext>
            </a:extLst>
          </p:cNvPr>
          <p:cNvSpPr txBox="1"/>
          <p:nvPr/>
        </p:nvSpPr>
        <p:spPr>
          <a:xfrm>
            <a:off x="4990595" y="4700609"/>
            <a:ext cx="324122" cy="268949"/>
          </a:xfrm>
          <a:prstGeom prst="rect">
            <a:avLst/>
          </a:prstGeom>
        </p:spPr>
        <p:txBody>
          <a:bodyPr vert="horz" wrap="square"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000000"/>
                </a:solidFill>
                <a:effectLst/>
                <a:uLnTx/>
                <a:uFillTx/>
                <a:latin typeface="Times New Roman"/>
                <a:cs typeface="+mn-cs"/>
              </a:rPr>
              <a:t>x</a:t>
            </a:r>
            <a:endParaRPr kumimoji="1" lang="zh-CN" altLang="en-US" sz="1800" b="1" i="0" u="none" strike="noStrike" kern="1200" cap="none" spc="0" normalizeH="0" baseline="0" noProof="0" dirty="0">
              <a:ln>
                <a:noFill/>
              </a:ln>
              <a:solidFill>
                <a:srgbClr val="000000"/>
              </a:solidFill>
              <a:effectLst/>
              <a:uLnTx/>
              <a:uFillTx/>
              <a:latin typeface="Times New Roman"/>
              <a:cs typeface="+mn-cs"/>
            </a:endParaRPr>
          </a:p>
        </p:txBody>
      </p:sp>
      <p:grpSp>
        <p:nvGrpSpPr>
          <p:cNvPr id="29" name="组合 28">
            <a:extLst>
              <a:ext uri="{FF2B5EF4-FFF2-40B4-BE49-F238E27FC236}">
                <a16:creationId xmlns:a16="http://schemas.microsoft.com/office/drawing/2014/main" id="{3E3C112F-058E-0409-17C4-74069FD8EDF2}"/>
              </a:ext>
            </a:extLst>
          </p:cNvPr>
          <p:cNvGrpSpPr/>
          <p:nvPr/>
        </p:nvGrpSpPr>
        <p:grpSpPr>
          <a:xfrm>
            <a:off x="6599368" y="4506969"/>
            <a:ext cx="4749229" cy="983539"/>
            <a:chOff x="6599368" y="4722553"/>
            <a:chExt cx="4749229" cy="983539"/>
          </a:xfrm>
        </p:grpSpPr>
        <p:grpSp>
          <p:nvGrpSpPr>
            <p:cNvPr id="23" name="组合 22">
              <a:extLst>
                <a:ext uri="{FF2B5EF4-FFF2-40B4-BE49-F238E27FC236}">
                  <a16:creationId xmlns:a16="http://schemas.microsoft.com/office/drawing/2014/main" id="{3A47AB62-3A21-4446-D741-A6A34D822E75}"/>
                </a:ext>
              </a:extLst>
            </p:cNvPr>
            <p:cNvGrpSpPr/>
            <p:nvPr/>
          </p:nvGrpSpPr>
          <p:grpSpPr>
            <a:xfrm>
              <a:off x="6599368" y="4722553"/>
              <a:ext cx="4587168" cy="983539"/>
              <a:chOff x="6599368" y="4722553"/>
              <a:chExt cx="4587168" cy="983539"/>
            </a:xfrm>
          </p:grpSpPr>
          <p:grpSp>
            <p:nvGrpSpPr>
              <p:cNvPr id="25" name="组合 24">
                <a:extLst>
                  <a:ext uri="{FF2B5EF4-FFF2-40B4-BE49-F238E27FC236}">
                    <a16:creationId xmlns:a16="http://schemas.microsoft.com/office/drawing/2014/main" id="{09D080D0-A1B5-27D4-12F3-C2964D48A250}"/>
                  </a:ext>
                </a:extLst>
              </p:cNvPr>
              <p:cNvGrpSpPr/>
              <p:nvPr/>
            </p:nvGrpSpPr>
            <p:grpSpPr>
              <a:xfrm>
                <a:off x="6599368" y="4803023"/>
                <a:ext cx="4587168" cy="693502"/>
                <a:chOff x="609672" y="2134757"/>
                <a:chExt cx="4587168" cy="693502"/>
              </a:xfrm>
            </p:grpSpPr>
            <p:sp>
              <p:nvSpPr>
                <p:cNvPr id="26" name="矩形 25">
                  <a:extLst>
                    <a:ext uri="{FF2B5EF4-FFF2-40B4-BE49-F238E27FC236}">
                      <a16:creationId xmlns:a16="http://schemas.microsoft.com/office/drawing/2014/main" id="{B00F92D3-62EE-4DC7-1F8D-4B31F9477903}"/>
                    </a:ext>
                  </a:extLst>
                </p:cNvPr>
                <p:cNvSpPr/>
                <p:nvPr/>
              </p:nvSpPr>
              <p:spPr>
                <a:xfrm>
                  <a:off x="999460" y="2191636"/>
                  <a:ext cx="1722475" cy="6366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Channel estimation</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27" name="矩形 26">
                  <a:extLst>
                    <a:ext uri="{FF2B5EF4-FFF2-40B4-BE49-F238E27FC236}">
                      <a16:creationId xmlns:a16="http://schemas.microsoft.com/office/drawing/2014/main" id="{87B0E7E0-E30E-BBC7-4987-A1FD9CB43E87}"/>
                    </a:ext>
                  </a:extLst>
                </p:cNvPr>
                <p:cNvSpPr/>
                <p:nvPr/>
              </p:nvSpPr>
              <p:spPr>
                <a:xfrm>
                  <a:off x="3111723" y="2189496"/>
                  <a:ext cx="1722475" cy="6366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Signal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detection</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cxnSp>
              <p:nvCxnSpPr>
                <p:cNvPr id="28" name="直接箭头连接符 27">
                  <a:extLst>
                    <a:ext uri="{FF2B5EF4-FFF2-40B4-BE49-F238E27FC236}">
                      <a16:creationId xmlns:a16="http://schemas.microsoft.com/office/drawing/2014/main" id="{B44449F3-60DA-9E71-171D-63DB01DC3AB6}"/>
                    </a:ext>
                  </a:extLst>
                </p:cNvPr>
                <p:cNvCxnSpPr>
                  <a:cxnSpLocks/>
                </p:cNvCxnSpPr>
                <p:nvPr/>
              </p:nvCxnSpPr>
              <p:spPr>
                <a:xfrm flipV="1">
                  <a:off x="2753834" y="2355331"/>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CDF2C718-57CC-D74A-EA07-B6FFF6404859}"/>
                    </a:ext>
                  </a:extLst>
                </p:cNvPr>
                <p:cNvCxnSpPr>
                  <a:cxnSpLocks/>
                </p:cNvCxnSpPr>
                <p:nvPr/>
              </p:nvCxnSpPr>
              <p:spPr>
                <a:xfrm flipV="1">
                  <a:off x="621916" y="2519519"/>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2A29D3AC-E89B-A2AD-A8E6-E5D36F0710F7}"/>
                    </a:ext>
                  </a:extLst>
                </p:cNvPr>
                <p:cNvSpPr txBox="1"/>
                <p:nvPr/>
              </p:nvSpPr>
              <p:spPr>
                <a:xfrm>
                  <a:off x="609672" y="2134757"/>
                  <a:ext cx="324122" cy="268949"/>
                </a:xfrm>
                <a:prstGeom prst="rect">
                  <a:avLst/>
                </a:prstGeom>
              </p:spPr>
              <p:txBody>
                <a:bodyPr vert="horz" wrap="square"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b="1" dirty="0">
                      <a:solidFill>
                        <a:srgbClr val="000000"/>
                      </a:solidFill>
                      <a:latin typeface="Times New Roman"/>
                    </a:rPr>
                    <a:t>y</a:t>
                  </a:r>
                  <a:endParaRPr kumimoji="1" lang="zh-CN" altLang="en-US" sz="1800" b="1" i="0" u="none" strike="noStrike" kern="1200" cap="none" spc="0" normalizeH="0" baseline="0" noProof="0" dirty="0">
                    <a:ln>
                      <a:noFill/>
                    </a:ln>
                    <a:solidFill>
                      <a:srgbClr val="000000"/>
                    </a:solidFill>
                    <a:effectLst/>
                    <a:uLnTx/>
                    <a:uFillTx/>
                    <a:latin typeface="Times New Roman"/>
                    <a:cs typeface="+mn-cs"/>
                  </a:endParaRPr>
                </a:p>
              </p:txBody>
            </p:sp>
            <p:cxnSp>
              <p:nvCxnSpPr>
                <p:cNvPr id="32" name="直接箭头连接符 31">
                  <a:extLst>
                    <a:ext uri="{FF2B5EF4-FFF2-40B4-BE49-F238E27FC236}">
                      <a16:creationId xmlns:a16="http://schemas.microsoft.com/office/drawing/2014/main" id="{F263D058-6A62-0F99-D342-D7CEAF9C8F6C}"/>
                    </a:ext>
                  </a:extLst>
                </p:cNvPr>
                <p:cNvCxnSpPr>
                  <a:cxnSpLocks/>
                </p:cNvCxnSpPr>
                <p:nvPr/>
              </p:nvCxnSpPr>
              <p:spPr>
                <a:xfrm flipV="1">
                  <a:off x="4874585" y="2498434"/>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3" name="矩形 32">
                <a:extLst>
                  <a:ext uri="{FF2B5EF4-FFF2-40B4-BE49-F238E27FC236}">
                    <a16:creationId xmlns:a16="http://schemas.microsoft.com/office/drawing/2014/main" id="{90B447E7-B220-6109-8311-E5EC0643D7EE}"/>
                  </a:ext>
                </a:extLst>
              </p:cNvPr>
              <p:cNvSpPr/>
              <p:nvPr/>
            </p:nvSpPr>
            <p:spPr>
              <a:xfrm>
                <a:off x="6923490" y="4722553"/>
                <a:ext cx="4016700" cy="983539"/>
              </a:xfrm>
              <a:prstGeom prst="rect">
                <a:avLst/>
              </a:prstGeom>
              <a:noFill/>
              <a:ln w="190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grpSp>
        <p:cxnSp>
          <p:nvCxnSpPr>
            <p:cNvPr id="34" name="直接箭头连接符 33">
              <a:extLst>
                <a:ext uri="{FF2B5EF4-FFF2-40B4-BE49-F238E27FC236}">
                  <a16:creationId xmlns:a16="http://schemas.microsoft.com/office/drawing/2014/main" id="{D3DFEC71-DC73-F21F-8AE1-D436C6DD4D66}"/>
                </a:ext>
              </a:extLst>
            </p:cNvPr>
            <p:cNvCxnSpPr>
              <a:cxnSpLocks/>
            </p:cNvCxnSpPr>
            <p:nvPr/>
          </p:nvCxnSpPr>
          <p:spPr>
            <a:xfrm flipH="1" flipV="1">
              <a:off x="8736441" y="5324857"/>
              <a:ext cx="322255" cy="57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D14E2663-27AB-A856-7A14-D394B05D7D53}"/>
                </a:ext>
              </a:extLst>
            </p:cNvPr>
            <p:cNvSpPr txBox="1"/>
            <p:nvPr/>
          </p:nvSpPr>
          <p:spPr>
            <a:xfrm>
              <a:off x="11024475" y="4850606"/>
              <a:ext cx="324122" cy="268949"/>
            </a:xfrm>
            <a:prstGeom prst="rect">
              <a:avLst/>
            </a:prstGeom>
          </p:spPr>
          <p:txBody>
            <a:bodyPr vert="horz" wrap="square" lIns="91440" tIns="45720" rIns="91440" bIns="45720" rtlCol="0" anchor="ct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000000"/>
                  </a:solidFill>
                  <a:effectLst/>
                  <a:uLnTx/>
                  <a:uFillTx/>
                  <a:latin typeface="Times New Roman"/>
                  <a:cs typeface="+mn-cs"/>
                </a:rPr>
                <a:t>x</a:t>
              </a:r>
              <a:endParaRPr kumimoji="1" lang="zh-CN" altLang="en-US" sz="1800" b="1" i="0" u="none" strike="noStrike" kern="1200" cap="none" spc="0" normalizeH="0" baseline="0" noProof="0" dirty="0">
                <a:ln>
                  <a:noFill/>
                </a:ln>
                <a:solidFill>
                  <a:srgbClr val="000000"/>
                </a:solidFill>
                <a:effectLst/>
                <a:uLnTx/>
                <a:uFillTx/>
                <a:latin typeface="Times New Roman"/>
                <a:cs typeface="+mn-cs"/>
              </a:endParaRPr>
            </a:p>
          </p:txBody>
        </p:sp>
      </p:grpSp>
      <p:sp>
        <p:nvSpPr>
          <p:cNvPr id="38" name="文本框 37">
            <a:extLst>
              <a:ext uri="{FF2B5EF4-FFF2-40B4-BE49-F238E27FC236}">
                <a16:creationId xmlns:a16="http://schemas.microsoft.com/office/drawing/2014/main" id="{71FEAE48-D5B1-DCD4-9279-FB251D82C38C}"/>
              </a:ext>
            </a:extLst>
          </p:cNvPr>
          <p:cNvSpPr txBox="1"/>
          <p:nvPr/>
        </p:nvSpPr>
        <p:spPr>
          <a:xfrm>
            <a:off x="1648047" y="4159844"/>
            <a:ext cx="2700669" cy="399161"/>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39" name="文本框 38">
            <a:extLst>
              <a:ext uri="{FF2B5EF4-FFF2-40B4-BE49-F238E27FC236}">
                <a16:creationId xmlns:a16="http://schemas.microsoft.com/office/drawing/2014/main" id="{0158D278-ED23-84AE-D26B-32A173A45ED7}"/>
              </a:ext>
            </a:extLst>
          </p:cNvPr>
          <p:cNvSpPr txBox="1"/>
          <p:nvPr/>
        </p:nvSpPr>
        <p:spPr>
          <a:xfrm>
            <a:off x="1607066" y="4085264"/>
            <a:ext cx="3149205" cy="396042"/>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0000"/>
                </a:solidFill>
                <a:effectLst/>
                <a:uLnTx/>
                <a:uFillTx/>
                <a:latin typeface="Times New Roman"/>
                <a:cs typeface="+mn-cs"/>
              </a:rPr>
              <a:t>Conventional separate design </a:t>
            </a: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41" name="文本框 40">
            <a:extLst>
              <a:ext uri="{FF2B5EF4-FFF2-40B4-BE49-F238E27FC236}">
                <a16:creationId xmlns:a16="http://schemas.microsoft.com/office/drawing/2014/main" id="{53B619CF-1A60-5F20-3B7A-491C3A2133D3}"/>
              </a:ext>
            </a:extLst>
          </p:cNvPr>
          <p:cNvSpPr txBox="1"/>
          <p:nvPr/>
        </p:nvSpPr>
        <p:spPr>
          <a:xfrm>
            <a:off x="7446457" y="4086330"/>
            <a:ext cx="3238655" cy="396042"/>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0000"/>
                </a:solidFill>
                <a:effectLst/>
                <a:uLnTx/>
                <a:uFillTx/>
                <a:latin typeface="Times New Roman"/>
                <a:cs typeface="+mn-cs"/>
              </a:rPr>
              <a:t>Joint design with data interaction</a:t>
            </a: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7D6EF184-4F9B-C2CA-E9D4-F7B7C6F44390}"/>
                  </a:ext>
                </a:extLst>
              </p:cNvPr>
              <p:cNvSpPr txBox="1"/>
              <p:nvPr/>
            </p:nvSpPr>
            <p:spPr>
              <a:xfrm>
                <a:off x="573427" y="1759657"/>
                <a:ext cx="8138203" cy="1279298"/>
              </a:xfrm>
              <a:prstGeom prst="rect">
                <a:avLst/>
              </a:prstGeom>
              <a:ln w="19050">
                <a:solidFill>
                  <a:schemeClr val="accent1"/>
                </a:solidFill>
                <a:prstDash val="dashDot"/>
              </a:ln>
            </p:spPr>
            <p:txBody>
              <a:bodyPr vert="horz" wrap="square" lIns="91440" tIns="45720" rIns="91440" bIns="45720" rtlCol="0" anchor="ctr">
                <a:normAutofit fontScale="85000" lnSpcReduction="10000"/>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endParaRPr kumimoji="1" lang="en-US" altLang="zh-CN" sz="1800" b="0" i="0" u="none" strike="noStrike" kern="1200" cap="none" spc="0" normalizeH="0" baseline="0" noProof="0" dirty="0">
                  <a:ln>
                    <a:noFill/>
                  </a:ln>
                  <a:solidFill>
                    <a:srgbClr val="000000"/>
                  </a:solidFill>
                  <a:effectLst/>
                  <a:uLnTx/>
                  <a:uFillTx/>
                  <a:latin typeface="Times New Roman"/>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endParaRPr kumimoji="1" lang="en-US" altLang="zh-CN" sz="1800" b="0" i="0" u="none" strike="noStrike" kern="1200" cap="none" spc="0" normalizeH="0" baseline="0" noProof="0" dirty="0">
                  <a:ln>
                    <a:noFill/>
                  </a:ln>
                  <a:solidFill>
                    <a:srgbClr val="000000"/>
                  </a:solidFill>
                  <a:effectLst/>
                  <a:uLnTx/>
                  <a:uFillTx/>
                  <a:latin typeface="Times New Roman"/>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r>
                  <a:rPr kumimoji="1" lang="en-US" altLang="zh-CN" sz="2000" b="0" i="0" u="none" strike="noStrike" kern="1200" cap="none" spc="0" normalizeH="0" baseline="0" noProof="0" dirty="0">
                    <a:ln>
                      <a:noFill/>
                    </a:ln>
                    <a:solidFill>
                      <a:srgbClr val="00B050"/>
                    </a:solidFill>
                    <a:effectLst/>
                    <a:uLnTx/>
                    <a:uFillTx/>
                    <a:latin typeface="Times New Roman" panose="02020603050405020304" charset="0"/>
                    <a:cs typeface="Times New Roman" panose="02020603050405020304" charset="0"/>
                  </a:rPr>
                  <a:t>Channel Estimation: </a:t>
                </a:r>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estimate the CSI </a:t>
                </a:r>
                <a:r>
                  <a:rPr kumimoji="1" lang="en-US" altLang="zh-CN" sz="2000" b="1"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H</a:t>
                </a:r>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 from the received signal </a:t>
                </a:r>
                <a:r>
                  <a:rPr kumimoji="1" lang="en-US" altLang="zh-CN" sz="2000" b="1" dirty="0">
                    <a:solidFill>
                      <a:srgbClr val="000000">
                        <a:lumMod val="95000"/>
                        <a:lumOff val="5000"/>
                      </a:srgbClr>
                    </a:solidFill>
                    <a:latin typeface="Times New Roman" panose="02020603050405020304" charset="0"/>
                    <a:cs typeface="Times New Roman" panose="02020603050405020304" charset="0"/>
                  </a:rPr>
                  <a:t>y</a:t>
                </a:r>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 with the pilot </a:t>
                </a:r>
                <a14:m>
                  <m:oMath xmlns:m="http://schemas.openxmlformats.org/officeDocument/2006/math">
                    <m:sSub>
                      <m:sSubPr>
                        <m:ctrlPr>
                          <a:rPr kumimoji="1" lang="en-US" altLang="zh-CN" sz="2000" b="0" i="1" u="none" strike="noStrike" kern="1200" cap="none" spc="0" normalizeH="0" baseline="0" noProof="0" dirty="0">
                            <a:ln>
                              <a:noFill/>
                            </a:ln>
                            <a:solidFill>
                              <a:srgbClr val="000000">
                                <a:lumMod val="95000"/>
                                <a:lumOff val="5000"/>
                              </a:srgbClr>
                            </a:solidFill>
                            <a:effectLst/>
                            <a:uLnTx/>
                            <a:uFillTx/>
                            <a:latin typeface="Cambria Math" panose="02040503050406030204" pitchFamily="18" charset="0"/>
                            <a:cs typeface="Times New Roman" panose="02020603050405020304" charset="0"/>
                          </a:rPr>
                        </m:ctrlPr>
                      </m:sSubPr>
                      <m:e>
                        <m:r>
                          <a:rPr kumimoji="1" lang="en-US" altLang="zh-CN" sz="2000" b="1" i="0" u="none" strike="noStrike" kern="1200" cap="none" spc="0" normalizeH="0" baseline="0" noProof="0" dirty="0">
                            <a:ln>
                              <a:noFill/>
                            </a:ln>
                            <a:solidFill>
                              <a:srgbClr val="000000">
                                <a:lumMod val="95000"/>
                                <a:lumOff val="5000"/>
                              </a:srgbClr>
                            </a:solidFill>
                            <a:effectLst/>
                            <a:uLnTx/>
                            <a:uFillTx/>
                            <a:latin typeface="Cambria Math" panose="02040503050406030204" pitchFamily="18" charset="0"/>
                            <a:cs typeface="Times New Roman" panose="02020603050405020304" charset="0"/>
                          </a:rPr>
                          <m:t>𝐱</m:t>
                        </m:r>
                      </m:e>
                      <m:sub>
                        <m:r>
                          <a:rPr kumimoji="1" lang="en-US" altLang="zh-CN" sz="2000" b="0" i="0" u="none" strike="noStrike" kern="1200" cap="none" spc="0" normalizeH="0" baseline="0" noProof="0" dirty="0">
                            <a:ln>
                              <a:noFill/>
                            </a:ln>
                            <a:solidFill>
                              <a:srgbClr val="000000">
                                <a:lumMod val="95000"/>
                                <a:lumOff val="5000"/>
                              </a:srgbClr>
                            </a:solidFill>
                            <a:effectLst/>
                            <a:uLnTx/>
                            <a:uFillTx/>
                            <a:latin typeface="Cambria Math" panose="02040503050406030204" pitchFamily="18" charset="0"/>
                            <a:cs typeface="Times New Roman" panose="02020603050405020304" charset="0"/>
                          </a:rPr>
                          <m:t>𝑝</m:t>
                        </m:r>
                      </m:sub>
                    </m:sSub>
                  </m:oMath>
                </a14:m>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endParaRPr kumimoji="1" lang="en-US" altLang="zh-CN" sz="2000" b="0" i="0" u="none" strike="noStrike" kern="1200" cap="none" spc="0" normalizeH="0" baseline="0" noProof="0" dirty="0">
                  <a:ln>
                    <a:noFill/>
                  </a:ln>
                  <a:solidFill>
                    <a:srgbClr val="000000"/>
                  </a:solidFill>
                  <a:effectLst/>
                  <a:uLnTx/>
                  <a:uFillTx/>
                  <a:latin typeface="Times New Roman" panose="02020603050405020304" charset="0"/>
                  <a:cs typeface="Times New Roman" panose="0202060305040502030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r>
                  <a:rPr kumimoji="1" lang="en-US" altLang="zh-CN" sz="2000" b="0" i="0" u="none" strike="noStrike" kern="1200" cap="none" spc="0" normalizeH="0" baseline="0" noProof="0" dirty="0">
                    <a:ln>
                      <a:noFill/>
                    </a:ln>
                    <a:solidFill>
                      <a:srgbClr val="00B050"/>
                    </a:solidFill>
                    <a:effectLst/>
                    <a:uLnTx/>
                    <a:uFillTx/>
                    <a:latin typeface="Times New Roman" panose="02020603050405020304" charset="0"/>
                    <a:cs typeface="Times New Roman" panose="02020603050405020304" charset="0"/>
                  </a:rPr>
                  <a:t>Signal Detection: </a:t>
                </a:r>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recover the transmitted </a:t>
                </a:r>
                <a:r>
                  <a:rPr kumimoji="1" lang="en-US" altLang="zh-CN" sz="2000" b="1"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x</a:t>
                </a:r>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 form </a:t>
                </a:r>
                <a:r>
                  <a:rPr kumimoji="1" lang="en-US" altLang="zh-CN" sz="2000" b="1"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y</a:t>
                </a:r>
                <a:r>
                  <a:rPr kumimoji="1" lang="en-US" altLang="zh-CN" sz="2000" b="0"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 based on the estimated </a:t>
                </a:r>
                <a:r>
                  <a:rPr kumimoji="1" lang="en-US" altLang="zh-CN" sz="2000" b="1" i="0" u="none" strike="noStrike" kern="1200" cap="none" spc="0" normalizeH="0" baseline="0" noProof="0" dirty="0">
                    <a:ln>
                      <a:noFill/>
                    </a:ln>
                    <a:solidFill>
                      <a:srgbClr val="000000">
                        <a:lumMod val="95000"/>
                        <a:lumOff val="5000"/>
                      </a:srgbClr>
                    </a:solidFill>
                    <a:effectLst/>
                    <a:uLnTx/>
                    <a:uFillTx/>
                    <a:latin typeface="Times New Roman" panose="02020603050405020304" charset="0"/>
                    <a:cs typeface="Times New Roman" panose="02020603050405020304" charset="0"/>
                  </a:rPr>
                  <a:t>H</a:t>
                </a:r>
                <a:endParaRPr kumimoji="1" lang="en-US" sz="2000" b="1" i="0" u="none" strike="noStrike" kern="1200" cap="none" spc="0" normalizeH="0" baseline="0" noProof="0" dirty="0">
                  <a:ln>
                    <a:noFill/>
                  </a:ln>
                  <a:solidFill>
                    <a:srgbClr val="000000"/>
                  </a:solidFill>
                  <a:effectLst/>
                  <a:uLnTx/>
                  <a:uFillTx/>
                  <a:latin typeface="Times New Roman" panose="02020603050405020304" charset="0"/>
                  <a:ea typeface="+mn-ea"/>
                  <a:cs typeface="Times New Roman" panose="02020603050405020304" charset="0"/>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endParaRPr kumimoji="1" lang="en-US" sz="1800" b="0"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charset="0"/>
                  <a:buChar char="Ø"/>
                  <a:tabLst/>
                  <a:defRPr/>
                </a:pPr>
                <a:endParaRPr kumimoji="1"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mc:Choice>
        <mc:Fallback xmlns="">
          <p:sp>
            <p:nvSpPr>
              <p:cNvPr id="42" name="文本框 41">
                <a:extLst>
                  <a:ext uri="{FF2B5EF4-FFF2-40B4-BE49-F238E27FC236}">
                    <a16:creationId xmlns:a16="http://schemas.microsoft.com/office/drawing/2014/main" id="{7D6EF184-4F9B-C2CA-E9D4-F7B7C6F44390}"/>
                  </a:ext>
                </a:extLst>
              </p:cNvPr>
              <p:cNvSpPr txBox="1">
                <a:spLocks noRot="1" noChangeAspect="1" noMove="1" noResize="1" noEditPoints="1" noAdjustHandles="1" noChangeArrowheads="1" noChangeShapeType="1" noTextEdit="1"/>
              </p:cNvSpPr>
              <p:nvPr/>
            </p:nvSpPr>
            <p:spPr>
              <a:xfrm>
                <a:off x="573427" y="1759657"/>
                <a:ext cx="8138203" cy="1279298"/>
              </a:xfrm>
              <a:prstGeom prst="rect">
                <a:avLst/>
              </a:prstGeom>
              <a:blipFill>
                <a:blip r:embed="rId9"/>
                <a:stretch>
                  <a:fillRect l="-224"/>
                </a:stretch>
              </a:blipFill>
              <a:ln w="19050">
                <a:solidFill>
                  <a:schemeClr val="accent1"/>
                </a:solidFill>
                <a:prstDash val="dashDot"/>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DAF2312B-AE26-87DA-4BB8-8A81D69279FC}"/>
                  </a:ext>
                </a:extLst>
              </p:cNvPr>
              <p:cNvSpPr txBox="1"/>
              <p:nvPr/>
            </p:nvSpPr>
            <p:spPr>
              <a:xfrm>
                <a:off x="669904" y="1299802"/>
                <a:ext cx="8040405" cy="510778"/>
              </a:xfrm>
              <a:prstGeom prst="roundRect">
                <a:avLst/>
              </a:prstGeom>
              <a:solidFill>
                <a:srgbClr val="EEBD4A"/>
              </a:solidFill>
            </p:spPr>
            <p:txBody>
              <a:bodyPr vert="horz"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Two fundamental tasks in MIMO systems: </a:t>
                </a:r>
                <a14:m>
                  <m:oMath xmlns:m="http://schemas.openxmlformats.org/officeDocument/2006/math">
                    <m:sSub>
                      <m:sSubPr>
                        <m:ctrlP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ctrlPr>
                      </m:sSubPr>
                      <m:e>
                        <m:r>
                          <a:rPr kumimoji="1" lang="en-US" altLang="zh-CN" sz="2400" b="1" i="0"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𝐲</m:t>
                        </m:r>
                      </m:e>
                      <m:sub>
                        <m: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𝒕</m:t>
                        </m:r>
                      </m:sub>
                    </m:sSub>
                    <m: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m:t>
                    </m:r>
                    <m:sSub>
                      <m:sSubPr>
                        <m:ctrlP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ctrlPr>
                      </m:sSubPr>
                      <m:e>
                        <m:r>
                          <a:rPr kumimoji="1" lang="en-US" altLang="zh-CN" sz="2400" b="1" i="0"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𝐇</m:t>
                        </m:r>
                      </m:e>
                      <m:sub>
                        <m: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𝒕</m:t>
                        </m:r>
                      </m:sub>
                    </m:sSub>
                    <m:sSub>
                      <m:sSubPr>
                        <m:ctrlP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ctrlPr>
                      </m:sSubPr>
                      <m:e>
                        <m:r>
                          <a:rPr kumimoji="1" lang="en-US" altLang="zh-CN" sz="2400" b="1" i="0"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𝐱</m:t>
                        </m:r>
                      </m:e>
                      <m:sub>
                        <m: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𝒕</m:t>
                        </m:r>
                      </m:sub>
                    </m:sSub>
                    <m: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m:t>
                    </m:r>
                    <m:sSub>
                      <m:sSubPr>
                        <m:ctrlP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ctrlPr>
                      </m:sSubPr>
                      <m:e>
                        <m:r>
                          <a:rPr kumimoji="1" lang="en-US" altLang="zh-CN" sz="2400" b="1" i="0"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𝐰</m:t>
                        </m:r>
                      </m:e>
                      <m:sub>
                        <m:r>
                          <a:rPr kumimoji="1" lang="en-US" altLang="zh-CN" sz="2400" b="1" i="1" u="none" strike="noStrike" kern="1200" cap="none" spc="0" normalizeH="0" baseline="0" noProof="0" smtClean="0">
                            <a:ln>
                              <a:noFill/>
                            </a:ln>
                            <a:solidFill>
                              <a:srgbClr val="FFFFFF"/>
                            </a:solidFill>
                            <a:effectLst/>
                            <a:uLnTx/>
                            <a:uFillTx/>
                            <a:latin typeface="Cambria Math" panose="02040503050406030204" pitchFamily="18" charset="0"/>
                            <a:cs typeface="+mn-cs"/>
                            <a:sym typeface="+mn-ea"/>
                          </a:rPr>
                          <m:t>𝒕</m:t>
                        </m:r>
                      </m:sub>
                    </m:sSub>
                  </m:oMath>
                </a14:m>
                <a:r>
                  <a:rPr kumimoji="1" lang="en-US" altLang="zh-CN" sz="2400" b="1" i="0" u="none" strike="noStrike" kern="1200" cap="none" spc="0" normalizeH="0" baseline="0" noProof="0" dirty="0">
                    <a:ln>
                      <a:noFill/>
                    </a:ln>
                    <a:solidFill>
                      <a:srgbClr val="FFFFFF"/>
                    </a:solidFill>
                    <a:effectLst/>
                    <a:uLnTx/>
                    <a:uFillTx/>
                    <a:latin typeface="Times New Roman"/>
                    <a:cs typeface="+mn-cs"/>
                    <a:sym typeface="+mn-ea"/>
                  </a:rPr>
                  <a:t> </a:t>
                </a:r>
                <a:endParaRPr kumimoji="1" lang="en-US" altLang="zh-CN" sz="2400" b="1" i="0" u="none" strike="noStrike" kern="1200" cap="none" spc="0" normalizeH="0" baseline="0" noProof="0" dirty="0">
                  <a:ln>
                    <a:noFill/>
                  </a:ln>
                  <a:solidFill>
                    <a:srgbClr val="70AD47">
                      <a:lumMod val="50000"/>
                    </a:srgbClr>
                  </a:solidFill>
                  <a:effectLst/>
                  <a:uLnTx/>
                  <a:uFillTx/>
                  <a:latin typeface="Times New Roman"/>
                  <a:cs typeface="+mn-cs"/>
                  <a:sym typeface="+mn-ea"/>
                </a:endParaRPr>
              </a:p>
            </p:txBody>
          </p:sp>
        </mc:Choice>
        <mc:Fallback xmlns="">
          <p:sp>
            <p:nvSpPr>
              <p:cNvPr id="43" name="文本框 42">
                <a:extLst>
                  <a:ext uri="{FF2B5EF4-FFF2-40B4-BE49-F238E27FC236}">
                    <a16:creationId xmlns:a16="http://schemas.microsoft.com/office/drawing/2014/main" id="{DAF2312B-AE26-87DA-4BB8-8A81D69279FC}"/>
                  </a:ext>
                </a:extLst>
              </p:cNvPr>
              <p:cNvSpPr txBox="1">
                <a:spLocks noRot="1" noChangeAspect="1" noMove="1" noResize="1" noEditPoints="1" noAdjustHandles="1" noChangeArrowheads="1" noChangeShapeType="1" noTextEdit="1"/>
              </p:cNvSpPr>
              <p:nvPr/>
            </p:nvSpPr>
            <p:spPr>
              <a:xfrm>
                <a:off x="669904" y="1299802"/>
                <a:ext cx="8040405" cy="510778"/>
              </a:xfrm>
              <a:prstGeom prst="roundRect">
                <a:avLst/>
              </a:prstGeom>
              <a:blipFill>
                <a:blip r:embed="rId10"/>
                <a:stretch>
                  <a:fillRect l="-910" t="-4762" b="-21429"/>
                </a:stretch>
              </a:blipFill>
            </p:spPr>
            <p:txBody>
              <a:bodyPr/>
              <a:lstStyle/>
              <a:p>
                <a:r>
                  <a:rPr lang="zh-CN" altLang="en-US">
                    <a:noFill/>
                  </a:rPr>
                  <a:t> </a:t>
                </a:r>
              </a:p>
            </p:txBody>
          </p:sp>
        </mc:Fallback>
      </mc:AlternateContent>
      <p:sp>
        <p:nvSpPr>
          <p:cNvPr id="45" name="文本框 44">
            <a:extLst>
              <a:ext uri="{FF2B5EF4-FFF2-40B4-BE49-F238E27FC236}">
                <a16:creationId xmlns:a16="http://schemas.microsoft.com/office/drawing/2014/main" id="{E2E7ACE0-73D9-FB14-F9B7-151C571F4643}"/>
              </a:ext>
            </a:extLst>
          </p:cNvPr>
          <p:cNvSpPr txBox="1"/>
          <p:nvPr/>
        </p:nvSpPr>
        <p:spPr>
          <a:xfrm>
            <a:off x="9159842" y="1606521"/>
            <a:ext cx="2955185" cy="1083980"/>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70AD47">
                    <a:lumMod val="50000"/>
                  </a:srgbClr>
                </a:solidFill>
                <a:effectLst/>
                <a:uLnTx/>
                <a:uFillTx/>
                <a:latin typeface="Times New Roman"/>
                <a:cs typeface="+mn-cs"/>
              </a:rPr>
              <a:t>Detection performance depends heavily on channel accuracy ! </a:t>
            </a:r>
          </a:p>
        </p:txBody>
      </p:sp>
      <p:sp>
        <p:nvSpPr>
          <p:cNvPr id="10" name="椭圆 9">
            <a:extLst>
              <a:ext uri="{FF2B5EF4-FFF2-40B4-BE49-F238E27FC236}">
                <a16:creationId xmlns:a16="http://schemas.microsoft.com/office/drawing/2014/main" id="{FD4EC75C-2163-91E1-CBD5-FDBF2A7E2A83}"/>
              </a:ext>
            </a:extLst>
          </p:cNvPr>
          <p:cNvSpPr/>
          <p:nvPr>
            <p:custDataLst>
              <p:tags r:id="rId2"/>
            </p:custDataLst>
          </p:nvPr>
        </p:nvSpPr>
        <p:spPr>
          <a:xfrm>
            <a:off x="6923489" y="1232731"/>
            <a:ext cx="926903" cy="634718"/>
          </a:xfrm>
          <a:prstGeom prst="ellipse">
            <a:avLst/>
          </a:prstGeom>
          <a:noFill/>
          <a:ln w="19050">
            <a:solidFill>
              <a:schemeClr val="accent2"/>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cxnSp>
        <p:nvCxnSpPr>
          <p:cNvPr id="11" name="曲线连接符 2">
            <a:extLst>
              <a:ext uri="{FF2B5EF4-FFF2-40B4-BE49-F238E27FC236}">
                <a16:creationId xmlns:a16="http://schemas.microsoft.com/office/drawing/2014/main" id="{D94C4B9D-9943-C19A-B609-21B87014E28F}"/>
              </a:ext>
            </a:extLst>
          </p:cNvPr>
          <p:cNvCxnSpPr/>
          <p:nvPr/>
        </p:nvCxnSpPr>
        <p:spPr>
          <a:xfrm>
            <a:off x="7767845" y="1376056"/>
            <a:ext cx="1951370" cy="415641"/>
          </a:xfrm>
          <a:prstGeom prst="curvedConnector3">
            <a:avLst>
              <a:gd name="adj1" fmla="val 50000"/>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D1817DE7-0E28-33A4-2767-A6616BDC1A26}"/>
              </a:ext>
            </a:extLst>
          </p:cNvPr>
          <p:cNvSpPr/>
          <p:nvPr>
            <p:custDataLst>
              <p:tags r:id="rId3"/>
            </p:custDataLst>
          </p:nvPr>
        </p:nvSpPr>
        <p:spPr>
          <a:xfrm>
            <a:off x="9092522" y="1635409"/>
            <a:ext cx="2962275" cy="1084580"/>
          </a:xfrm>
          <a:prstGeom prst="rect">
            <a:avLst/>
          </a:prstGeom>
          <a:noFill/>
          <a:ln w="28575" cmpd="sng">
            <a:solidFill>
              <a:schemeClr val="accent1">
                <a:shade val="50000"/>
              </a:schemeClr>
            </a:solidFill>
            <a:prstDash val="dash"/>
          </a:ln>
          <a:effectLst/>
          <a:extLst>
            <a:ext uri="{909E8E84-426E-40DD-AFC4-6F175D3DCCD1}">
              <a14:hiddenFill xmlns:a14="http://schemas.microsoft.com/office/drawing/2010/main">
                <a:gradFill flip="none" rotWithShape="1">
                  <a:gsLst>
                    <a:gs pos="40000">
                      <a:schemeClr val="accent2"/>
                    </a:gs>
                    <a:gs pos="13000">
                      <a:schemeClr val="accent2"/>
                    </a:gs>
                    <a:gs pos="0">
                      <a:srgbClr val="F6ECE2"/>
                    </a:gs>
                  </a:gsLst>
                  <a:lin ang="16200000" scaled="0"/>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1" i="0" u="none" strike="noStrike" kern="1200" cap="none" spc="0" normalizeH="0" baseline="0" noProof="0" dirty="0">
              <a:ln>
                <a:noFill/>
              </a:ln>
              <a:solidFill>
                <a:srgbClr val="70AD47">
                  <a:lumMod val="50000"/>
                </a:srgbClr>
              </a:solidFill>
              <a:effectLst/>
              <a:uLnTx/>
              <a:uFillTx/>
              <a:latin typeface="Times New Roman"/>
              <a:cs typeface="+mn-cs"/>
            </a:endParaRPr>
          </a:p>
        </p:txBody>
      </p:sp>
      <p:sp>
        <p:nvSpPr>
          <p:cNvPr id="17" name="箭头: 环形 16">
            <a:extLst>
              <a:ext uri="{FF2B5EF4-FFF2-40B4-BE49-F238E27FC236}">
                <a16:creationId xmlns:a16="http://schemas.microsoft.com/office/drawing/2014/main" id="{97995A49-3EFE-6CAA-BF52-FBD0FDE0464E}"/>
              </a:ext>
            </a:extLst>
          </p:cNvPr>
          <p:cNvSpPr/>
          <p:nvPr/>
        </p:nvSpPr>
        <p:spPr>
          <a:xfrm rot="4845880">
            <a:off x="9263005" y="2832473"/>
            <a:ext cx="1196674" cy="918687"/>
          </a:xfrm>
          <a:prstGeom prst="circularArrow">
            <a:avLst>
              <a:gd name="adj1" fmla="val 9514"/>
              <a:gd name="adj2" fmla="val 2315011"/>
              <a:gd name="adj3" fmla="val 16371185"/>
              <a:gd name="adj4" fmla="val 10964047"/>
              <a:gd name="adj5" fmla="val 178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mn-cs"/>
            </a:endParaRPr>
          </a:p>
        </p:txBody>
      </p:sp>
      <p:sp>
        <p:nvSpPr>
          <p:cNvPr id="40" name="文本框 39">
            <a:extLst>
              <a:ext uri="{FF2B5EF4-FFF2-40B4-BE49-F238E27FC236}">
                <a16:creationId xmlns:a16="http://schemas.microsoft.com/office/drawing/2014/main" id="{C5317C7B-D3A7-2891-9048-536AA36FB91B}"/>
              </a:ext>
            </a:extLst>
          </p:cNvPr>
          <p:cNvSpPr txBox="1"/>
          <p:nvPr/>
        </p:nvSpPr>
        <p:spPr>
          <a:xfrm>
            <a:off x="1486308" y="5999342"/>
            <a:ext cx="3285892" cy="555935"/>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BE0EDF11-8E8B-2A2E-909B-08BBD3C6CC17}"/>
                  </a:ext>
                </a:extLst>
              </p:cNvPr>
              <p:cNvSpPr txBox="1"/>
              <p:nvPr/>
            </p:nvSpPr>
            <p:spPr>
              <a:xfrm>
                <a:off x="411480" y="5867254"/>
                <a:ext cx="11392958" cy="619408"/>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0000"/>
                    </a:solidFill>
                    <a:effectLst/>
                    <a:uLnTx/>
                    <a:uFillTx/>
                    <a:latin typeface="Times New Roman"/>
                    <a:cs typeface="+mn-cs"/>
                  </a:rPr>
                  <a:t> </a:t>
                </a:r>
                <a:r>
                  <a:rPr kumimoji="0" lang="en-US" altLang="zh-CN" sz="1800" b="0" i="0" u="none" strike="noStrike" kern="1200" cap="none" spc="0" normalizeH="0" baseline="0" noProof="0" dirty="0">
                    <a:ln>
                      <a:noFill/>
                    </a:ln>
                    <a:solidFill>
                      <a:srgbClr val="000000"/>
                    </a:solidFill>
                    <a:effectLst/>
                    <a:uLnTx/>
                    <a:uFillTx/>
                    <a:latin typeface="Times New Roman"/>
                    <a:cs typeface="+mn-cs"/>
                  </a:rPr>
                  <a:t>The detected symbols </a:t>
                </a:r>
                <a14:m>
                  <m:oMath xmlns:m="http://schemas.openxmlformats.org/officeDocument/2006/math">
                    <m:r>
                      <a:rPr kumimoji="0" lang="zh-CN" altLang="en-US" sz="1800" b="1" i="0" u="none" strike="noStrike" kern="1200" cap="none" spc="0" normalizeH="0" baseline="0" noProof="0">
                        <a:ln>
                          <a:noFill/>
                        </a:ln>
                        <a:solidFill>
                          <a:srgbClr val="000000"/>
                        </a:solidFill>
                        <a:effectLst/>
                        <a:uLnTx/>
                        <a:uFillTx/>
                        <a:latin typeface="Cambria Math" panose="02040503050406030204" pitchFamily="18" charset="0"/>
                        <a:cs typeface="+mn-cs"/>
                      </a:rPr>
                      <m:t>𝐱</m:t>
                    </m:r>
                  </m:oMath>
                </a14:m>
                <a:r>
                  <a:rPr kumimoji="0" lang="en-US" altLang="zh-CN" sz="1800" b="0" i="0" u="none" strike="noStrike" kern="1200" cap="none" spc="0" normalizeH="0" baseline="0" noProof="0" dirty="0">
                    <a:ln>
                      <a:noFill/>
                    </a:ln>
                    <a:solidFill>
                      <a:srgbClr val="FF0000"/>
                    </a:solidFill>
                    <a:effectLst/>
                    <a:uLnTx/>
                    <a:uFillTx/>
                    <a:latin typeface="Times New Roman"/>
                    <a:cs typeface="+mn-cs"/>
                  </a:rPr>
                  <a:t>are fed back to </a:t>
                </a:r>
                <a:r>
                  <a:rPr kumimoji="0" lang="en-US" altLang="zh-CN" sz="1800" b="0" i="0" u="none" strike="noStrike" kern="1200" cap="none" spc="0" normalizeH="0" baseline="0" noProof="0" dirty="0">
                    <a:ln>
                      <a:noFill/>
                    </a:ln>
                    <a:solidFill>
                      <a:srgbClr val="000000"/>
                    </a:solidFill>
                    <a:effectLst/>
                    <a:uLnTx/>
                    <a:uFillTx/>
                    <a:latin typeface="Times New Roman"/>
                    <a:cs typeface="+mn-cs"/>
                  </a:rPr>
                  <a:t>the channel estimation module to further improve channel estimation performance.</a:t>
                </a: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46" name="文本框 45">
                <a:extLst>
                  <a:ext uri="{FF2B5EF4-FFF2-40B4-BE49-F238E27FC236}">
                    <a16:creationId xmlns:a16="http://schemas.microsoft.com/office/drawing/2014/main" id="{BE0EDF11-8E8B-2A2E-909B-08BBD3C6CC17}"/>
                  </a:ext>
                </a:extLst>
              </p:cNvPr>
              <p:cNvSpPr txBox="1">
                <a:spLocks noRot="1" noChangeAspect="1" noMove="1" noResize="1" noEditPoints="1" noAdjustHandles="1" noChangeArrowheads="1" noChangeShapeType="1" noTextEdit="1"/>
              </p:cNvSpPr>
              <p:nvPr/>
            </p:nvSpPr>
            <p:spPr>
              <a:xfrm>
                <a:off x="411480" y="5867254"/>
                <a:ext cx="11392958" cy="619408"/>
              </a:xfrm>
              <a:prstGeom prst="rect">
                <a:avLst/>
              </a:prstGeom>
              <a:blipFill>
                <a:blip r:embed="rId11"/>
                <a:stretch>
                  <a:fillRect r="-964"/>
                </a:stretch>
              </a:blipFill>
            </p:spPr>
            <p:txBody>
              <a:bodyPr/>
              <a:lstStyle/>
              <a:p>
                <a:r>
                  <a:rPr lang="zh-CN" altLang="en-US">
                    <a:noFill/>
                  </a:rPr>
                  <a:t> </a:t>
                </a:r>
              </a:p>
            </p:txBody>
          </p:sp>
        </mc:Fallback>
      </mc:AlternateContent>
      <p:sp>
        <p:nvSpPr>
          <p:cNvPr id="47" name="椭圆 46">
            <a:extLst>
              <a:ext uri="{FF2B5EF4-FFF2-40B4-BE49-F238E27FC236}">
                <a16:creationId xmlns:a16="http://schemas.microsoft.com/office/drawing/2014/main" id="{605B451B-FC48-E4E8-252B-EF3C273195A9}"/>
              </a:ext>
            </a:extLst>
          </p:cNvPr>
          <p:cNvSpPr/>
          <p:nvPr>
            <p:custDataLst>
              <p:tags r:id="rId4"/>
            </p:custDataLst>
          </p:nvPr>
        </p:nvSpPr>
        <p:spPr>
          <a:xfrm>
            <a:off x="8419595" y="4621603"/>
            <a:ext cx="926903" cy="634718"/>
          </a:xfrm>
          <a:prstGeom prst="ellipse">
            <a:avLst/>
          </a:prstGeom>
          <a:noFill/>
          <a:ln w="19050">
            <a:solidFill>
              <a:schemeClr val="accent2"/>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cxnSp>
        <p:nvCxnSpPr>
          <p:cNvPr id="48" name="曲线连接符 2">
            <a:extLst>
              <a:ext uri="{FF2B5EF4-FFF2-40B4-BE49-F238E27FC236}">
                <a16:creationId xmlns:a16="http://schemas.microsoft.com/office/drawing/2014/main" id="{1689281A-DB8B-F6AA-B941-6C8F8ADFA0D6}"/>
              </a:ext>
            </a:extLst>
          </p:cNvPr>
          <p:cNvCxnSpPr>
            <a:cxnSpLocks/>
          </p:cNvCxnSpPr>
          <p:nvPr/>
        </p:nvCxnSpPr>
        <p:spPr>
          <a:xfrm rot="10800000" flipV="1">
            <a:off x="8046110" y="5282687"/>
            <a:ext cx="784203" cy="648126"/>
          </a:xfrm>
          <a:prstGeom prst="curvedConnector3">
            <a:avLst>
              <a:gd name="adj1" fmla="val 50000"/>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BAB11841-AD88-9349-9D47-D33D14F090C0}"/>
              </a:ext>
            </a:extLst>
          </p:cNvPr>
          <p:cNvSpPr/>
          <p:nvPr/>
        </p:nvSpPr>
        <p:spPr>
          <a:xfrm>
            <a:off x="4111744" y="4407990"/>
            <a:ext cx="3438369" cy="2053334"/>
          </a:xfrm>
          <a:prstGeom prst="rect">
            <a:avLst/>
          </a:prstGeom>
          <a:noFill/>
          <a:ln>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2" name="标题 1"/>
          <p:cNvSpPr>
            <a:spLocks noGrp="1"/>
          </p:cNvSpPr>
          <p:nvPr>
            <p:ph type="title"/>
          </p:nvPr>
        </p:nvSpPr>
        <p:spPr>
          <a:xfrm>
            <a:off x="582929" y="76200"/>
            <a:ext cx="5594985" cy="845185"/>
          </a:xfrm>
        </p:spPr>
        <p:txBody>
          <a:bodyPr/>
          <a:lstStyle/>
          <a:p>
            <a:r>
              <a:rPr kumimoji="1" lang="en-US" altLang="zh-CN" sz="3200" b="1" dirty="0">
                <a:solidFill>
                  <a:schemeClr val="bg1"/>
                </a:solidFill>
                <a:latin typeface="+mn-lt"/>
                <a:ea typeface="+mn-ea"/>
                <a:cs typeface="+mn-cs"/>
                <a:sym typeface="+mn-ea"/>
              </a:rPr>
              <a:t>1 Background &amp; System</a:t>
            </a:r>
          </a:p>
        </p:txBody>
      </p:sp>
      <p:pic>
        <p:nvPicPr>
          <p:cNvPr id="20" name="图片 19"/>
          <p:cNvPicPr>
            <a:picLocks noChangeAspect="1"/>
          </p:cNvPicPr>
          <p:nvPr>
            <p:custDataLst>
              <p:tags r:id="rId1"/>
            </p:custDataLst>
          </p:nvPr>
        </p:nvPicPr>
        <p:blipFill>
          <a:blip r:embed="rId10" cstate="email"/>
          <a:stretch>
            <a:fillRect/>
          </a:stretch>
        </p:blipFill>
        <p:spPr>
          <a:xfrm>
            <a:off x="11168380" y="96520"/>
            <a:ext cx="756920" cy="756920"/>
          </a:xfrm>
          <a:prstGeom prst="rect">
            <a:avLst/>
          </a:prstGeom>
        </p:spPr>
      </p:pic>
      <p:sp>
        <p:nvSpPr>
          <p:cNvPr id="48" name="文本框 47">
            <a:extLst>
              <a:ext uri="{FF2B5EF4-FFF2-40B4-BE49-F238E27FC236}">
                <a16:creationId xmlns:a16="http://schemas.microsoft.com/office/drawing/2014/main" id="{FE0AC021-6986-6A4B-D405-19A651A40ACB}"/>
              </a:ext>
            </a:extLst>
          </p:cNvPr>
          <p:cNvSpPr txBox="1"/>
          <p:nvPr/>
        </p:nvSpPr>
        <p:spPr>
          <a:xfrm>
            <a:off x="7192624" y="1957112"/>
            <a:ext cx="5303372" cy="1791767"/>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77" name="矩形 76">
            <a:extLst>
              <a:ext uri="{FF2B5EF4-FFF2-40B4-BE49-F238E27FC236}">
                <a16:creationId xmlns:a16="http://schemas.microsoft.com/office/drawing/2014/main" id="{7A4C45E5-3B2F-D7CF-04EF-68CAEDAD5390}"/>
              </a:ext>
            </a:extLst>
          </p:cNvPr>
          <p:cNvSpPr/>
          <p:nvPr/>
        </p:nvSpPr>
        <p:spPr>
          <a:xfrm>
            <a:off x="85526" y="1150760"/>
            <a:ext cx="3627881" cy="772795"/>
          </a:xfrm>
          <a:prstGeom prst="rect">
            <a:avLst/>
          </a:prstGeom>
          <a:solidFill>
            <a:schemeClr val="accent6">
              <a:lumMod val="20000"/>
              <a:lumOff val="80000"/>
            </a:schemeClr>
          </a:solidFill>
        </p:spPr>
        <p:style>
          <a:lnRef idx="0">
            <a:srgbClr val="FFFFFF"/>
          </a:lnRef>
          <a:fillRef idx="2">
            <a:schemeClr val="accent1"/>
          </a:fillRef>
          <a:effectRef idx="0">
            <a:srgbClr val="FFFFFF"/>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a:cs typeface="+mn-cs"/>
              </a:rPr>
              <a:t>Turbo</a:t>
            </a:r>
            <a:r>
              <a:rPr kumimoji="0" lang="zh-CN" altLang="en-US" sz="1800" b="0" i="0" u="none" strike="noStrike" kern="1200" cap="none" spc="0" normalizeH="0" baseline="0" noProof="0" dirty="0">
                <a:ln>
                  <a:noFill/>
                </a:ln>
                <a:solidFill>
                  <a:srgbClr val="000000"/>
                </a:solidFill>
                <a:effectLst/>
                <a:uLnTx/>
                <a:uFillTx/>
                <a:latin typeface="Times New Roman"/>
                <a:cs typeface="+mn-cs"/>
              </a:rPr>
              <a:t> </a:t>
            </a:r>
            <a:r>
              <a:rPr kumimoji="0" lang="en-US" altLang="zh-CN" sz="1800" b="0" i="0" u="none" strike="noStrike" kern="1200" cap="none" spc="0" normalizeH="0" baseline="0" noProof="0" dirty="0">
                <a:ln>
                  <a:noFill/>
                </a:ln>
                <a:solidFill>
                  <a:srgbClr val="000000"/>
                </a:solidFill>
                <a:effectLst/>
                <a:uLnTx/>
                <a:uFillTx/>
                <a:latin typeface="Times New Roman"/>
                <a:cs typeface="+mn-cs"/>
              </a:rPr>
              <a:t>framework of JCESD</a:t>
            </a:r>
          </a:p>
        </p:txBody>
      </p:sp>
      <p:sp>
        <p:nvSpPr>
          <p:cNvPr id="79" name="矩形 78">
            <a:extLst>
              <a:ext uri="{FF2B5EF4-FFF2-40B4-BE49-F238E27FC236}">
                <a16:creationId xmlns:a16="http://schemas.microsoft.com/office/drawing/2014/main" id="{F529B6B1-1EC6-5DF4-5045-4AF8D7859150}"/>
              </a:ext>
            </a:extLst>
          </p:cNvPr>
          <p:cNvSpPr/>
          <p:nvPr/>
        </p:nvSpPr>
        <p:spPr>
          <a:xfrm>
            <a:off x="82875" y="1939377"/>
            <a:ext cx="3627881" cy="1809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81" name="矩形 80">
            <a:extLst>
              <a:ext uri="{FF2B5EF4-FFF2-40B4-BE49-F238E27FC236}">
                <a16:creationId xmlns:a16="http://schemas.microsoft.com/office/drawing/2014/main" id="{40638BC2-A11C-C644-A1E0-EE0BDD050018}"/>
              </a:ext>
            </a:extLst>
          </p:cNvPr>
          <p:cNvSpPr/>
          <p:nvPr/>
        </p:nvSpPr>
        <p:spPr>
          <a:xfrm>
            <a:off x="627318" y="2969956"/>
            <a:ext cx="2545587" cy="54383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82" name="文本框 81">
            <a:extLst>
              <a:ext uri="{FF2B5EF4-FFF2-40B4-BE49-F238E27FC236}">
                <a16:creationId xmlns:a16="http://schemas.microsoft.com/office/drawing/2014/main" id="{A896DDB0-11A8-011B-7E07-D77892603951}"/>
              </a:ext>
            </a:extLst>
          </p:cNvPr>
          <p:cNvSpPr txBox="1"/>
          <p:nvPr/>
        </p:nvSpPr>
        <p:spPr>
          <a:xfrm>
            <a:off x="796091" y="2896729"/>
            <a:ext cx="2336428" cy="691116"/>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356115">
                    <a:lumMod val="50000"/>
                  </a:srgbClr>
                </a:solidFill>
                <a:effectLst/>
                <a:uLnTx/>
                <a:uFillTx/>
                <a:latin typeface="Times New Roman"/>
                <a:cs typeface="+mn-cs"/>
              </a:rPr>
              <a:t>Detection (Inner layer)</a:t>
            </a:r>
            <a:endParaRPr kumimoji="1" lang="zh-CN" altLang="en-US" sz="1800" b="0" i="0" u="none" strike="noStrike" kern="1200" cap="none" spc="0" normalizeH="0" baseline="0" noProof="0" dirty="0">
              <a:ln>
                <a:noFill/>
              </a:ln>
              <a:solidFill>
                <a:srgbClr val="356115">
                  <a:lumMod val="50000"/>
                </a:srgbClr>
              </a:solidFill>
              <a:effectLst/>
              <a:uLnTx/>
              <a:uFillTx/>
              <a:latin typeface="Times New Roman"/>
              <a:cs typeface="+mn-cs"/>
            </a:endParaRPr>
          </a:p>
        </p:txBody>
      </p:sp>
      <p:sp>
        <p:nvSpPr>
          <p:cNvPr id="83" name="矩形 82">
            <a:extLst>
              <a:ext uri="{FF2B5EF4-FFF2-40B4-BE49-F238E27FC236}">
                <a16:creationId xmlns:a16="http://schemas.microsoft.com/office/drawing/2014/main" id="{1DCC7F15-914B-5B45-A701-98888968CCE4}"/>
              </a:ext>
            </a:extLst>
          </p:cNvPr>
          <p:cNvSpPr/>
          <p:nvPr/>
        </p:nvSpPr>
        <p:spPr>
          <a:xfrm>
            <a:off x="4483488" y="1324506"/>
            <a:ext cx="1527454" cy="6124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Estimation</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84" name="矩形 83">
            <a:extLst>
              <a:ext uri="{FF2B5EF4-FFF2-40B4-BE49-F238E27FC236}">
                <a16:creationId xmlns:a16="http://schemas.microsoft.com/office/drawing/2014/main" id="{0BAFE69B-C7FF-4DA0-CB2D-1341863951B0}"/>
              </a:ext>
            </a:extLst>
          </p:cNvPr>
          <p:cNvSpPr/>
          <p:nvPr/>
        </p:nvSpPr>
        <p:spPr>
          <a:xfrm>
            <a:off x="6320961" y="1335140"/>
            <a:ext cx="1527455" cy="612416"/>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356115">
                    <a:lumMod val="50000"/>
                  </a:srgbClr>
                </a:solidFill>
                <a:effectLst/>
                <a:uLnTx/>
                <a:uFillTx/>
                <a:latin typeface="Times New Roman"/>
                <a:cs typeface="+mn-cs"/>
              </a:rPr>
              <a:t>Detection</a:t>
            </a:r>
            <a:endParaRPr kumimoji="0" lang="zh-CN" altLang="en-US" sz="1800" b="0" i="0" u="none" strike="noStrike" kern="1200" cap="none" spc="0" normalizeH="0" baseline="0" noProof="0" dirty="0">
              <a:ln>
                <a:noFill/>
              </a:ln>
              <a:solidFill>
                <a:srgbClr val="356115">
                  <a:lumMod val="50000"/>
                </a:srgbClr>
              </a:solidFill>
              <a:effectLst/>
              <a:uLnTx/>
              <a:uFillTx/>
              <a:latin typeface="Times New Roman"/>
              <a:cs typeface="+mn-cs"/>
            </a:endParaRPr>
          </a:p>
        </p:txBody>
      </p:sp>
      <p:sp>
        <p:nvSpPr>
          <p:cNvPr id="85" name="矩形 84">
            <a:extLst>
              <a:ext uri="{FF2B5EF4-FFF2-40B4-BE49-F238E27FC236}">
                <a16:creationId xmlns:a16="http://schemas.microsoft.com/office/drawing/2014/main" id="{C36B5CB2-A203-759B-9C64-A97CB823D6E3}"/>
              </a:ext>
            </a:extLst>
          </p:cNvPr>
          <p:cNvSpPr/>
          <p:nvPr/>
        </p:nvSpPr>
        <p:spPr>
          <a:xfrm>
            <a:off x="8170099" y="1335142"/>
            <a:ext cx="1595724" cy="6124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Estimation</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87" name="矩形 86">
            <a:extLst>
              <a:ext uri="{FF2B5EF4-FFF2-40B4-BE49-F238E27FC236}">
                <a16:creationId xmlns:a16="http://schemas.microsoft.com/office/drawing/2014/main" id="{E07C28BB-9864-881D-4797-4A8E97EFBDAA}"/>
              </a:ext>
            </a:extLst>
          </p:cNvPr>
          <p:cNvSpPr/>
          <p:nvPr/>
        </p:nvSpPr>
        <p:spPr>
          <a:xfrm>
            <a:off x="627318" y="2049285"/>
            <a:ext cx="2545587" cy="54383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86" name="矩形 85">
            <a:extLst>
              <a:ext uri="{FF2B5EF4-FFF2-40B4-BE49-F238E27FC236}">
                <a16:creationId xmlns:a16="http://schemas.microsoft.com/office/drawing/2014/main" id="{38692540-0E50-F3A2-98EA-A5B7D103BFC2}"/>
              </a:ext>
            </a:extLst>
          </p:cNvPr>
          <p:cNvSpPr/>
          <p:nvPr/>
        </p:nvSpPr>
        <p:spPr>
          <a:xfrm>
            <a:off x="10061106" y="1335138"/>
            <a:ext cx="1595725" cy="612416"/>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356115">
                    <a:lumMod val="50000"/>
                  </a:srgbClr>
                </a:solidFill>
                <a:effectLst/>
                <a:uLnTx/>
                <a:uFillTx/>
                <a:latin typeface="Times New Roman"/>
                <a:cs typeface="+mn-cs"/>
              </a:rPr>
              <a:t>Detection</a:t>
            </a:r>
            <a:endParaRPr kumimoji="0" lang="zh-CN" altLang="en-US" sz="1800" b="0" i="0" u="none" strike="noStrike" kern="1200" cap="none" spc="0" normalizeH="0" baseline="0" noProof="0" dirty="0">
              <a:ln>
                <a:noFill/>
              </a:ln>
              <a:solidFill>
                <a:srgbClr val="356115">
                  <a:lumMod val="50000"/>
                </a:srgbClr>
              </a:solidFill>
              <a:effectLst/>
              <a:uLnTx/>
              <a:uFillTx/>
              <a:latin typeface="Times New Roman"/>
              <a:cs typeface="+mn-cs"/>
            </a:endParaRPr>
          </a:p>
        </p:txBody>
      </p:sp>
      <p:sp>
        <p:nvSpPr>
          <p:cNvPr id="80" name="文本框 79">
            <a:extLst>
              <a:ext uri="{FF2B5EF4-FFF2-40B4-BE49-F238E27FC236}">
                <a16:creationId xmlns:a16="http://schemas.microsoft.com/office/drawing/2014/main" id="{ED55A3A9-6BAD-38BC-3EC5-950BBF01EB56}"/>
              </a:ext>
            </a:extLst>
          </p:cNvPr>
          <p:cNvSpPr txBox="1"/>
          <p:nvPr/>
        </p:nvSpPr>
        <p:spPr>
          <a:xfrm>
            <a:off x="823596" y="1975642"/>
            <a:ext cx="3201867" cy="691116"/>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356115">
                    <a:lumMod val="50000"/>
                  </a:srgbClr>
                </a:solidFill>
                <a:effectLst/>
                <a:uLnTx/>
                <a:uFillTx/>
                <a:latin typeface="Times New Roman"/>
                <a:cs typeface="+mn-cs"/>
              </a:rPr>
              <a:t>Estimation (Outer layer)</a:t>
            </a:r>
            <a:endParaRPr kumimoji="1" lang="zh-CN" altLang="en-US" sz="1800" b="0" i="0" u="none" strike="noStrike" kern="1200" cap="none" spc="0" normalizeH="0" baseline="0" noProof="0" dirty="0">
              <a:ln>
                <a:noFill/>
              </a:ln>
              <a:solidFill>
                <a:srgbClr val="356115">
                  <a:lumMod val="50000"/>
                </a:srgbClr>
              </a:solidFill>
              <a:effectLst/>
              <a:uLnTx/>
              <a:uFillTx/>
              <a:latin typeface="Times New Roman"/>
              <a:cs typeface="+mn-cs"/>
            </a:endParaRPr>
          </a:p>
        </p:txBody>
      </p:sp>
      <p:sp>
        <p:nvSpPr>
          <p:cNvPr id="88" name="箭头: 手杖形 87">
            <a:extLst>
              <a:ext uri="{FF2B5EF4-FFF2-40B4-BE49-F238E27FC236}">
                <a16:creationId xmlns:a16="http://schemas.microsoft.com/office/drawing/2014/main" id="{4C99E77C-96A9-D3D0-E2D6-EFC4070D721B}"/>
              </a:ext>
            </a:extLst>
          </p:cNvPr>
          <p:cNvSpPr/>
          <p:nvPr/>
        </p:nvSpPr>
        <p:spPr>
          <a:xfrm rot="5400000">
            <a:off x="2959488" y="2624397"/>
            <a:ext cx="908167" cy="457196"/>
          </a:xfrm>
          <a:prstGeom prst="utur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mn-cs"/>
            </a:endParaRPr>
          </a:p>
        </p:txBody>
      </p:sp>
      <p:sp>
        <p:nvSpPr>
          <p:cNvPr id="89" name="箭头: 手杖形 88">
            <a:extLst>
              <a:ext uri="{FF2B5EF4-FFF2-40B4-BE49-F238E27FC236}">
                <a16:creationId xmlns:a16="http://schemas.microsoft.com/office/drawing/2014/main" id="{2402C51B-BE6A-086B-7B8C-E0657FC3E4EE}"/>
              </a:ext>
            </a:extLst>
          </p:cNvPr>
          <p:cNvSpPr/>
          <p:nvPr/>
        </p:nvSpPr>
        <p:spPr>
          <a:xfrm rot="5400000" flipH="1" flipV="1">
            <a:off x="-77267" y="2562446"/>
            <a:ext cx="908167" cy="457196"/>
          </a:xfrm>
          <a:prstGeom prst="uturnArrow">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mn-cs"/>
            </a:endParaRPr>
          </a:p>
        </p:txBody>
      </p:sp>
      <p:sp>
        <p:nvSpPr>
          <p:cNvPr id="91" name="文本框 90">
            <a:extLst>
              <a:ext uri="{FF2B5EF4-FFF2-40B4-BE49-F238E27FC236}">
                <a16:creationId xmlns:a16="http://schemas.microsoft.com/office/drawing/2014/main" id="{48649540-8AF3-EF92-CE3B-F37E1C0A4F01}"/>
              </a:ext>
            </a:extLst>
          </p:cNvPr>
          <p:cNvSpPr txBox="1"/>
          <p:nvPr/>
        </p:nvSpPr>
        <p:spPr>
          <a:xfrm>
            <a:off x="4483488" y="1414133"/>
            <a:ext cx="1527454" cy="520057"/>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cxnSp>
        <p:nvCxnSpPr>
          <p:cNvPr id="93" name="直接箭头连接符 92">
            <a:extLst>
              <a:ext uri="{FF2B5EF4-FFF2-40B4-BE49-F238E27FC236}">
                <a16:creationId xmlns:a16="http://schemas.microsoft.com/office/drawing/2014/main" id="{C0E91345-5302-6145-77C5-245A9D85927A}"/>
              </a:ext>
            </a:extLst>
          </p:cNvPr>
          <p:cNvCxnSpPr>
            <a:cxnSpLocks/>
          </p:cNvCxnSpPr>
          <p:nvPr/>
        </p:nvCxnSpPr>
        <p:spPr>
          <a:xfrm>
            <a:off x="6010942" y="1623554"/>
            <a:ext cx="3100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a:extLst>
              <a:ext uri="{FF2B5EF4-FFF2-40B4-BE49-F238E27FC236}">
                <a16:creationId xmlns:a16="http://schemas.microsoft.com/office/drawing/2014/main" id="{624E5BBF-DFCE-A88B-072A-2CA121BD52CC}"/>
              </a:ext>
            </a:extLst>
          </p:cNvPr>
          <p:cNvCxnSpPr>
            <a:cxnSpLocks/>
          </p:cNvCxnSpPr>
          <p:nvPr/>
        </p:nvCxnSpPr>
        <p:spPr>
          <a:xfrm>
            <a:off x="7848416" y="1641346"/>
            <a:ext cx="3100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a:extLst>
              <a:ext uri="{FF2B5EF4-FFF2-40B4-BE49-F238E27FC236}">
                <a16:creationId xmlns:a16="http://schemas.microsoft.com/office/drawing/2014/main" id="{CCFBD83C-2ADC-76F7-A00F-816F2BBCB68B}"/>
              </a:ext>
            </a:extLst>
          </p:cNvPr>
          <p:cNvCxnSpPr>
            <a:cxnSpLocks/>
          </p:cNvCxnSpPr>
          <p:nvPr/>
        </p:nvCxnSpPr>
        <p:spPr>
          <a:xfrm>
            <a:off x="9765822" y="1634253"/>
            <a:ext cx="3100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a:extLst>
              <a:ext uri="{FF2B5EF4-FFF2-40B4-BE49-F238E27FC236}">
                <a16:creationId xmlns:a16="http://schemas.microsoft.com/office/drawing/2014/main" id="{CD3E9475-2DF8-2C7A-5C92-DF4A06E86E2D}"/>
              </a:ext>
            </a:extLst>
          </p:cNvPr>
          <p:cNvCxnSpPr>
            <a:cxnSpLocks/>
          </p:cNvCxnSpPr>
          <p:nvPr/>
        </p:nvCxnSpPr>
        <p:spPr>
          <a:xfrm>
            <a:off x="11693863" y="1637794"/>
            <a:ext cx="310019"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9" name="矩形: 圆角 98">
            <a:extLst>
              <a:ext uri="{FF2B5EF4-FFF2-40B4-BE49-F238E27FC236}">
                <a16:creationId xmlns:a16="http://schemas.microsoft.com/office/drawing/2014/main" id="{E5CCA01A-319E-4429-FD41-BA7D4A948C5E}"/>
              </a:ext>
            </a:extLst>
          </p:cNvPr>
          <p:cNvSpPr/>
          <p:nvPr/>
        </p:nvSpPr>
        <p:spPr>
          <a:xfrm>
            <a:off x="4432208" y="1203925"/>
            <a:ext cx="3469373" cy="898525"/>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100" name="矩形: 圆角 99">
            <a:extLst>
              <a:ext uri="{FF2B5EF4-FFF2-40B4-BE49-F238E27FC236}">
                <a16:creationId xmlns:a16="http://schemas.microsoft.com/office/drawing/2014/main" id="{31A7A338-8A64-6C46-5955-34C5860AFD45}"/>
              </a:ext>
            </a:extLst>
          </p:cNvPr>
          <p:cNvSpPr/>
          <p:nvPr/>
        </p:nvSpPr>
        <p:spPr>
          <a:xfrm>
            <a:off x="8158435" y="1205066"/>
            <a:ext cx="3535428" cy="898525"/>
          </a:xfrm>
          <a:prstGeom prst="roundRect">
            <a:avLst/>
          </a:prstGeom>
          <a:noFill/>
          <a:ln w="1905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cxnSp>
        <p:nvCxnSpPr>
          <p:cNvPr id="102" name="直接箭头连接符 101">
            <a:extLst>
              <a:ext uri="{FF2B5EF4-FFF2-40B4-BE49-F238E27FC236}">
                <a16:creationId xmlns:a16="http://schemas.microsoft.com/office/drawing/2014/main" id="{1DD30233-CC55-6655-D808-BE6115BB42F4}"/>
              </a:ext>
            </a:extLst>
          </p:cNvPr>
          <p:cNvCxnSpPr/>
          <p:nvPr/>
        </p:nvCxnSpPr>
        <p:spPr>
          <a:xfrm>
            <a:off x="4072276" y="1494625"/>
            <a:ext cx="359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a:extLst>
              <a:ext uri="{FF2B5EF4-FFF2-40B4-BE49-F238E27FC236}">
                <a16:creationId xmlns:a16="http://schemas.microsoft.com/office/drawing/2014/main" id="{A263CF53-5CB9-AE9E-3C43-8E7AA445373A}"/>
              </a:ext>
            </a:extLst>
          </p:cNvPr>
          <p:cNvCxnSpPr/>
          <p:nvPr/>
        </p:nvCxnSpPr>
        <p:spPr>
          <a:xfrm>
            <a:off x="4072276" y="1827779"/>
            <a:ext cx="3599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1291E823-7949-4340-E954-D0EE097136E7}"/>
                  </a:ext>
                </a:extLst>
              </p:cNvPr>
              <p:cNvSpPr txBox="1"/>
              <p:nvPr/>
            </p:nvSpPr>
            <p:spPr>
              <a:xfrm>
                <a:off x="3764084" y="915734"/>
                <a:ext cx="1003923" cy="793374"/>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zh-CN" sz="1800" b="1" i="0" u="none" strike="noStrike" kern="1200" cap="none" spc="0" normalizeH="0" baseline="0" noProof="0" smtClean="0">
                              <a:ln>
                                <a:noFill/>
                              </a:ln>
                              <a:solidFill>
                                <a:srgbClr val="000000"/>
                              </a:solidFill>
                              <a:effectLst/>
                              <a:uLnTx/>
                              <a:uFillTx/>
                              <a:latin typeface="Cambria Math" panose="02040503050406030204" pitchFamily="18" charset="0"/>
                              <a:cs typeface="+mn-cs"/>
                            </a:rPr>
                            <m:t>𝐘</m:t>
                          </m:r>
                        </m:e>
                        <m:sub>
                          <m: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sub>
                      </m:sSub>
                    </m:oMath>
                  </m:oMathPara>
                </a14:m>
                <a:endParaRPr kumimoji="1" lang="en-US" altLang="zh-CN"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04" name="文本框 103">
                <a:extLst>
                  <a:ext uri="{FF2B5EF4-FFF2-40B4-BE49-F238E27FC236}">
                    <a16:creationId xmlns:a16="http://schemas.microsoft.com/office/drawing/2014/main" id="{1291E823-7949-4340-E954-D0EE097136E7}"/>
                  </a:ext>
                </a:extLst>
              </p:cNvPr>
              <p:cNvSpPr txBox="1">
                <a:spLocks noRot="1" noChangeAspect="1" noMove="1" noResize="1" noEditPoints="1" noAdjustHandles="1" noChangeArrowheads="1" noChangeShapeType="1" noTextEdit="1"/>
              </p:cNvSpPr>
              <p:nvPr/>
            </p:nvSpPr>
            <p:spPr>
              <a:xfrm>
                <a:off x="3764084" y="915734"/>
                <a:ext cx="1003923" cy="79337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D45A3600-4A7B-6714-E35D-BCD8A9CC4338}"/>
                  </a:ext>
                </a:extLst>
              </p:cNvPr>
              <p:cNvSpPr txBox="1"/>
              <p:nvPr/>
            </p:nvSpPr>
            <p:spPr>
              <a:xfrm>
                <a:off x="3699588" y="1497322"/>
                <a:ext cx="1152754" cy="977909"/>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zh-CN" sz="1800" b="1" i="0" u="none" strike="noStrike" kern="1200" cap="none" spc="0" normalizeH="0" baseline="0" noProof="0" smtClean="0">
                              <a:ln>
                                <a:noFill/>
                              </a:ln>
                              <a:solidFill>
                                <a:srgbClr val="000000"/>
                              </a:solidFill>
                              <a:effectLst/>
                              <a:uLnTx/>
                              <a:uFillTx/>
                              <a:latin typeface="Cambria Math" panose="02040503050406030204" pitchFamily="18" charset="0"/>
                              <a:cs typeface="+mn-cs"/>
                            </a:rPr>
                            <m:t>𝐗</m:t>
                          </m:r>
                        </m:e>
                        <m:sub>
                          <m: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sub>
                      </m:sSub>
                    </m:oMath>
                  </m:oMathPara>
                </a14:m>
                <a:endParaRPr kumimoji="1" lang="en-US" altLang="zh-CN"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05" name="文本框 104">
                <a:extLst>
                  <a:ext uri="{FF2B5EF4-FFF2-40B4-BE49-F238E27FC236}">
                    <a16:creationId xmlns:a16="http://schemas.microsoft.com/office/drawing/2014/main" id="{D45A3600-4A7B-6714-E35D-BCD8A9CC4338}"/>
                  </a:ext>
                </a:extLst>
              </p:cNvPr>
              <p:cNvSpPr txBox="1">
                <a:spLocks noRot="1" noChangeAspect="1" noMove="1" noResize="1" noEditPoints="1" noAdjustHandles="1" noChangeArrowheads="1" noChangeShapeType="1" noTextEdit="1"/>
              </p:cNvSpPr>
              <p:nvPr/>
            </p:nvSpPr>
            <p:spPr>
              <a:xfrm>
                <a:off x="3699588" y="1497322"/>
                <a:ext cx="1152754" cy="977909"/>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64E3BC0F-580D-6868-1662-A0FC1A41AEC2}"/>
                  </a:ext>
                </a:extLst>
              </p:cNvPr>
              <p:cNvSpPr txBox="1"/>
              <p:nvPr/>
            </p:nvSpPr>
            <p:spPr>
              <a:xfrm>
                <a:off x="5733818" y="1002224"/>
                <a:ext cx="899925" cy="818354"/>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zh-CN" sz="1800" b="1" i="0" u="none" strike="noStrike" kern="1200" cap="none" spc="0" normalizeH="0" baseline="0" noProof="0" smtClean="0">
                              <a:ln>
                                <a:noFill/>
                              </a:ln>
                              <a:solidFill>
                                <a:srgbClr val="000000"/>
                              </a:solidFill>
                              <a:effectLst/>
                              <a:uLnTx/>
                              <a:uFillTx/>
                              <a:latin typeface="Cambria Math" panose="02040503050406030204" pitchFamily="18" charset="0"/>
                              <a:cs typeface="+mn-cs"/>
                            </a:rPr>
                            <m:t>𝐇</m:t>
                          </m:r>
                        </m:e>
                        <m:sub>
                          <m: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oMath>
                  </m:oMathPara>
                </a14:m>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06" name="文本框 105">
                <a:extLst>
                  <a:ext uri="{FF2B5EF4-FFF2-40B4-BE49-F238E27FC236}">
                    <a16:creationId xmlns:a16="http://schemas.microsoft.com/office/drawing/2014/main" id="{64E3BC0F-580D-6868-1662-A0FC1A41AEC2}"/>
                  </a:ext>
                </a:extLst>
              </p:cNvPr>
              <p:cNvSpPr txBox="1">
                <a:spLocks noRot="1" noChangeAspect="1" noMove="1" noResize="1" noEditPoints="1" noAdjustHandles="1" noChangeArrowheads="1" noChangeShapeType="1" noTextEdit="1"/>
              </p:cNvSpPr>
              <p:nvPr/>
            </p:nvSpPr>
            <p:spPr>
              <a:xfrm>
                <a:off x="5733818" y="1002224"/>
                <a:ext cx="899925" cy="818354"/>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7" name="文本框 106">
                <a:extLst>
                  <a:ext uri="{FF2B5EF4-FFF2-40B4-BE49-F238E27FC236}">
                    <a16:creationId xmlns:a16="http://schemas.microsoft.com/office/drawing/2014/main" id="{AA742BA5-0041-BC59-2013-4DE93885121A}"/>
                  </a:ext>
                </a:extLst>
              </p:cNvPr>
              <p:cNvSpPr txBox="1"/>
              <p:nvPr/>
            </p:nvSpPr>
            <p:spPr>
              <a:xfrm>
                <a:off x="9462111" y="1009425"/>
                <a:ext cx="899925" cy="818354"/>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1" lang="en-US" altLang="zh-CN" sz="1800" b="1" i="0" u="none" strike="noStrike" kern="1200" cap="none" spc="0" normalizeH="0" baseline="0" noProof="0" smtClean="0">
                              <a:ln>
                                <a:noFill/>
                              </a:ln>
                              <a:solidFill>
                                <a:srgbClr val="000000"/>
                              </a:solidFill>
                              <a:effectLst/>
                              <a:uLnTx/>
                              <a:uFillTx/>
                              <a:latin typeface="Cambria Math" panose="02040503050406030204" pitchFamily="18" charset="0"/>
                              <a:cs typeface="+mn-cs"/>
                            </a:rPr>
                            <m:t>𝐇</m:t>
                          </m:r>
                        </m:e>
                        <m:sub>
                          <m:r>
                            <a:rPr kumimoji="1"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oMath>
                  </m:oMathPara>
                </a14:m>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07" name="文本框 106">
                <a:extLst>
                  <a:ext uri="{FF2B5EF4-FFF2-40B4-BE49-F238E27FC236}">
                    <a16:creationId xmlns:a16="http://schemas.microsoft.com/office/drawing/2014/main" id="{AA742BA5-0041-BC59-2013-4DE93885121A}"/>
                  </a:ext>
                </a:extLst>
              </p:cNvPr>
              <p:cNvSpPr txBox="1">
                <a:spLocks noRot="1" noChangeAspect="1" noMove="1" noResize="1" noEditPoints="1" noAdjustHandles="1" noChangeArrowheads="1" noChangeShapeType="1" noTextEdit="1"/>
              </p:cNvSpPr>
              <p:nvPr/>
            </p:nvSpPr>
            <p:spPr>
              <a:xfrm>
                <a:off x="9462111" y="1009425"/>
                <a:ext cx="899925" cy="818354"/>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文本框 107">
                <a:extLst>
                  <a:ext uri="{FF2B5EF4-FFF2-40B4-BE49-F238E27FC236}">
                    <a16:creationId xmlns:a16="http://schemas.microsoft.com/office/drawing/2014/main" id="{AA5F969F-C646-C513-D53C-15C950B7C539}"/>
                  </a:ext>
                </a:extLst>
              </p:cNvPr>
              <p:cNvSpPr txBox="1"/>
              <p:nvPr/>
            </p:nvSpPr>
            <p:spPr>
              <a:xfrm>
                <a:off x="7578947" y="1037908"/>
                <a:ext cx="899925" cy="818354"/>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ctrlPr>
                        </m:sSubPr>
                        <m:e>
                          <m:r>
                            <a:rPr kumimoji="1" lang="en-US" altLang="zh-CN" sz="1800" b="1" i="0" u="none" strike="noStrike" kern="1200" cap="none" spc="0" normalizeH="0" baseline="0" noProof="0" smtClean="0">
                              <a:ln>
                                <a:noFill/>
                              </a:ln>
                              <a:solidFill>
                                <a:srgbClr val="FF0000"/>
                              </a:solidFill>
                              <a:effectLst/>
                              <a:uLnTx/>
                              <a:uFillTx/>
                              <a:latin typeface="Cambria Math" panose="02040503050406030204" pitchFamily="18" charset="0"/>
                              <a:cs typeface="+mn-cs"/>
                            </a:rPr>
                            <m:t>𝐱</m:t>
                          </m:r>
                        </m:e>
                        <m:sub>
                          <m:r>
                            <a:rPr kumimoji="1" lang="en-US" altLang="zh-CN" sz="1800" b="0" i="1" u="none" strike="noStrike" kern="1200" cap="none" spc="0" normalizeH="0" baseline="0" noProof="0" smtClean="0">
                              <a:ln>
                                <a:noFill/>
                              </a:ln>
                              <a:solidFill>
                                <a:srgbClr val="FF0000"/>
                              </a:solidFill>
                              <a:effectLst/>
                              <a:uLnTx/>
                              <a:uFillTx/>
                              <a:latin typeface="Cambria Math" panose="02040503050406030204" pitchFamily="18" charset="0"/>
                              <a:cs typeface="+mn-cs"/>
                            </a:rPr>
                            <m:t>0</m:t>
                          </m:r>
                        </m:sub>
                      </m:sSub>
                    </m:oMath>
                  </m:oMathPara>
                </a14:m>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08" name="文本框 107">
                <a:extLst>
                  <a:ext uri="{FF2B5EF4-FFF2-40B4-BE49-F238E27FC236}">
                    <a16:creationId xmlns:a16="http://schemas.microsoft.com/office/drawing/2014/main" id="{AA5F969F-C646-C513-D53C-15C950B7C539}"/>
                  </a:ext>
                </a:extLst>
              </p:cNvPr>
              <p:cNvSpPr txBox="1">
                <a:spLocks noRot="1" noChangeAspect="1" noMove="1" noResize="1" noEditPoints="1" noAdjustHandles="1" noChangeArrowheads="1" noChangeShapeType="1" noTextEdit="1"/>
              </p:cNvSpPr>
              <p:nvPr/>
            </p:nvSpPr>
            <p:spPr>
              <a:xfrm>
                <a:off x="7578947" y="1037908"/>
                <a:ext cx="899925" cy="818354"/>
              </a:xfrm>
              <a:prstGeom prst="rect">
                <a:avLst/>
              </a:prstGeom>
              <a:blipFill>
                <a:blip r:embed="rId15"/>
                <a:stretch>
                  <a:fillRect/>
                </a:stretch>
              </a:blipFill>
            </p:spPr>
            <p:txBody>
              <a:bodyPr/>
              <a:lstStyle/>
              <a:p>
                <a:r>
                  <a:rPr lang="zh-CN" altLang="en-US">
                    <a:noFill/>
                  </a:rPr>
                  <a:t> </a:t>
                </a:r>
              </a:p>
            </p:txBody>
          </p:sp>
        </mc:Fallback>
      </mc:AlternateContent>
      <p:sp>
        <p:nvSpPr>
          <p:cNvPr id="109" name="文本框 108">
            <a:extLst>
              <a:ext uri="{FF2B5EF4-FFF2-40B4-BE49-F238E27FC236}">
                <a16:creationId xmlns:a16="http://schemas.microsoft.com/office/drawing/2014/main" id="{C5973A9C-CA5B-83D6-F286-C2E7F191BBEA}"/>
              </a:ext>
            </a:extLst>
          </p:cNvPr>
          <p:cNvSpPr txBox="1"/>
          <p:nvPr/>
        </p:nvSpPr>
        <p:spPr>
          <a:xfrm>
            <a:off x="11755289" y="1228374"/>
            <a:ext cx="745320" cy="437422"/>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srgbClr val="000000"/>
                </a:solidFill>
                <a:effectLst/>
                <a:uLnTx/>
                <a:uFillTx/>
                <a:latin typeface="Times New Roman"/>
                <a:cs typeface="+mn-cs"/>
              </a:rPr>
              <a:t>…</a:t>
            </a:r>
            <a:endParaRPr kumimoji="1" lang="zh-CN" altLang="en-US" sz="1800" b="1" i="0" u="none" strike="noStrike" kern="1200" cap="none" spc="0" normalizeH="0" baseline="0" noProof="0" dirty="0">
              <a:ln>
                <a:noFill/>
              </a:ln>
              <a:solidFill>
                <a:srgbClr val="000000"/>
              </a:solidFill>
              <a:effectLst/>
              <a:uLnTx/>
              <a:uFillTx/>
              <a:latin typeface="Times New Roman"/>
              <a:cs typeface="+mn-cs"/>
            </a:endParaRPr>
          </a:p>
        </p:txBody>
      </p:sp>
      <p:sp>
        <p:nvSpPr>
          <p:cNvPr id="110" name="文本框 109">
            <a:extLst>
              <a:ext uri="{FF2B5EF4-FFF2-40B4-BE49-F238E27FC236}">
                <a16:creationId xmlns:a16="http://schemas.microsoft.com/office/drawing/2014/main" id="{26E9B997-C396-514D-4B52-600AEDC90B3F}"/>
              </a:ext>
            </a:extLst>
          </p:cNvPr>
          <p:cNvSpPr txBox="1"/>
          <p:nvPr/>
        </p:nvSpPr>
        <p:spPr>
          <a:xfrm>
            <a:off x="5574982" y="770027"/>
            <a:ext cx="2109479" cy="617057"/>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0000"/>
                </a:solidFill>
                <a:effectLst/>
                <a:uLnTx/>
                <a:uFillTx/>
                <a:latin typeface="Times New Roman"/>
                <a:cs typeface="+mn-cs"/>
              </a:rPr>
              <a:t>Slot 0</a:t>
            </a: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111" name="文本框 110">
            <a:extLst>
              <a:ext uri="{FF2B5EF4-FFF2-40B4-BE49-F238E27FC236}">
                <a16:creationId xmlns:a16="http://schemas.microsoft.com/office/drawing/2014/main" id="{CBAE307B-8F7C-D90E-785E-ECDF99DBEEB2}"/>
              </a:ext>
            </a:extLst>
          </p:cNvPr>
          <p:cNvSpPr txBox="1"/>
          <p:nvPr/>
        </p:nvSpPr>
        <p:spPr>
          <a:xfrm>
            <a:off x="9382420" y="750498"/>
            <a:ext cx="2109479" cy="617057"/>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0000"/>
                </a:solidFill>
                <a:effectLst/>
                <a:uLnTx/>
                <a:uFillTx/>
                <a:latin typeface="Times New Roman"/>
                <a:cs typeface="+mn-cs"/>
              </a:rPr>
              <a:t>Slot 1</a:t>
            </a: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112" name="矩形 111">
            <a:extLst>
              <a:ext uri="{FF2B5EF4-FFF2-40B4-BE49-F238E27FC236}">
                <a16:creationId xmlns:a16="http://schemas.microsoft.com/office/drawing/2014/main" id="{92079A17-1651-F014-B7DE-E6FB9651FFB4}"/>
              </a:ext>
            </a:extLst>
          </p:cNvPr>
          <p:cNvSpPr/>
          <p:nvPr/>
        </p:nvSpPr>
        <p:spPr>
          <a:xfrm>
            <a:off x="4307343" y="2269435"/>
            <a:ext cx="2811533" cy="61241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Times New Roman"/>
                <a:cs typeface="+mn-cs"/>
              </a:rPr>
              <a:t>Estimation: LMMSE</a:t>
            </a: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115" name="矩形: 圆角 114">
            <a:extLst>
              <a:ext uri="{FF2B5EF4-FFF2-40B4-BE49-F238E27FC236}">
                <a16:creationId xmlns:a16="http://schemas.microsoft.com/office/drawing/2014/main" id="{0E62BEB3-BAEB-8EBE-734A-6A8AD784C159}"/>
              </a:ext>
            </a:extLst>
          </p:cNvPr>
          <p:cNvSpPr/>
          <p:nvPr/>
        </p:nvSpPr>
        <p:spPr>
          <a:xfrm>
            <a:off x="4037531" y="966310"/>
            <a:ext cx="8025999" cy="296478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116" name="矩形 115">
            <a:extLst>
              <a:ext uri="{FF2B5EF4-FFF2-40B4-BE49-F238E27FC236}">
                <a16:creationId xmlns:a16="http://schemas.microsoft.com/office/drawing/2014/main" id="{CA891DEF-64F1-7F4A-BAC9-5D3EE2F01BD4}"/>
              </a:ext>
            </a:extLst>
          </p:cNvPr>
          <p:cNvSpPr/>
          <p:nvPr/>
        </p:nvSpPr>
        <p:spPr>
          <a:xfrm>
            <a:off x="8185979" y="2279695"/>
            <a:ext cx="2772631" cy="612416"/>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356115">
                    <a:lumMod val="50000"/>
                  </a:srgbClr>
                </a:solidFill>
                <a:effectLst/>
                <a:uLnTx/>
                <a:uFillTx/>
                <a:latin typeface="Times New Roman"/>
                <a:cs typeface="+mn-cs"/>
              </a:rPr>
              <a:t>Detection: LMMSE</a:t>
            </a:r>
            <a:endParaRPr kumimoji="0" lang="zh-CN" altLang="en-US" sz="1800" b="0" i="0" u="none" strike="noStrike" kern="1200" cap="none" spc="0" normalizeH="0" baseline="0" noProof="0" dirty="0">
              <a:ln>
                <a:noFill/>
              </a:ln>
              <a:solidFill>
                <a:srgbClr val="356115">
                  <a:lumMod val="50000"/>
                </a:srgbClr>
              </a:solidFill>
              <a:effectLst/>
              <a:uLnTx/>
              <a:uFillTx/>
              <a:latin typeface="Times New Roman"/>
              <a:cs typeface="+mn-cs"/>
            </a:endParaRPr>
          </a:p>
        </p:txBody>
      </p:sp>
      <p:cxnSp>
        <p:nvCxnSpPr>
          <p:cNvPr id="118" name="直接连接符 117">
            <a:extLst>
              <a:ext uri="{FF2B5EF4-FFF2-40B4-BE49-F238E27FC236}">
                <a16:creationId xmlns:a16="http://schemas.microsoft.com/office/drawing/2014/main" id="{D7F606E0-AE3B-215D-D7CC-730B08F32FA0}"/>
              </a:ext>
            </a:extLst>
          </p:cNvPr>
          <p:cNvCxnSpPr/>
          <p:nvPr/>
        </p:nvCxnSpPr>
        <p:spPr>
          <a:xfrm>
            <a:off x="8003425" y="2477481"/>
            <a:ext cx="25484" cy="135492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9" name="文本框 118">
            <a:extLst>
              <a:ext uri="{FF2B5EF4-FFF2-40B4-BE49-F238E27FC236}">
                <a16:creationId xmlns:a16="http://schemas.microsoft.com/office/drawing/2014/main" id="{872D8490-DD0B-FAEB-99E1-4429620F6371}"/>
              </a:ext>
            </a:extLst>
          </p:cNvPr>
          <p:cNvSpPr txBox="1"/>
          <p:nvPr/>
        </p:nvSpPr>
        <p:spPr>
          <a:xfrm>
            <a:off x="4237439" y="2433779"/>
            <a:ext cx="3664142" cy="1527758"/>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767C6458-BBF1-759B-70BB-1BDC1F82718D}"/>
                  </a:ext>
                </a:extLst>
              </p:cNvPr>
              <p:cNvSpPr txBox="1"/>
              <p:nvPr/>
            </p:nvSpPr>
            <p:spPr>
              <a:xfrm>
                <a:off x="7869417" y="2986065"/>
                <a:ext cx="4194113" cy="937991"/>
              </a:xfrm>
              <a:prstGeom prst="rect">
                <a:avLst/>
              </a:prstGeom>
            </p:spPr>
            <p:txBody>
              <a:bodyPr vert="horz" wrap="square" lIns="91440" tIns="45720" rIns="91440" bIns="4572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acc>
                            <m:accPr>
                              <m:chr m:val="̃"/>
                              <m:ctrlPr>
                                <a:rPr kumimoji="1"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accPr>
                            <m:e>
                              <m:r>
                                <a:rPr kumimoji="1" lang="en-US" altLang="zh-CN" sz="2400" b="1" i="0" u="none" strike="noStrike" kern="1200" cap="none" spc="0" normalizeH="0" baseline="0" noProof="0" smtClean="0">
                                  <a:ln>
                                    <a:noFill/>
                                  </a:ln>
                                  <a:solidFill>
                                    <a:srgbClr val="000000"/>
                                  </a:solidFill>
                                  <a:effectLst/>
                                  <a:uLnTx/>
                                  <a:uFillTx/>
                                  <a:latin typeface="Cambria Math" panose="02040503050406030204" pitchFamily="18" charset="0"/>
                                  <a:cs typeface="+mn-cs"/>
                                </a:rPr>
                                <m:t>𝐱</m:t>
                              </m:r>
                            </m:e>
                          </m:acc>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𝑀𝑀𝑆𝐸</m:t>
                          </m:r>
                        </m:sub>
                      </m:s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sSup>
                        <m:s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pPr>
                        <m:e>
                          <m:d>
                            <m:d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dPr>
                            <m:e>
                              <m:sSup>
                                <m:s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p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𝐇</m:t>
                                  </m:r>
                                </m:e>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sup>
                              </m:sSup>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𝐇</m:t>
                              </m:r>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sSubSup>
                                <m:sSub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𝜎</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𝑛</m:t>
                                  </m:r>
                                </m:sub>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2</m:t>
                                  </m:r>
                                </m:sup>
                              </m:sSubSup>
                            </m:e>
                          </m:d>
                        </m:e>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−1</m:t>
                          </m:r>
                        </m:sup>
                      </m:sSup>
                      <m:sSup>
                        <m:s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p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𝐇</m:t>
                          </m:r>
                        </m:e>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sup>
                      </m:sSup>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𝐲</m:t>
                      </m:r>
                    </m:oMath>
                  </m:oMathPara>
                </a14:m>
                <a:endParaRPr kumimoji="1" lang="en-US" altLang="zh-CN" sz="2400" b="1" u="none" strike="noStrike" kern="1200" cap="none" spc="0" normalizeH="0" baseline="0" noProof="0" dirty="0">
                  <a:ln>
                    <a:noFill/>
                  </a:ln>
                  <a:solidFill>
                    <a:srgbClr val="000000"/>
                  </a:solidFill>
                  <a:effectLst/>
                  <a:uLnTx/>
                  <a:uFillTx/>
                  <a:latin typeface="Times New Roman"/>
                  <a:cs typeface="+mn-cs"/>
                </a:endParaRPr>
              </a:p>
              <a:p>
                <a:pPr lvl="0"/>
                <a14:m>
                  <m:oMathPara xmlns:m="http://schemas.openxmlformats.org/officeDocument/2006/math">
                    <m:oMathParaPr>
                      <m:jc m:val="centerGroup"/>
                    </m:oMathParaPr>
                    <m:oMath xmlns:m="http://schemas.openxmlformats.org/officeDocument/2006/math">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acc>
                            <m:accPr>
                              <m:chr m:val="̂"/>
                              <m:ctrlPr>
                                <a:rPr kumimoji="1"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accPr>
                            <m:e>
                              <m:r>
                                <a:rPr kumimoji="1" lang="en-US" altLang="zh-CN" sz="2400" b="1" i="0" u="none" strike="noStrike" kern="1200" cap="none" spc="0" normalizeH="0" baseline="0" noProof="0" smtClean="0">
                                  <a:ln>
                                    <a:noFill/>
                                  </a:ln>
                                  <a:solidFill>
                                    <a:srgbClr val="000000"/>
                                  </a:solidFill>
                                  <a:effectLst/>
                                  <a:uLnTx/>
                                  <a:uFillTx/>
                                  <a:latin typeface="Cambria Math" panose="02040503050406030204" pitchFamily="18" charset="0"/>
                                  <a:cs typeface="+mn-cs"/>
                                </a:rPr>
                                <m:t>𝐱</m:t>
                              </m:r>
                            </m:e>
                          </m:acc>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𝑀𝑀𝑆𝐸</m:t>
                          </m:r>
                        </m:sub>
                      </m:s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𝑄</m:t>
                      </m:r>
                      <m:d>
                        <m:d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dPr>
                        <m:e>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acc>
                                <m:accPr>
                                  <m:chr m:val="̃"/>
                                  <m:ctrlPr>
                                    <a:rPr kumimoji="1" lang="en-US" altLang="zh-CN" sz="2400" b="1"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acc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𝐱</m:t>
                                  </m:r>
                                </m:e>
                              </m:acc>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𝑀𝑀𝑆𝐸</m:t>
                              </m:r>
                            </m:sub>
                          </m:sSub>
                        </m:e>
                      </m:d>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sSup>
                        <m:s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pPr>
                        <m:e>
                          <m:r>
                            <m:rPr>
                              <m:nor/>
                            </m:rPr>
                            <a:rPr lang="zh-CN" altLang="en-US" sz="2400"/>
                            <m:t>𝒪</m:t>
                          </m:r>
                        </m:e>
                        <m:sup>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𝑁</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𝑡</m:t>
                              </m:r>
                            </m:sub>
                          </m:sSub>
                        </m:sup>
                      </m:sSup>
                    </m:oMath>
                  </m:oMathPara>
                </a14:m>
                <a:endParaRPr kumimoji="1" lang="en-US" altLang="zh-CN" sz="2400" b="0" i="0" u="none" strike="noStrike" kern="1200" cap="none" spc="0" normalizeH="0" baseline="0" noProof="0" dirty="0">
                  <a:ln>
                    <a:noFill/>
                  </a:ln>
                  <a:solidFill>
                    <a:srgbClr val="000000"/>
                  </a:solidFill>
                  <a:effectLst/>
                  <a:uLnTx/>
                  <a:uFillTx/>
                  <a:latin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20" name="文本框 119">
                <a:extLst>
                  <a:ext uri="{FF2B5EF4-FFF2-40B4-BE49-F238E27FC236}">
                    <a16:creationId xmlns:a16="http://schemas.microsoft.com/office/drawing/2014/main" id="{767C6458-BBF1-759B-70BB-1BDC1F82718D}"/>
                  </a:ext>
                </a:extLst>
              </p:cNvPr>
              <p:cNvSpPr txBox="1">
                <a:spLocks noRot="1" noChangeAspect="1" noMove="1" noResize="1" noEditPoints="1" noAdjustHandles="1" noChangeArrowheads="1" noChangeShapeType="1" noTextEdit="1"/>
              </p:cNvSpPr>
              <p:nvPr/>
            </p:nvSpPr>
            <p:spPr>
              <a:xfrm>
                <a:off x="7869417" y="2986065"/>
                <a:ext cx="4194113" cy="937991"/>
              </a:xfrm>
              <a:prstGeom prst="rect">
                <a:avLst/>
              </a:prstGeom>
              <a:blipFill>
                <a:blip r:embed="rId16"/>
                <a:stretch>
                  <a:fillRect/>
                </a:stretch>
              </a:blipFill>
            </p:spPr>
            <p:txBody>
              <a:bodyPr/>
              <a:lstStyle/>
              <a:p>
                <a:r>
                  <a:rPr lang="zh-CN" altLang="en-US">
                    <a:noFill/>
                  </a:rPr>
                  <a:t> </a:t>
                </a:r>
              </a:p>
            </p:txBody>
          </p:sp>
        </mc:Fallback>
      </mc:AlternateContent>
      <p:sp>
        <p:nvSpPr>
          <p:cNvPr id="121" name="箭头: 虚尾 120">
            <a:extLst>
              <a:ext uri="{FF2B5EF4-FFF2-40B4-BE49-F238E27FC236}">
                <a16:creationId xmlns:a16="http://schemas.microsoft.com/office/drawing/2014/main" id="{785AEBA1-2542-6FF8-F7BC-568AE1981877}"/>
              </a:ext>
            </a:extLst>
          </p:cNvPr>
          <p:cNvSpPr/>
          <p:nvPr/>
        </p:nvSpPr>
        <p:spPr>
          <a:xfrm>
            <a:off x="3412946" y="1317502"/>
            <a:ext cx="637954" cy="616688"/>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AD83B436-F8D8-9E16-613A-3DD539857943}"/>
                  </a:ext>
                </a:extLst>
              </p:cNvPr>
              <p:cNvSpPr txBox="1"/>
              <p:nvPr/>
            </p:nvSpPr>
            <p:spPr>
              <a:xfrm>
                <a:off x="4166785" y="3099862"/>
                <a:ext cx="3922810" cy="717172"/>
              </a:xfrm>
              <a:prstGeom prst="rect">
                <a:avLst/>
              </a:prstGeom>
            </p:spPr>
            <p:txBody>
              <a:bodyPr vert="horz" wrap="square" lIns="91440" tIns="45720" rIns="91440" bIns="45720" rtlCol="0" anchor="t">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acc>
                            <m:accPr>
                              <m:chr m:val="̂"/>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accPr>
                            <m:e>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e>
                          </m:acc>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𝑀𝑀𝑆𝐸</m:t>
                          </m:r>
                        </m:sub>
                      </m:s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sSup>
                        <m:s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pPr>
                        <m:e>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𝐘</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𝑝</m:t>
                              </m:r>
                            </m:sub>
                          </m:sSub>
                          <m:sSubSup>
                            <m:sSub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𝐗</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𝑝</m:t>
                              </m:r>
                            </m:sub>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sup>
                          </m:sSubSup>
                          <m:d>
                            <m:d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dPr>
                            <m:e>
                              <m:sSub>
                                <m:sSub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𝐗</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𝑝</m:t>
                                  </m:r>
                                </m:sub>
                              </m:sSub>
                              <m:sSubSup>
                                <m:sSub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𝐗</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𝑝</m:t>
                                  </m:r>
                                </m:sub>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sup>
                              </m:sSub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m:t>
                              </m:r>
                              <m:sSubSup>
                                <m:sSub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𝜎</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𝑤</m:t>
                                  </m:r>
                                </m:sub>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2</m:t>
                                  </m:r>
                                </m:sup>
                              </m:sSubSup>
                              <m:sSubSup>
                                <m:sSubSupPr>
                                  <m:ctrlP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ctrlPr>
                                </m:sSubSupPr>
                                <m:e>
                                  <m:r>
                                    <a:rPr kumimoji="1" lang="en-US" altLang="zh-CN" sz="2400" b="1" i="0"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𝐑</m:t>
                                  </m:r>
                                </m:e>
                                <m:sub>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𝐻</m:t>
                                  </m:r>
                                </m:sub>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−1</m:t>
                                  </m:r>
                                </m:sup>
                              </m:sSubSup>
                            </m:e>
                          </m:d>
                        </m:e>
                        <m:sup>
                          <m:r>
                            <a:rPr kumimoji="1" lang="en-US" altLang="zh-CN" sz="2400" b="0" i="1" u="none" strike="noStrike" kern="1200" cap="none" spc="0" normalizeH="0" baseline="0" noProof="0" dirty="0" smtClean="0">
                              <a:ln>
                                <a:noFill/>
                              </a:ln>
                              <a:solidFill>
                                <a:srgbClr val="000000"/>
                              </a:solidFill>
                              <a:effectLst/>
                              <a:uLnTx/>
                              <a:uFillTx/>
                              <a:latin typeface="Cambria Math" panose="02040503050406030204" pitchFamily="18" charset="0"/>
                              <a:cs typeface="+mn-cs"/>
                            </a:rPr>
                            <m:t>−1</m:t>
                          </m:r>
                        </m:sup>
                      </m:sSup>
                    </m:oMath>
                  </m:oMathPara>
                </a14:m>
                <a:endParaRPr kumimoji="1" lang="en-US" altLang="zh-CN" sz="2400" b="0" i="0" u="none" strike="noStrike" kern="1200" cap="none" spc="0" normalizeH="0" baseline="0" noProof="0" dirty="0">
                  <a:ln>
                    <a:noFill/>
                  </a:ln>
                  <a:solidFill>
                    <a:srgbClr val="000000"/>
                  </a:solidFill>
                  <a:effectLst/>
                  <a:uLnTx/>
                  <a:uFillTx/>
                  <a:latin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2400" b="0" i="0" u="none" strike="noStrike" kern="1200" cap="none" spc="0" normalizeH="0" baseline="0" noProof="0" dirty="0">
                  <a:ln>
                    <a:noFill/>
                  </a:ln>
                  <a:solidFill>
                    <a:srgbClr val="000000"/>
                  </a:solidFill>
                  <a:effectLst/>
                  <a:uLnTx/>
                  <a:uFillTx/>
                  <a:latin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124" name="文本框 123">
                <a:extLst>
                  <a:ext uri="{FF2B5EF4-FFF2-40B4-BE49-F238E27FC236}">
                    <a16:creationId xmlns:a16="http://schemas.microsoft.com/office/drawing/2014/main" id="{AD83B436-F8D8-9E16-613A-3DD539857943}"/>
                  </a:ext>
                </a:extLst>
              </p:cNvPr>
              <p:cNvSpPr txBox="1">
                <a:spLocks noRot="1" noChangeAspect="1" noMove="1" noResize="1" noEditPoints="1" noAdjustHandles="1" noChangeArrowheads="1" noChangeShapeType="1" noTextEdit="1"/>
              </p:cNvSpPr>
              <p:nvPr/>
            </p:nvSpPr>
            <p:spPr>
              <a:xfrm>
                <a:off x="4166785" y="3099862"/>
                <a:ext cx="3922810" cy="717172"/>
              </a:xfrm>
              <a:prstGeom prst="rect">
                <a:avLst/>
              </a:prstGeom>
              <a:blipFill>
                <a:blip r:embed="rId17"/>
                <a:stretch>
                  <a:fillRect/>
                </a:stretch>
              </a:blipFill>
            </p:spPr>
            <p:txBody>
              <a:bodyPr/>
              <a:lstStyle/>
              <a:p>
                <a:r>
                  <a:rPr lang="zh-CN" altLang="en-US">
                    <a:noFill/>
                  </a:rPr>
                  <a:t> </a:t>
                </a:r>
              </a:p>
            </p:txBody>
          </p:sp>
        </mc:Fallback>
      </mc:AlternateContent>
      <p:sp>
        <p:nvSpPr>
          <p:cNvPr id="125" name="箭头: 右弧形 124">
            <a:extLst>
              <a:ext uri="{FF2B5EF4-FFF2-40B4-BE49-F238E27FC236}">
                <a16:creationId xmlns:a16="http://schemas.microsoft.com/office/drawing/2014/main" id="{86F79710-E8D1-3E6F-18B1-45DF9D5E146C}"/>
              </a:ext>
            </a:extLst>
          </p:cNvPr>
          <p:cNvSpPr/>
          <p:nvPr/>
        </p:nvSpPr>
        <p:spPr>
          <a:xfrm>
            <a:off x="11575898" y="2475231"/>
            <a:ext cx="575408" cy="2628397"/>
          </a:xfrm>
          <a:prstGeom prst="curvedLeftArrow">
            <a:avLst>
              <a:gd name="adj1" fmla="val 33210"/>
              <a:gd name="adj2" fmla="val 50000"/>
              <a:gd name="adj3" fmla="val 344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Times New Roman"/>
              <a:cs typeface="+mn-cs"/>
            </a:endParaRPr>
          </a:p>
        </p:txBody>
      </p:sp>
      <p:pic>
        <p:nvPicPr>
          <p:cNvPr id="126" name="图片 125" descr="卡通画&#10;&#10;描述已自动生成">
            <a:extLst>
              <a:ext uri="{FF2B5EF4-FFF2-40B4-BE49-F238E27FC236}">
                <a16:creationId xmlns:a16="http://schemas.microsoft.com/office/drawing/2014/main" id="{51038E65-927B-CE01-BF00-D5B02D794E19}"/>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8388351" y="-19611"/>
            <a:ext cx="2780029" cy="949930"/>
          </a:xfrm>
          <a:prstGeom prst="rect">
            <a:avLst/>
          </a:prstGeom>
        </p:spPr>
      </p:pic>
      <p:pic>
        <p:nvPicPr>
          <p:cNvPr id="128" name="图形 127" descr="汽车 纯色填充">
            <a:extLst>
              <a:ext uri="{FF2B5EF4-FFF2-40B4-BE49-F238E27FC236}">
                <a16:creationId xmlns:a16="http://schemas.microsoft.com/office/drawing/2014/main" id="{C048C8F1-762E-BC37-F24A-8FC6284563A6}"/>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0412263" y="4504839"/>
            <a:ext cx="914400" cy="914400"/>
          </a:xfrm>
          <a:prstGeom prst="rect">
            <a:avLst/>
          </a:prstGeom>
        </p:spPr>
      </p:pic>
      <p:pic>
        <p:nvPicPr>
          <p:cNvPr id="129" name="图形 128" descr="汽车 纯色填充">
            <a:extLst>
              <a:ext uri="{FF2B5EF4-FFF2-40B4-BE49-F238E27FC236}">
                <a16:creationId xmlns:a16="http://schemas.microsoft.com/office/drawing/2014/main" id="{1E8F03ED-7CC8-282D-C2E8-9859847820E5}"/>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0198496" y="5344437"/>
            <a:ext cx="914400" cy="914400"/>
          </a:xfrm>
          <a:prstGeom prst="rect">
            <a:avLst/>
          </a:prstGeom>
        </p:spPr>
      </p:pic>
      <p:pic>
        <p:nvPicPr>
          <p:cNvPr id="3" name="图片 2">
            <a:extLst>
              <a:ext uri="{FF2B5EF4-FFF2-40B4-BE49-F238E27FC236}">
                <a16:creationId xmlns:a16="http://schemas.microsoft.com/office/drawing/2014/main" id="{547D31B6-C42E-9E6A-92B2-868400C93277}"/>
              </a:ext>
            </a:extLst>
          </p:cNvPr>
          <p:cNvPicPr>
            <a:picLocks noChangeAspect="1"/>
          </p:cNvPicPr>
          <p:nvPr/>
        </p:nvPicPr>
        <p:blipFill>
          <a:blip r:embed="rId20"/>
          <a:stretch>
            <a:fillRect/>
          </a:stretch>
        </p:blipFill>
        <p:spPr>
          <a:xfrm flipH="1">
            <a:off x="8475848" y="4910818"/>
            <a:ext cx="483305" cy="714580"/>
          </a:xfrm>
          <a:prstGeom prst="rect">
            <a:avLst/>
          </a:prstGeom>
        </p:spPr>
      </p:pic>
      <p:pic>
        <p:nvPicPr>
          <p:cNvPr id="4" name="图片 3">
            <a:extLst>
              <a:ext uri="{FF2B5EF4-FFF2-40B4-BE49-F238E27FC236}">
                <a16:creationId xmlns:a16="http://schemas.microsoft.com/office/drawing/2014/main" id="{2BE834D4-CC75-C085-657D-D4ACEFB6D337}"/>
              </a:ext>
            </a:extLst>
          </p:cNvPr>
          <p:cNvPicPr>
            <a:picLocks noChangeAspect="1"/>
          </p:cNvPicPr>
          <p:nvPr/>
        </p:nvPicPr>
        <p:blipFill>
          <a:blip r:embed="rId21"/>
          <a:srcRect l="56114" t="5607" b="16385"/>
          <a:stretch/>
        </p:blipFill>
        <p:spPr>
          <a:xfrm>
            <a:off x="9049300" y="4881385"/>
            <a:ext cx="613222" cy="844756"/>
          </a:xfrm>
          <a:prstGeom prst="rect">
            <a:avLst/>
          </a:prstGeom>
        </p:spPr>
      </p:pic>
      <p:sp>
        <p:nvSpPr>
          <p:cNvPr id="5" name="矩形: 圆角 4">
            <a:extLst>
              <a:ext uri="{FF2B5EF4-FFF2-40B4-BE49-F238E27FC236}">
                <a16:creationId xmlns:a16="http://schemas.microsoft.com/office/drawing/2014/main" id="{B2319365-BA32-869D-23AA-3EACFA6B962A}"/>
              </a:ext>
            </a:extLst>
          </p:cNvPr>
          <p:cNvSpPr/>
          <p:nvPr/>
        </p:nvSpPr>
        <p:spPr>
          <a:xfrm>
            <a:off x="8239145" y="4313153"/>
            <a:ext cx="3670876" cy="1880839"/>
          </a:xfrm>
          <a:prstGeom prst="round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7" name="文本框 6">
            <a:extLst>
              <a:ext uri="{FF2B5EF4-FFF2-40B4-BE49-F238E27FC236}">
                <a16:creationId xmlns:a16="http://schemas.microsoft.com/office/drawing/2014/main" id="{41FB678F-7C76-BC5B-AB25-CAD60868D612}"/>
              </a:ext>
            </a:extLst>
          </p:cNvPr>
          <p:cNvSpPr txBox="1"/>
          <p:nvPr/>
        </p:nvSpPr>
        <p:spPr>
          <a:xfrm>
            <a:off x="8833712" y="6226446"/>
            <a:ext cx="2929701" cy="316652"/>
          </a:xfrm>
          <a:prstGeom prst="rect">
            <a:avLst/>
          </a:prstGeom>
        </p:spPr>
        <p:txBody>
          <a:bodyPr vert="horz" wrap="square" lIns="91440" tIns="45720" rIns="91440" bIns="45720" rtlCol="0" anchor="ct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srgbClr val="000000"/>
                </a:solidFill>
                <a:effectLst/>
                <a:uLnTx/>
                <a:uFillTx/>
                <a:latin typeface="Times New Roman"/>
                <a:cs typeface="+mn-cs"/>
              </a:rPr>
              <a:t>Time-varying channel</a:t>
            </a: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8" name="箭头: 虚尾 7">
            <a:extLst>
              <a:ext uri="{FF2B5EF4-FFF2-40B4-BE49-F238E27FC236}">
                <a16:creationId xmlns:a16="http://schemas.microsoft.com/office/drawing/2014/main" id="{CE308885-AF15-655E-8E9C-DF46EBAB7F04}"/>
              </a:ext>
            </a:extLst>
          </p:cNvPr>
          <p:cNvSpPr/>
          <p:nvPr/>
        </p:nvSpPr>
        <p:spPr>
          <a:xfrm flipH="1">
            <a:off x="7528525" y="4906172"/>
            <a:ext cx="644679" cy="616688"/>
          </a:xfrm>
          <a:prstGeom prst="stripedRightArrow">
            <a:avLst>
              <a:gd name="adj1" fmla="val 5241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grpSp>
        <p:nvGrpSpPr>
          <p:cNvPr id="10" name="组合 9">
            <a:extLst>
              <a:ext uri="{FF2B5EF4-FFF2-40B4-BE49-F238E27FC236}">
                <a16:creationId xmlns:a16="http://schemas.microsoft.com/office/drawing/2014/main" id="{337FFE8D-EBEA-33F2-3B99-BE0913E952AE}"/>
              </a:ext>
            </a:extLst>
          </p:cNvPr>
          <p:cNvGrpSpPr/>
          <p:nvPr/>
        </p:nvGrpSpPr>
        <p:grpSpPr>
          <a:xfrm>
            <a:off x="4148152" y="4157037"/>
            <a:ext cx="3308589" cy="309596"/>
            <a:chOff x="3027" y="2612"/>
            <a:chExt cx="6035" cy="945"/>
          </a:xfrm>
        </p:grpSpPr>
        <p:sp>
          <p:nvSpPr>
            <p:cNvPr id="12" name="文本框 11">
              <a:extLst>
                <a:ext uri="{FF2B5EF4-FFF2-40B4-BE49-F238E27FC236}">
                  <a16:creationId xmlns:a16="http://schemas.microsoft.com/office/drawing/2014/main" id="{7986A8DD-9C30-FF15-F2EC-5B544B44E6E1}"/>
                </a:ext>
              </a:extLst>
            </p:cNvPr>
            <p:cNvSpPr txBox="1"/>
            <p:nvPr>
              <p:custDataLst>
                <p:tags r:id="rId6"/>
              </p:custDataLst>
            </p:nvPr>
          </p:nvSpPr>
          <p:spPr>
            <a:xfrm>
              <a:off x="3104" y="2612"/>
              <a:ext cx="5958" cy="945"/>
            </a:xfrm>
            <a:prstGeom prst="rect">
              <a:avLst/>
            </a:prstGeom>
            <a:solidFill>
              <a:srgbClr val="356115"/>
            </a:solidFill>
          </p:spPr>
          <p:txBody>
            <a:bodyPr vert="horz" wrap="square" lIns="91440" tIns="45720" rIns="91440" bIns="45720" rtlCol="0" anchor="ctr">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13" name="文本框 12">
              <a:extLst>
                <a:ext uri="{FF2B5EF4-FFF2-40B4-BE49-F238E27FC236}">
                  <a16:creationId xmlns:a16="http://schemas.microsoft.com/office/drawing/2014/main" id="{4E6CA2AB-A563-E245-2084-87B36EB449B2}"/>
                </a:ext>
              </a:extLst>
            </p:cNvPr>
            <p:cNvSpPr txBox="1"/>
            <p:nvPr>
              <p:custDataLst>
                <p:tags r:id="rId7"/>
              </p:custDataLst>
            </p:nvPr>
          </p:nvSpPr>
          <p:spPr>
            <a:xfrm>
              <a:off x="3027" y="2790"/>
              <a:ext cx="6029" cy="588"/>
            </a:xfrm>
            <a:prstGeom prst="rect">
              <a:avLst/>
            </a:prstGeom>
          </p:spPr>
          <p:txBody>
            <a:bodyPr vert="horz" wrap="square" lIns="91440" tIns="45720" rIns="91440" bIns="457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zh-CN" sz="2000" b="1" i="0" u="none" strike="noStrike" kern="1200" cap="none" spc="0" normalizeH="0" baseline="0" noProof="0" dirty="0">
                <a:ln>
                  <a:noFill/>
                </a:ln>
                <a:solidFill>
                  <a:srgbClr val="FFCC00"/>
                </a:solidFill>
                <a:effectLst/>
                <a:uLnTx/>
                <a:uFillTx/>
                <a:latin typeface="Times New Roman"/>
                <a:cs typeface="+mn-cs"/>
              </a:endParaRPr>
            </a:p>
          </p:txBody>
        </p:sp>
      </p:grpSp>
      <p:sp>
        <p:nvSpPr>
          <p:cNvPr id="11" name="文本框 10">
            <a:extLst>
              <a:ext uri="{FF2B5EF4-FFF2-40B4-BE49-F238E27FC236}">
                <a16:creationId xmlns:a16="http://schemas.microsoft.com/office/drawing/2014/main" id="{281C81B6-AC2B-A9C5-7771-D285F9F15182}"/>
              </a:ext>
            </a:extLst>
          </p:cNvPr>
          <p:cNvSpPr txBox="1"/>
          <p:nvPr>
            <p:custDataLst>
              <p:tags r:id="rId2"/>
            </p:custDataLst>
          </p:nvPr>
        </p:nvSpPr>
        <p:spPr>
          <a:xfrm>
            <a:off x="4190565" y="4466306"/>
            <a:ext cx="3258005" cy="919615"/>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0" marR="0" lvl="0" indent="0" algn="ctr" defTabSz="457200" rtl="0" eaLnBrk="1" fontAlgn="auto" latinLnBrk="0" hangingPunct="1">
              <a:lnSpc>
                <a:spcPct val="125000"/>
              </a:lnSpc>
              <a:spcBef>
                <a:spcPts val="0"/>
              </a:spcBef>
              <a:spcAft>
                <a:spcPts val="0"/>
              </a:spcAft>
              <a:buClrTx/>
              <a:buSzTx/>
              <a:buFont typeface="Wingdings" panose="05000000000000000000" charset="0"/>
              <a:buNone/>
              <a:tabLst/>
              <a:defRPr/>
            </a:pPr>
            <a:endParaRPr kumimoji="1"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19" name="文本框 18">
            <a:extLst>
              <a:ext uri="{FF2B5EF4-FFF2-40B4-BE49-F238E27FC236}">
                <a16:creationId xmlns:a16="http://schemas.microsoft.com/office/drawing/2014/main" id="{5A720E97-5814-E851-1CF9-691CCA50D802}"/>
              </a:ext>
            </a:extLst>
          </p:cNvPr>
          <p:cNvSpPr txBox="1"/>
          <p:nvPr>
            <p:custDataLst>
              <p:tags r:id="rId3"/>
            </p:custDataLst>
          </p:nvPr>
        </p:nvSpPr>
        <p:spPr>
          <a:xfrm>
            <a:off x="4182710" y="5451816"/>
            <a:ext cx="3258005" cy="919615"/>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0" marR="0" lvl="0" indent="0" algn="ctr" defTabSz="457200" rtl="0" eaLnBrk="1" fontAlgn="auto" latinLnBrk="0" hangingPunct="1">
              <a:lnSpc>
                <a:spcPct val="125000"/>
              </a:lnSpc>
              <a:spcBef>
                <a:spcPts val="0"/>
              </a:spcBef>
              <a:spcAft>
                <a:spcPts val="0"/>
              </a:spcAft>
              <a:buClrTx/>
              <a:buSzTx/>
              <a:buFont typeface="Wingdings" panose="05000000000000000000" charset="0"/>
              <a:buNone/>
              <a:tabLst/>
              <a:defRPr/>
            </a:pPr>
            <a:endParaRPr kumimoji="1" lang="en-US" sz="20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22" name="文本框 21">
            <a:extLst>
              <a:ext uri="{FF2B5EF4-FFF2-40B4-BE49-F238E27FC236}">
                <a16:creationId xmlns:a16="http://schemas.microsoft.com/office/drawing/2014/main" id="{D2CEC20B-C5E2-6A19-43B5-8B5F8BFA1398}"/>
              </a:ext>
            </a:extLst>
          </p:cNvPr>
          <p:cNvSpPr txBox="1"/>
          <p:nvPr/>
        </p:nvSpPr>
        <p:spPr>
          <a:xfrm>
            <a:off x="4200953" y="4519959"/>
            <a:ext cx="3255788" cy="841964"/>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000000"/>
              </a:solidFill>
              <a:effectLst/>
              <a:uLnTx/>
              <a:uFillTx/>
              <a:latin typeface="Times New Roman"/>
              <a:cs typeface="+mn-cs"/>
            </a:endParaRPr>
          </a:p>
        </p:txBody>
      </p:sp>
      <p:sp>
        <p:nvSpPr>
          <p:cNvPr id="23" name="文本框 22">
            <a:extLst>
              <a:ext uri="{FF2B5EF4-FFF2-40B4-BE49-F238E27FC236}">
                <a16:creationId xmlns:a16="http://schemas.microsoft.com/office/drawing/2014/main" id="{77870138-E20E-6289-019D-1D8D4151B8BD}"/>
              </a:ext>
            </a:extLst>
          </p:cNvPr>
          <p:cNvSpPr txBox="1"/>
          <p:nvPr/>
        </p:nvSpPr>
        <p:spPr>
          <a:xfrm>
            <a:off x="4241049" y="4203629"/>
            <a:ext cx="2995961" cy="214714"/>
          </a:xfrm>
          <a:prstGeom prst="rect">
            <a:avLst/>
          </a:prstGeom>
        </p:spPr>
        <p:txBody>
          <a:bodyPr vert="horz" wrap="square"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2000" b="1" i="0" u="none" strike="noStrike" kern="1200" cap="none" spc="0" normalizeH="0" baseline="0" noProof="0" dirty="0">
                <a:ln>
                  <a:noFill/>
                </a:ln>
                <a:solidFill>
                  <a:srgbClr val="FFD966"/>
                </a:solidFill>
                <a:effectLst/>
                <a:uLnTx/>
                <a:uFillTx/>
                <a:latin typeface="Times New Roman"/>
                <a:cs typeface="+mn-cs"/>
              </a:rPr>
              <a:t>Every slot:</a:t>
            </a:r>
            <a:endParaRPr kumimoji="1" lang="zh-CN" altLang="en-US" sz="2000" b="1" i="0" u="none" strike="noStrike" kern="1200" cap="none" spc="0" normalizeH="0" baseline="0" noProof="0" dirty="0">
              <a:ln>
                <a:noFill/>
              </a:ln>
              <a:solidFill>
                <a:srgbClr val="FFD966"/>
              </a:solidFill>
              <a:effectLst/>
              <a:uLnTx/>
              <a:uFillTx/>
              <a:latin typeface="Times New Roman"/>
              <a:cs typeface="+mn-cs"/>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B79A4078-B0A9-DE88-C690-5D270809D109}"/>
                  </a:ext>
                </a:extLst>
              </p:cNvPr>
              <p:cNvSpPr txBox="1"/>
              <p:nvPr/>
            </p:nvSpPr>
            <p:spPr>
              <a:xfrm>
                <a:off x="4441540" y="4504839"/>
                <a:ext cx="3220797" cy="824478"/>
              </a:xfrm>
              <a:prstGeom prst="rect">
                <a:avLst/>
              </a:prstGeom>
            </p:spPr>
            <p:txBody>
              <a:bodyPr vert="horz" wrap="square" lIns="91440" tIns="45720" rIns="91440" bIns="45720" rtlCol="0" anchor="t">
                <a:normAutofit fontScale="85000" lnSpcReduction="20000"/>
              </a:bodyPr>
              <a:lstStyle/>
              <a:p>
                <a:pPr marL="0" marR="0" lvl="0" indent="0" algn="l" defTabSz="457200" rtl="0" eaLnBrk="1" fontAlgn="auto" latinLnBrk="0" hangingPunct="1">
                  <a:lnSpc>
                    <a:spcPct val="125000"/>
                  </a:lnSpc>
                  <a:spcBef>
                    <a:spcPts val="0"/>
                  </a:spcBef>
                  <a:spcAft>
                    <a:spcPts val="0"/>
                  </a:spcAft>
                  <a:buClrTx/>
                  <a:buSzTx/>
                  <a:buFont typeface="Wingdings" panose="05000000000000000000" charset="0"/>
                  <a:buNone/>
                  <a:tabLst/>
                  <a:defRPr/>
                </a:pPr>
                <a:r>
                  <a:rPr kumimoji="1" lang="en-US" altLang="zh-CN" sz="1800" b="1" i="0" u="none" strike="noStrike" kern="1200" cap="none" spc="0" normalizeH="0" baseline="0" noProof="0" dirty="0">
                    <a:ln>
                      <a:noFill/>
                    </a:ln>
                    <a:solidFill>
                      <a:srgbClr val="000000"/>
                    </a:solidFill>
                    <a:effectLst/>
                    <a:uLnTx/>
                    <a:uFillTx/>
                    <a:latin typeface="Times New Roman"/>
                    <a:cs typeface="+mn-cs"/>
                    <a:sym typeface="+mn-ea"/>
                  </a:rPr>
                  <a:t>Computing </a:t>
                </a:r>
                <a:r>
                  <a:rPr kumimoji="1" lang="en-US" altLang="zh-CN" sz="1800" b="1" i="0" u="none" strike="noStrike" kern="1200" cap="none" spc="0" normalizeH="0" baseline="0" noProof="0" dirty="0">
                    <a:ln>
                      <a:noFill/>
                    </a:ln>
                    <a:solidFill>
                      <a:srgbClr val="FFC000"/>
                    </a:solidFill>
                    <a:effectLst/>
                    <a:uLnTx/>
                    <a:uFillTx/>
                    <a:latin typeface="Times New Roman"/>
                    <a:cs typeface="+mn-cs"/>
                    <a:sym typeface="+mn-ea"/>
                  </a:rPr>
                  <a:t>the estimation </a:t>
                </a:r>
                <a:r>
                  <a:rPr kumimoji="1" lang="en-US" altLang="zh-CN" sz="1800" b="1" i="0" u="none" strike="noStrike" kern="1200" cap="none" spc="0" normalizeH="0" baseline="0" noProof="0" dirty="0">
                    <a:ln>
                      <a:noFill/>
                    </a:ln>
                    <a:solidFill>
                      <a:srgbClr val="000000"/>
                    </a:solidFill>
                    <a:effectLst/>
                    <a:uLnTx/>
                    <a:uFillTx/>
                    <a:latin typeface="Times New Roman"/>
                    <a:cs typeface="+mn-cs"/>
                    <a:sym typeface="+mn-ea"/>
                  </a:rPr>
                  <a:t>costs </a:t>
                </a:r>
                <a:r>
                  <a:rPr kumimoji="1" lang="en-US" altLang="zh-CN" sz="1800" b="1" i="0" u="none" strike="noStrike" kern="1200" cap="none" spc="0" normalizeH="0" baseline="0" noProof="0" dirty="0">
                    <a:ln>
                      <a:noFill/>
                    </a:ln>
                    <a:solidFill>
                      <a:srgbClr val="00B050"/>
                    </a:solidFill>
                    <a:effectLst/>
                    <a:uLnTx/>
                    <a:uFillTx/>
                    <a:latin typeface="Times New Roman"/>
                    <a:cs typeface="+mn-cs"/>
                    <a:sym typeface="+mn-ea"/>
                  </a:rPr>
                  <a:t>O(</a:t>
                </a:r>
                <a14:m>
                  <m:oMath xmlns:m="http://schemas.openxmlformats.org/officeDocument/2006/math">
                    <m:sSup>
                      <m:sSupPr>
                        <m:ctrlPr>
                          <a:rPr kumimoji="1" lang="en-US" altLang="zh-CN" sz="1800" b="1" i="1" u="none" strike="noStrike" kern="1200" cap="none" spc="0" normalizeH="0" baseline="0" noProof="0" dirty="0">
                            <a:ln>
                              <a:noFill/>
                            </a:ln>
                            <a:solidFill>
                              <a:srgbClr val="00B050"/>
                            </a:solidFill>
                            <a:effectLst/>
                            <a:uLnTx/>
                            <a:uFillTx/>
                            <a:latin typeface="Cambria Math" panose="02040503050406030204" pitchFamily="18" charset="0"/>
                            <a:cs typeface="Cambria Math" panose="02040503050406030204" charset="0"/>
                            <a:sym typeface="+mn-ea"/>
                          </a:rPr>
                        </m:ctrlPr>
                      </m:sSupPr>
                      <m:e>
                        <m:r>
                          <a:rPr kumimoji="1" lang="en-US" altLang="zh-CN" sz="1800" b="1" i="1" u="none" strike="noStrike" kern="1200" cap="none" spc="0" normalizeH="0" baseline="0" noProof="0" dirty="0">
                            <a:ln>
                              <a:noFill/>
                            </a:ln>
                            <a:solidFill>
                              <a:srgbClr val="00B050"/>
                            </a:solidFill>
                            <a:effectLst/>
                            <a:uLnTx/>
                            <a:uFillTx/>
                            <a:latin typeface="Cambria Math" panose="02040503050406030204" charset="0"/>
                            <a:cs typeface="Cambria Math" panose="02040503050406030204" charset="0"/>
                            <a:sym typeface="+mn-ea"/>
                          </a:rPr>
                          <m:t>𝑵𝑲</m:t>
                        </m:r>
                      </m:e>
                      <m:sup>
                        <m:r>
                          <a:rPr kumimoji="1" lang="en-US" altLang="zh-CN" sz="1800" b="1" i="1" u="none" strike="noStrike" kern="1200" cap="none" spc="0" normalizeH="0" baseline="0" noProof="0" dirty="0">
                            <a:ln>
                              <a:noFill/>
                            </a:ln>
                            <a:solidFill>
                              <a:srgbClr val="00B050"/>
                            </a:solidFill>
                            <a:effectLst/>
                            <a:uLnTx/>
                            <a:uFillTx/>
                            <a:latin typeface="Cambria Math" panose="02040503050406030204" charset="0"/>
                            <a:cs typeface="Cambria Math" panose="02040503050406030204" charset="0"/>
                            <a:sym typeface="+mn-ea"/>
                          </a:rPr>
                          <m:t>𝟐</m:t>
                        </m:r>
                      </m:sup>
                    </m:sSup>
                    <m:r>
                      <a:rPr kumimoji="1" lang="en-US" altLang="zh-CN" sz="1800" b="1" i="1" u="none" strike="noStrike" kern="1200" cap="none" spc="0" normalizeH="0" baseline="0" noProof="0" dirty="0" smtClean="0">
                        <a:ln>
                          <a:noFill/>
                        </a:ln>
                        <a:solidFill>
                          <a:srgbClr val="00B050"/>
                        </a:solidFill>
                        <a:effectLst/>
                        <a:uLnTx/>
                        <a:uFillTx/>
                        <a:latin typeface="Cambria Math" panose="02040503050406030204" pitchFamily="18" charset="0"/>
                        <a:cs typeface="Cambria Math" panose="02040503050406030204" charset="0"/>
                        <a:sym typeface="+mn-ea"/>
                      </a:rPr>
                      <m:t>+</m:t>
                    </m:r>
                    <m:sSup>
                      <m:sSupPr>
                        <m:ctrlPr>
                          <a:rPr kumimoji="1" lang="en-US" altLang="zh-CN" sz="1800" b="1" i="1" u="none" strike="noStrike" kern="1200" cap="none" spc="0" normalizeH="0" baseline="0" noProof="0" dirty="0" smtClean="0">
                            <a:ln>
                              <a:noFill/>
                            </a:ln>
                            <a:solidFill>
                              <a:srgbClr val="00B050"/>
                            </a:solidFill>
                            <a:effectLst/>
                            <a:uLnTx/>
                            <a:uFillTx/>
                            <a:latin typeface="Cambria Math" panose="02040503050406030204" pitchFamily="18" charset="0"/>
                            <a:cs typeface="Cambria Math" panose="02040503050406030204" charset="0"/>
                            <a:sym typeface="+mn-ea"/>
                          </a:rPr>
                        </m:ctrlPr>
                      </m:sSupPr>
                      <m:e>
                        <m:r>
                          <a:rPr kumimoji="1" lang="en-US" altLang="zh-CN" sz="1800" b="1" i="1" u="none" strike="noStrike" kern="1200" cap="none" spc="0" normalizeH="0" baseline="0" noProof="0" dirty="0" smtClean="0">
                            <a:ln>
                              <a:noFill/>
                            </a:ln>
                            <a:solidFill>
                              <a:srgbClr val="00B050"/>
                            </a:solidFill>
                            <a:effectLst/>
                            <a:uLnTx/>
                            <a:uFillTx/>
                            <a:latin typeface="Cambria Math" panose="02040503050406030204" pitchFamily="18" charset="0"/>
                            <a:cs typeface="Cambria Math" panose="02040503050406030204" charset="0"/>
                            <a:sym typeface="+mn-ea"/>
                          </a:rPr>
                          <m:t>𝑲</m:t>
                        </m:r>
                      </m:e>
                      <m:sup>
                        <m:r>
                          <a:rPr kumimoji="1" lang="en-US" altLang="zh-CN" sz="1800" b="1" i="1" u="none" strike="noStrike" kern="1200" cap="none" spc="0" normalizeH="0" baseline="0" noProof="0" dirty="0" smtClean="0">
                            <a:ln>
                              <a:noFill/>
                            </a:ln>
                            <a:solidFill>
                              <a:srgbClr val="00B050"/>
                            </a:solidFill>
                            <a:effectLst/>
                            <a:uLnTx/>
                            <a:uFillTx/>
                            <a:latin typeface="Cambria Math" panose="02040503050406030204" pitchFamily="18" charset="0"/>
                            <a:cs typeface="Cambria Math" panose="02040503050406030204" charset="0"/>
                            <a:sym typeface="+mn-ea"/>
                          </a:rPr>
                          <m:t>𝟑</m:t>
                        </m:r>
                      </m:sup>
                    </m:sSup>
                  </m:oMath>
                </a14:m>
                <a:r>
                  <a:rPr kumimoji="1" lang="en-US" altLang="zh-CN" sz="1800" b="1" i="0" u="none" strike="noStrike" kern="1200" cap="none" spc="0" normalizeH="0" baseline="0" noProof="0" dirty="0">
                    <a:ln>
                      <a:noFill/>
                    </a:ln>
                    <a:solidFill>
                      <a:srgbClr val="00B050"/>
                    </a:solidFill>
                    <a:effectLst/>
                    <a:uLnTx/>
                    <a:uFillTx/>
                    <a:latin typeface="Times New Roman"/>
                    <a:cs typeface="+mn-cs"/>
                    <a:sym typeface="+mn-ea"/>
                  </a:rPr>
                  <a:t>)</a:t>
                </a:r>
                <a:r>
                  <a:rPr kumimoji="1" lang="en-US" altLang="zh-CN" sz="1800" b="1" i="0" u="none" strike="noStrike" kern="1200" cap="none" spc="0" normalizeH="0" baseline="0" noProof="0" dirty="0">
                    <a:ln>
                      <a:noFill/>
                    </a:ln>
                    <a:solidFill>
                      <a:srgbClr val="000000"/>
                    </a:solidFill>
                    <a:effectLst/>
                    <a:uLnTx/>
                    <a:uFillTx/>
                    <a:latin typeface="Times New Roman"/>
                    <a:cs typeface="+mn-cs"/>
                    <a:sym typeface="+mn-ea"/>
                  </a:rPr>
                  <a:t> computational complexity.</a:t>
                </a:r>
                <a:endParaRPr kumimoji="1" lang="en-US" altLang="zh-CN" sz="1800" b="0"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24" name="文本框 23">
                <a:extLst>
                  <a:ext uri="{FF2B5EF4-FFF2-40B4-BE49-F238E27FC236}">
                    <a16:creationId xmlns:a16="http://schemas.microsoft.com/office/drawing/2014/main" id="{B79A4078-B0A9-DE88-C690-5D270809D109}"/>
                  </a:ext>
                </a:extLst>
              </p:cNvPr>
              <p:cNvSpPr txBox="1">
                <a:spLocks noRot="1" noChangeAspect="1" noMove="1" noResize="1" noEditPoints="1" noAdjustHandles="1" noChangeArrowheads="1" noChangeShapeType="1" noTextEdit="1"/>
              </p:cNvSpPr>
              <p:nvPr/>
            </p:nvSpPr>
            <p:spPr>
              <a:xfrm>
                <a:off x="4441540" y="4504839"/>
                <a:ext cx="3220797" cy="824478"/>
              </a:xfrm>
              <a:prstGeom prst="rect">
                <a:avLst/>
              </a:prstGeom>
              <a:blipFill>
                <a:blip r:embed="rId22"/>
                <a:stretch>
                  <a:fillRect l="-758" t="-1481" b="-51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48850479-AEEB-6A8F-2AE3-8677BC3218AC}"/>
                  </a:ext>
                </a:extLst>
              </p:cNvPr>
              <p:cNvSpPr txBox="1"/>
              <p:nvPr/>
            </p:nvSpPr>
            <p:spPr>
              <a:xfrm>
                <a:off x="4441540" y="5480242"/>
                <a:ext cx="3220797" cy="824478"/>
              </a:xfrm>
              <a:prstGeom prst="rect">
                <a:avLst/>
              </a:prstGeom>
            </p:spPr>
            <p:txBody>
              <a:bodyPr vert="horz" wrap="square" lIns="91440" tIns="45720" rIns="91440" bIns="45720" rtlCol="0" anchor="t">
                <a:normAutofit lnSpcReduction="10000"/>
              </a:bodyPr>
              <a:lstStyle/>
              <a:p>
                <a:pPr lvl="0">
                  <a:defRPr/>
                </a:pPr>
                <a:r>
                  <a:rPr kumimoji="1" lang="en-US" altLang="zh-CN" sz="1600" b="1" i="0" u="none" strike="noStrike" kern="1200" cap="none" spc="0" normalizeH="0" baseline="0" noProof="0" dirty="0">
                    <a:ln>
                      <a:noFill/>
                    </a:ln>
                    <a:solidFill>
                      <a:srgbClr val="000000"/>
                    </a:solidFill>
                    <a:effectLst/>
                    <a:uLnTx/>
                    <a:uFillTx/>
                    <a:latin typeface="Times New Roman"/>
                    <a:cs typeface="+mn-cs"/>
                    <a:sym typeface="+mn-ea"/>
                  </a:rPr>
                  <a:t>Computing </a:t>
                </a:r>
                <a:r>
                  <a:rPr kumimoji="1" lang="en-US" altLang="zh-CN" sz="1500" b="1" i="0" u="none" strike="noStrike" kern="1200" cap="none" spc="0" normalizeH="0" baseline="0" noProof="0" dirty="0">
                    <a:ln>
                      <a:noFill/>
                    </a:ln>
                    <a:solidFill>
                      <a:srgbClr val="FFC000"/>
                    </a:solidFill>
                    <a:effectLst/>
                    <a:uLnTx/>
                    <a:uFillTx/>
                    <a:latin typeface="Times New Roman"/>
                    <a:cs typeface="+mn-cs"/>
                    <a:sym typeface="+mn-ea"/>
                  </a:rPr>
                  <a:t>the detection </a:t>
                </a:r>
                <a:r>
                  <a:rPr kumimoji="1" lang="en-US" altLang="zh-CN" sz="1600" b="1" i="0" u="none" strike="noStrike" kern="1200" cap="none" spc="0" normalizeH="0" baseline="0" noProof="0" dirty="0">
                    <a:ln>
                      <a:noFill/>
                    </a:ln>
                    <a:solidFill>
                      <a:srgbClr val="000000"/>
                    </a:solidFill>
                    <a:effectLst/>
                    <a:uLnTx/>
                    <a:uFillTx/>
                    <a:latin typeface="Times New Roman"/>
                    <a:cs typeface="+mn-cs"/>
                    <a:sym typeface="+mn-ea"/>
                  </a:rPr>
                  <a:t>costs </a:t>
                </a:r>
                <a:r>
                  <a:rPr kumimoji="1" lang="en-US" altLang="zh-CN" sz="1500" b="1" i="0" u="none" strike="noStrike" kern="1200" cap="none" spc="0" normalizeH="0" baseline="0" noProof="0" dirty="0">
                    <a:ln>
                      <a:noFill/>
                    </a:ln>
                    <a:solidFill>
                      <a:srgbClr val="00B050"/>
                    </a:solidFill>
                    <a:effectLst/>
                    <a:uLnTx/>
                    <a:uFillTx/>
                    <a:latin typeface="Times New Roman"/>
                    <a:cs typeface="+mn-cs"/>
                    <a:sym typeface="+mn-ea"/>
                  </a:rPr>
                  <a:t>O(</a:t>
                </a:r>
                <a14:m>
                  <m:oMath xmlns:m="http://schemas.openxmlformats.org/officeDocument/2006/math">
                    <m:sSup>
                      <m:sSupPr>
                        <m:ctrlPr>
                          <a:rPr kumimoji="1" lang="en-US" altLang="zh-CN" sz="1500" b="1" i="1" u="none" strike="noStrike" kern="1200" cap="none" spc="0" normalizeH="0" baseline="0" noProof="0" dirty="0">
                            <a:ln>
                              <a:noFill/>
                            </a:ln>
                            <a:solidFill>
                              <a:srgbClr val="00B050"/>
                            </a:solidFill>
                            <a:effectLst/>
                            <a:uLnTx/>
                            <a:uFillTx/>
                            <a:latin typeface="Cambria Math" panose="02040503050406030204" pitchFamily="18" charset="0"/>
                            <a:cs typeface="+mn-cs"/>
                            <a:sym typeface="+mn-ea"/>
                          </a:rPr>
                        </m:ctrlPr>
                      </m:sSupPr>
                      <m:e>
                        <m:r>
                          <a:rPr kumimoji="1" lang="en-US" altLang="zh-CN" sz="1500" b="1" i="0" u="none" strike="noStrike" kern="1200" cap="none" spc="0" normalizeH="0" baseline="0" noProof="0" dirty="0">
                            <a:ln>
                              <a:noFill/>
                            </a:ln>
                            <a:solidFill>
                              <a:srgbClr val="00B050"/>
                            </a:solidFill>
                            <a:effectLst/>
                            <a:uLnTx/>
                            <a:uFillTx/>
                            <a:latin typeface="Cambria Math" panose="02040503050406030204" pitchFamily="18" charset="0"/>
                            <a:cs typeface="+mn-cs"/>
                            <a:sym typeface="+mn-ea"/>
                          </a:rPr>
                          <m:t>𝑵𝑲</m:t>
                        </m:r>
                      </m:e>
                      <m:sup>
                        <m:r>
                          <a:rPr kumimoji="1" lang="en-US" altLang="zh-CN" sz="1500" b="1" i="0" u="none" strike="noStrike" kern="1200" cap="none" spc="0" normalizeH="0" baseline="0" noProof="0" dirty="0">
                            <a:ln>
                              <a:noFill/>
                            </a:ln>
                            <a:solidFill>
                              <a:srgbClr val="00B050"/>
                            </a:solidFill>
                            <a:effectLst/>
                            <a:uLnTx/>
                            <a:uFillTx/>
                            <a:latin typeface="Cambria Math" panose="02040503050406030204" pitchFamily="18" charset="0"/>
                            <a:cs typeface="+mn-cs"/>
                            <a:sym typeface="+mn-ea"/>
                          </a:rPr>
                          <m:t>𝟐</m:t>
                        </m:r>
                      </m:sup>
                    </m:sSup>
                  </m:oMath>
                </a14:m>
                <a:r>
                  <a:rPr kumimoji="1" lang="en-US" altLang="zh-CN" sz="1500" b="1" i="0" u="none" strike="noStrike" kern="1200" cap="none" spc="0" normalizeH="0" baseline="0" noProof="0" dirty="0">
                    <a:ln>
                      <a:noFill/>
                    </a:ln>
                    <a:solidFill>
                      <a:srgbClr val="00B050"/>
                    </a:solidFill>
                    <a:effectLst/>
                    <a:uLnTx/>
                    <a:uFillTx/>
                    <a:latin typeface="Times New Roman"/>
                    <a:cs typeface="+mn-cs"/>
                    <a:sym typeface="+mn-ea"/>
                  </a:rPr>
                  <a:t>+</a:t>
                </a:r>
                <a:r>
                  <a:rPr kumimoji="1" lang="en-US" altLang="zh-CN" sz="1600" b="1" dirty="0">
                    <a:solidFill>
                      <a:srgbClr val="00B050"/>
                    </a:solidFill>
                    <a:cs typeface="Cambria Math" panose="02040503050406030204" charset="0"/>
                    <a:sym typeface="+mn-ea"/>
                  </a:rPr>
                  <a:t> </a:t>
                </a:r>
                <a14:m>
                  <m:oMath xmlns:m="http://schemas.openxmlformats.org/officeDocument/2006/math">
                    <m:sSup>
                      <m:sSupPr>
                        <m:ctrlPr>
                          <a:rPr kumimoji="1" lang="en-US" altLang="zh-CN" sz="1600" b="1" i="1" dirty="0">
                            <a:solidFill>
                              <a:srgbClr val="00B050"/>
                            </a:solidFill>
                            <a:latin typeface="Cambria Math" panose="02040503050406030204" pitchFamily="18" charset="0"/>
                            <a:cs typeface="Cambria Math" panose="02040503050406030204" charset="0"/>
                            <a:sym typeface="+mn-ea"/>
                          </a:rPr>
                        </m:ctrlPr>
                      </m:sSupPr>
                      <m:e>
                        <m:r>
                          <a:rPr kumimoji="1" lang="en-US" altLang="zh-CN" sz="1600" b="1" i="1" dirty="0">
                            <a:solidFill>
                              <a:srgbClr val="00B050"/>
                            </a:solidFill>
                            <a:latin typeface="Cambria Math" panose="02040503050406030204" pitchFamily="18" charset="0"/>
                            <a:cs typeface="Cambria Math" panose="02040503050406030204" charset="0"/>
                            <a:sym typeface="+mn-ea"/>
                          </a:rPr>
                          <m:t>𝑲</m:t>
                        </m:r>
                      </m:e>
                      <m:sup>
                        <m:r>
                          <a:rPr kumimoji="1" lang="en-US" altLang="zh-CN" sz="1600" b="1" i="1" dirty="0">
                            <a:solidFill>
                              <a:srgbClr val="00B050"/>
                            </a:solidFill>
                            <a:latin typeface="Cambria Math" panose="02040503050406030204" pitchFamily="18" charset="0"/>
                            <a:cs typeface="Cambria Math" panose="02040503050406030204" charset="0"/>
                            <a:sym typeface="+mn-ea"/>
                          </a:rPr>
                          <m:t>𝟑</m:t>
                        </m:r>
                      </m:sup>
                    </m:sSup>
                  </m:oMath>
                </a14:m>
                <a:r>
                  <a:rPr kumimoji="1" lang="en-US" altLang="zh-CN" sz="1500" b="1" i="0" u="none" strike="noStrike" kern="1200" cap="none" spc="0" normalizeH="0" baseline="0" noProof="0" dirty="0">
                    <a:ln>
                      <a:noFill/>
                    </a:ln>
                    <a:solidFill>
                      <a:srgbClr val="00B050"/>
                    </a:solidFill>
                    <a:effectLst/>
                    <a:uLnTx/>
                    <a:uFillTx/>
                    <a:latin typeface="Times New Roman"/>
                    <a:cs typeface="+mn-cs"/>
                    <a:sym typeface="+mn-ea"/>
                  </a:rPr>
                  <a:t> ) </a:t>
                </a:r>
                <a:r>
                  <a:rPr kumimoji="1" lang="en-US" altLang="zh-CN" sz="1600" b="1" i="0" u="none" strike="noStrike" kern="1200" cap="none" spc="0" normalizeH="0" baseline="0" noProof="0" dirty="0">
                    <a:ln>
                      <a:noFill/>
                    </a:ln>
                    <a:solidFill>
                      <a:srgbClr val="000000"/>
                    </a:solidFill>
                    <a:effectLst/>
                    <a:uLnTx/>
                    <a:uFillTx/>
                    <a:latin typeface="Times New Roman"/>
                    <a:cs typeface="+mn-cs"/>
                    <a:sym typeface="+mn-ea"/>
                  </a:rPr>
                  <a:t>computational complexity.</a:t>
                </a:r>
                <a:endParaRPr kumimoji="1" lang="en-US" altLang="zh-CN" sz="1600" b="1" i="0" u="none" strike="noStrike" kern="1200" cap="none" spc="0" normalizeH="0" baseline="0" noProof="0" dirty="0">
                  <a:ln>
                    <a:noFill/>
                  </a:ln>
                  <a:solidFill>
                    <a:srgbClr val="000000"/>
                  </a:solidFill>
                  <a:effectLst/>
                  <a:uLnTx/>
                  <a:uFillTx/>
                  <a:latin typeface="Times New Roman"/>
                  <a:cs typeface="+mn-cs"/>
                </a:endParaRPr>
              </a:p>
            </p:txBody>
          </p:sp>
        </mc:Choice>
        <mc:Fallback xmlns="">
          <p:sp>
            <p:nvSpPr>
              <p:cNvPr id="25" name="文本框 24">
                <a:extLst>
                  <a:ext uri="{FF2B5EF4-FFF2-40B4-BE49-F238E27FC236}">
                    <a16:creationId xmlns:a16="http://schemas.microsoft.com/office/drawing/2014/main" id="{48850479-AEEB-6A8F-2AE3-8677BC3218AC}"/>
                  </a:ext>
                </a:extLst>
              </p:cNvPr>
              <p:cNvSpPr txBox="1">
                <a:spLocks noRot="1" noChangeAspect="1" noMove="1" noResize="1" noEditPoints="1" noAdjustHandles="1" noChangeArrowheads="1" noChangeShapeType="1" noTextEdit="1"/>
              </p:cNvSpPr>
              <p:nvPr/>
            </p:nvSpPr>
            <p:spPr>
              <a:xfrm>
                <a:off x="4441540" y="5480242"/>
                <a:ext cx="3220797" cy="824478"/>
              </a:xfrm>
              <a:prstGeom prst="rect">
                <a:avLst/>
              </a:prstGeom>
              <a:blipFill>
                <a:blip r:embed="rId23"/>
                <a:stretch>
                  <a:fillRect l="-1136" t="-5185" b="-1481"/>
                </a:stretch>
              </a:blipFill>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804C26CE-AF61-61F5-19B9-335A44F8B251}"/>
              </a:ext>
            </a:extLst>
          </p:cNvPr>
          <p:cNvSpPr/>
          <p:nvPr/>
        </p:nvSpPr>
        <p:spPr>
          <a:xfrm>
            <a:off x="82875" y="4384490"/>
            <a:ext cx="3627881" cy="1809502"/>
          </a:xfrm>
          <a:prstGeom prst="rect">
            <a:avLst/>
          </a:prstGeom>
          <a:solidFill>
            <a:srgbClr val="E2F0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Times New Roman"/>
              <a:cs typeface="+mn-cs"/>
            </a:endParaRPr>
          </a:p>
        </p:txBody>
      </p:sp>
      <p:sp>
        <p:nvSpPr>
          <p:cNvPr id="27" name="箭头: 虚尾 26">
            <a:extLst>
              <a:ext uri="{FF2B5EF4-FFF2-40B4-BE49-F238E27FC236}">
                <a16:creationId xmlns:a16="http://schemas.microsoft.com/office/drawing/2014/main" id="{EB0BE188-DDDA-9CFB-2C1A-83A1F6F92032}"/>
              </a:ext>
            </a:extLst>
          </p:cNvPr>
          <p:cNvSpPr/>
          <p:nvPr/>
        </p:nvSpPr>
        <p:spPr>
          <a:xfrm flipH="1">
            <a:off x="3414064" y="4923810"/>
            <a:ext cx="644679" cy="616688"/>
          </a:xfrm>
          <a:prstGeom prst="stripedRightArrow">
            <a:avLst>
              <a:gd name="adj1" fmla="val 5241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
        <p:nvSpPr>
          <p:cNvPr id="28" name="矩形: 圆角 55">
            <a:extLst>
              <a:ext uri="{FF2B5EF4-FFF2-40B4-BE49-F238E27FC236}">
                <a16:creationId xmlns:a16="http://schemas.microsoft.com/office/drawing/2014/main" id="{C2309F05-F917-DAC9-BC75-CA794EFB9241}"/>
              </a:ext>
            </a:extLst>
          </p:cNvPr>
          <p:cNvSpPr/>
          <p:nvPr>
            <p:custDataLst>
              <p:tags r:id="rId4"/>
            </p:custDataLst>
          </p:nvPr>
        </p:nvSpPr>
        <p:spPr>
          <a:xfrm>
            <a:off x="85526" y="4592691"/>
            <a:ext cx="3627881" cy="33342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charset="0"/>
                <a:sym typeface="+mn-ea"/>
              </a:rPr>
              <a:t>Higher accuracy!</a:t>
            </a:r>
          </a:p>
        </p:txBody>
      </p:sp>
      <p:sp>
        <p:nvSpPr>
          <p:cNvPr id="30" name="矩形: 圆角 55">
            <a:extLst>
              <a:ext uri="{FF2B5EF4-FFF2-40B4-BE49-F238E27FC236}">
                <a16:creationId xmlns:a16="http://schemas.microsoft.com/office/drawing/2014/main" id="{3879B894-43A3-C3F5-3592-751109CF95AD}"/>
              </a:ext>
            </a:extLst>
          </p:cNvPr>
          <p:cNvSpPr/>
          <p:nvPr>
            <p:custDataLst>
              <p:tags r:id="rId5"/>
            </p:custDataLst>
          </p:nvPr>
        </p:nvSpPr>
        <p:spPr>
          <a:xfrm>
            <a:off x="82058" y="5712809"/>
            <a:ext cx="3734304" cy="333422"/>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charset="0"/>
                <a:sym typeface="+mn-ea"/>
              </a:rPr>
              <a:t>Higher Complexity </a:t>
            </a:r>
            <a:r>
              <a:rPr lang="en-US" sz="2000"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Burden!</a:t>
            </a:r>
          </a:p>
        </p:txBody>
      </p:sp>
      <p:sp>
        <p:nvSpPr>
          <p:cNvPr id="31" name="加号 30">
            <a:extLst>
              <a:ext uri="{FF2B5EF4-FFF2-40B4-BE49-F238E27FC236}">
                <a16:creationId xmlns:a16="http://schemas.microsoft.com/office/drawing/2014/main" id="{FE65A981-E123-739C-5DF9-93AC5A07157D}"/>
              </a:ext>
            </a:extLst>
          </p:cNvPr>
          <p:cNvSpPr/>
          <p:nvPr/>
        </p:nvSpPr>
        <p:spPr>
          <a:xfrm>
            <a:off x="1555874" y="4979007"/>
            <a:ext cx="644679" cy="616688"/>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a:extLst>
              <a:ext uri="{FF2B5EF4-FFF2-40B4-BE49-F238E27FC236}">
                <a16:creationId xmlns:a16="http://schemas.microsoft.com/office/drawing/2014/main" id="{6BFE4348-C776-479A-AD15-FFE845D7DD09}"/>
              </a:ext>
            </a:extLst>
          </p:cNvPr>
          <p:cNvSpPr/>
          <p:nvPr/>
        </p:nvSpPr>
        <p:spPr>
          <a:xfrm>
            <a:off x="188835" y="5499878"/>
            <a:ext cx="6159993" cy="1064243"/>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 name="标题 1"/>
          <p:cNvSpPr>
            <a:spLocks noGrp="1"/>
          </p:cNvSpPr>
          <p:nvPr>
            <p:ph type="title"/>
          </p:nvPr>
        </p:nvSpPr>
        <p:spPr>
          <a:xfrm>
            <a:off x="30035" y="76200"/>
            <a:ext cx="9868875" cy="845185"/>
          </a:xfrm>
        </p:spPr>
        <p:txBody>
          <a:bodyPr>
            <a:noAutofit/>
          </a:bodyPr>
          <a:lstStyle/>
          <a:p>
            <a:r>
              <a:rPr kumimoji="1" lang="en-US" altLang="zh-CN" sz="3200" b="1" dirty="0">
                <a:solidFill>
                  <a:schemeClr val="bg1"/>
                </a:solidFill>
                <a:latin typeface="+mn-lt"/>
                <a:ea typeface="+mn-ea"/>
                <a:cs typeface="+mn-cs"/>
                <a:sym typeface="+mn-ea"/>
              </a:rPr>
              <a:t>2 Traditional Kalman Filter based method for JECSD </a:t>
            </a:r>
          </a:p>
        </p:txBody>
      </p:sp>
      <p:pic>
        <p:nvPicPr>
          <p:cNvPr id="20" name="图片 19"/>
          <p:cNvPicPr>
            <a:picLocks noChangeAspect="1"/>
          </p:cNvPicPr>
          <p:nvPr>
            <p:custDataLst>
              <p:tags r:id="rId1"/>
            </p:custDataLst>
          </p:nvPr>
        </p:nvPicPr>
        <p:blipFill>
          <a:blip r:embed="rId8" cstate="email"/>
          <a:stretch>
            <a:fillRect/>
          </a:stretch>
        </p:blipFill>
        <p:spPr>
          <a:xfrm>
            <a:off x="11168380" y="96520"/>
            <a:ext cx="756920" cy="756920"/>
          </a:xfrm>
          <a:prstGeom prst="rect">
            <a:avLst/>
          </a:prstGeom>
        </p:spPr>
      </p:pic>
      <p:grpSp>
        <p:nvGrpSpPr>
          <p:cNvPr id="35" name="组合 34">
            <a:extLst>
              <a:ext uri="{FF2B5EF4-FFF2-40B4-BE49-F238E27FC236}">
                <a16:creationId xmlns:a16="http://schemas.microsoft.com/office/drawing/2014/main" id="{72D3BC6C-A89F-228C-DE80-7EF9E9D24BDA}"/>
              </a:ext>
            </a:extLst>
          </p:cNvPr>
          <p:cNvGrpSpPr/>
          <p:nvPr/>
        </p:nvGrpSpPr>
        <p:grpSpPr>
          <a:xfrm>
            <a:off x="309180" y="1656525"/>
            <a:ext cx="3239401" cy="1166658"/>
            <a:chOff x="1042773" y="1465135"/>
            <a:chExt cx="3239401" cy="1166658"/>
          </a:xfrm>
        </p:grpSpPr>
        <p:sp>
          <p:nvSpPr>
            <p:cNvPr id="46" name="矩形 45"/>
            <p:cNvSpPr/>
            <p:nvPr/>
          </p:nvSpPr>
          <p:spPr>
            <a:xfrm>
              <a:off x="1042773" y="1465135"/>
              <a:ext cx="3239401" cy="1145392"/>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sz="2400" b="1" dirty="0">
                <a:sym typeface="+mn-ea"/>
              </a:endParaRPr>
            </a:p>
          </p:txBody>
        </p:sp>
        <p:sp>
          <p:nvSpPr>
            <p:cNvPr id="3" name="文本框 2">
              <a:extLst>
                <a:ext uri="{FF2B5EF4-FFF2-40B4-BE49-F238E27FC236}">
                  <a16:creationId xmlns:a16="http://schemas.microsoft.com/office/drawing/2014/main" id="{C7997E97-D49F-8EB1-10A3-F7297C5B6B56}"/>
                </a:ext>
              </a:extLst>
            </p:cNvPr>
            <p:cNvSpPr txBox="1"/>
            <p:nvPr/>
          </p:nvSpPr>
          <p:spPr>
            <a:xfrm>
              <a:off x="1114695" y="1488306"/>
              <a:ext cx="3131787" cy="1143487"/>
            </a:xfrm>
            <a:prstGeom prst="rect">
              <a:avLst/>
            </a:prstGeom>
          </p:spPr>
          <p:txBody>
            <a:bodyPr vert="horz" wrap="square" lIns="91440" tIns="45720" rIns="91440" bIns="45720" rtlCol="0" anchor="ctr">
              <a:normAutofit/>
            </a:bodyPr>
            <a:lstStyle/>
            <a:p>
              <a:pPr algn="ctr"/>
              <a:r>
                <a:rPr kumimoji="1" lang="en-US" altLang="zh-CN" sz="2400" dirty="0"/>
                <a:t>Prediction</a:t>
              </a:r>
              <a:endParaRPr kumimoji="1" lang="zh-CN" altLang="en-US" sz="2400" dirty="0"/>
            </a:p>
          </p:txBody>
        </p:sp>
      </p:grpSp>
      <p:grpSp>
        <p:nvGrpSpPr>
          <p:cNvPr id="34" name="组合 33">
            <a:extLst>
              <a:ext uri="{FF2B5EF4-FFF2-40B4-BE49-F238E27FC236}">
                <a16:creationId xmlns:a16="http://schemas.microsoft.com/office/drawing/2014/main" id="{5B4E1BF7-DAB7-4067-4044-E849EB88E80B}"/>
              </a:ext>
            </a:extLst>
          </p:cNvPr>
          <p:cNvGrpSpPr/>
          <p:nvPr/>
        </p:nvGrpSpPr>
        <p:grpSpPr>
          <a:xfrm>
            <a:off x="3892374" y="1665253"/>
            <a:ext cx="3553303" cy="1145392"/>
            <a:chOff x="5112415" y="1463230"/>
            <a:chExt cx="2804368" cy="1145392"/>
          </a:xfrm>
        </p:grpSpPr>
        <p:sp>
          <p:nvSpPr>
            <p:cNvPr id="5" name="矩形 4">
              <a:extLst>
                <a:ext uri="{FF2B5EF4-FFF2-40B4-BE49-F238E27FC236}">
                  <a16:creationId xmlns:a16="http://schemas.microsoft.com/office/drawing/2014/main" id="{F97A1CC0-E6BF-B661-2212-97AB25A5CA72}"/>
                </a:ext>
              </a:extLst>
            </p:cNvPr>
            <p:cNvSpPr/>
            <p:nvPr/>
          </p:nvSpPr>
          <p:spPr>
            <a:xfrm>
              <a:off x="5144313" y="1463230"/>
              <a:ext cx="2772470" cy="1145392"/>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sz="2400" b="1" dirty="0">
                <a:sym typeface="+mn-ea"/>
              </a:endParaRPr>
            </a:p>
          </p:txBody>
        </p:sp>
        <p:sp>
          <p:nvSpPr>
            <p:cNvPr id="8" name="文本框 7">
              <a:extLst>
                <a:ext uri="{FF2B5EF4-FFF2-40B4-BE49-F238E27FC236}">
                  <a16:creationId xmlns:a16="http://schemas.microsoft.com/office/drawing/2014/main" id="{8215AF71-0929-FED0-725D-B3D5953D8276}"/>
                </a:ext>
              </a:extLst>
            </p:cNvPr>
            <p:cNvSpPr txBox="1"/>
            <p:nvPr/>
          </p:nvSpPr>
          <p:spPr>
            <a:xfrm>
              <a:off x="5112415" y="1465135"/>
              <a:ext cx="2772470" cy="1143487"/>
            </a:xfrm>
            <a:prstGeom prst="rect">
              <a:avLst/>
            </a:prstGeom>
          </p:spPr>
          <p:txBody>
            <a:bodyPr vert="horz" wrap="square" lIns="91440" tIns="45720" rIns="91440" bIns="45720" rtlCol="0" anchor="ctr">
              <a:normAutofit/>
            </a:bodyPr>
            <a:lstStyle/>
            <a:p>
              <a:pPr algn="ctr"/>
              <a:r>
                <a:rPr kumimoji="1" lang="en-US" altLang="zh-CN" sz="2400" dirty="0"/>
                <a:t>Symbol detection</a:t>
              </a:r>
              <a:endParaRPr kumimoji="1" lang="zh-CN" altLang="en-US" sz="2400" dirty="0"/>
            </a:p>
          </p:txBody>
        </p:sp>
      </p:grpSp>
      <p:sp>
        <p:nvSpPr>
          <p:cNvPr id="10" name="矩形 9">
            <a:extLst>
              <a:ext uri="{FF2B5EF4-FFF2-40B4-BE49-F238E27FC236}">
                <a16:creationId xmlns:a16="http://schemas.microsoft.com/office/drawing/2014/main" id="{1CE2AA6E-0D86-F2F6-48E4-4F467D2215C8}"/>
              </a:ext>
            </a:extLst>
          </p:cNvPr>
          <p:cNvSpPr/>
          <p:nvPr/>
        </p:nvSpPr>
        <p:spPr>
          <a:xfrm>
            <a:off x="7880062" y="1673981"/>
            <a:ext cx="3784116" cy="1145392"/>
          </a:xfrm>
          <a:prstGeom prst="rect">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kumimoji="1" lang="en-US" sz="2400" b="1" dirty="0">
              <a:sym typeface="+mn-ea"/>
            </a:endParaRPr>
          </a:p>
        </p:txBody>
      </p:sp>
      <p:sp>
        <p:nvSpPr>
          <p:cNvPr id="12" name="文本框 11">
            <a:extLst>
              <a:ext uri="{FF2B5EF4-FFF2-40B4-BE49-F238E27FC236}">
                <a16:creationId xmlns:a16="http://schemas.microsoft.com/office/drawing/2014/main" id="{8B638056-0BEA-8E39-ACF6-B2D17EB61A50}"/>
              </a:ext>
            </a:extLst>
          </p:cNvPr>
          <p:cNvSpPr txBox="1"/>
          <p:nvPr/>
        </p:nvSpPr>
        <p:spPr>
          <a:xfrm>
            <a:off x="7890696" y="1675886"/>
            <a:ext cx="3784116" cy="1143487"/>
          </a:xfrm>
          <a:prstGeom prst="rect">
            <a:avLst/>
          </a:prstGeom>
        </p:spPr>
        <p:txBody>
          <a:bodyPr vert="horz" wrap="square" lIns="91440" tIns="45720" rIns="91440" bIns="45720" rtlCol="0" anchor="ctr">
            <a:normAutofit/>
          </a:bodyPr>
          <a:lstStyle/>
          <a:p>
            <a:pPr algn="ctr"/>
            <a:r>
              <a:rPr kumimoji="1" lang="en-US" altLang="zh-CN" sz="2400" dirty="0"/>
              <a:t>Channel update</a:t>
            </a:r>
            <a:endParaRPr kumimoji="1" lang="zh-CN" altLang="en-US" sz="2400" dirty="0"/>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DD4BFD5-22EE-DF44-D49E-0B6EC5C9F211}"/>
                  </a:ext>
                </a:extLst>
              </p:cNvPr>
              <p:cNvSpPr txBox="1"/>
              <p:nvPr/>
            </p:nvSpPr>
            <p:spPr>
              <a:xfrm>
                <a:off x="3360282" y="964271"/>
                <a:ext cx="5193672" cy="496378"/>
              </a:xfrm>
              <a:prstGeom prst="roundRect">
                <a:avLst/>
              </a:prstGeom>
              <a:solidFill>
                <a:srgbClr val="EEBD4A"/>
              </a:solidFill>
            </p:spPr>
            <p:txBody>
              <a:bodyPr vert="horz" wrap="square" lIns="91440" tIns="45720" rIns="91440" bIns="45720" rtlCol="0" anchor="t">
                <a:spAutoFit/>
              </a:bodyPr>
              <a:lstStyle/>
              <a:p>
                <a:pPr algn="ctr"/>
                <a:r>
                  <a:rPr kumimoji="1" lang="en-US" altLang="zh-CN" sz="2000" b="1" dirty="0">
                    <a:solidFill>
                      <a:schemeClr val="bg1"/>
                    </a:solidFill>
                    <a:sym typeface="+mn-ea"/>
                  </a:rPr>
                  <a:t>Slot: </a:t>
                </a:r>
                <a14:m>
                  <m:oMath xmlns:m="http://schemas.openxmlformats.org/officeDocument/2006/math">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𝒚</m:t>
                        </m:r>
                      </m:e>
                      <m:sub>
                        <m:r>
                          <a:rPr kumimoji="1" lang="en-US" altLang="zh-CN" sz="2000" b="1" i="1" smtClean="0">
                            <a:solidFill>
                              <a:schemeClr val="bg1"/>
                            </a:solidFill>
                            <a:latin typeface="Cambria Math" panose="02040503050406030204" pitchFamily="18" charset="0"/>
                            <a:sym typeface="+mn-ea"/>
                          </a:rPr>
                          <m:t>𝒕</m:t>
                        </m:r>
                      </m:sub>
                    </m:sSub>
                    <m:r>
                      <a:rPr kumimoji="1" lang="en-US" altLang="zh-CN" sz="2000" b="1" i="1" smtClean="0">
                        <a:solidFill>
                          <a:schemeClr val="bg1"/>
                        </a:solidFill>
                        <a:latin typeface="Cambria Math" panose="02040503050406030204" pitchFamily="18" charset="0"/>
                        <a:sym typeface="+mn-ea"/>
                      </a:rPr>
                      <m:t>=</m:t>
                    </m:r>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0" smtClean="0">
                            <a:solidFill>
                              <a:schemeClr val="bg1"/>
                            </a:solidFill>
                            <a:latin typeface="Cambria Math" panose="02040503050406030204" pitchFamily="18" charset="0"/>
                            <a:sym typeface="+mn-ea"/>
                          </a:rPr>
                          <m:t>𝐇</m:t>
                        </m:r>
                      </m:e>
                      <m:sub>
                        <m:r>
                          <a:rPr kumimoji="1" lang="en-US" altLang="zh-CN" sz="2000" b="1" i="1" smtClean="0">
                            <a:solidFill>
                              <a:schemeClr val="bg1"/>
                            </a:solidFill>
                            <a:latin typeface="Cambria Math" panose="02040503050406030204" pitchFamily="18" charset="0"/>
                            <a:sym typeface="+mn-ea"/>
                          </a:rPr>
                          <m:t>𝒕</m:t>
                        </m:r>
                      </m:sub>
                    </m:sSub>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𝒙</m:t>
                        </m:r>
                      </m:e>
                      <m:sub>
                        <m:r>
                          <a:rPr kumimoji="1" lang="en-US" altLang="zh-CN" sz="2000" b="1" i="1" smtClean="0">
                            <a:solidFill>
                              <a:schemeClr val="bg1"/>
                            </a:solidFill>
                            <a:latin typeface="Cambria Math" panose="02040503050406030204" pitchFamily="18" charset="0"/>
                            <a:sym typeface="+mn-ea"/>
                          </a:rPr>
                          <m:t>𝒕</m:t>
                        </m:r>
                      </m:sub>
                    </m:sSub>
                    <m:r>
                      <a:rPr kumimoji="1" lang="en-US" altLang="zh-CN" sz="2000" b="1" i="1" smtClean="0">
                        <a:solidFill>
                          <a:schemeClr val="bg1"/>
                        </a:solidFill>
                        <a:latin typeface="Cambria Math" panose="02040503050406030204" pitchFamily="18" charset="0"/>
                        <a:sym typeface="+mn-ea"/>
                      </a:rPr>
                      <m:t>+</m:t>
                    </m:r>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𝒘</m:t>
                        </m:r>
                      </m:e>
                      <m:sub>
                        <m:r>
                          <a:rPr kumimoji="1" lang="en-US" altLang="zh-CN" sz="2000" b="1" i="1" smtClean="0">
                            <a:solidFill>
                              <a:schemeClr val="bg1"/>
                            </a:solidFill>
                            <a:latin typeface="Cambria Math" panose="02040503050406030204" pitchFamily="18" charset="0"/>
                            <a:sym typeface="+mn-ea"/>
                          </a:rPr>
                          <m:t>𝒕</m:t>
                        </m:r>
                      </m:sub>
                    </m:sSub>
                    <m:r>
                      <a:rPr kumimoji="1" lang="en-US" altLang="zh-CN" sz="2000" b="1" i="1">
                        <a:solidFill>
                          <a:schemeClr val="bg1"/>
                        </a:solidFill>
                        <a:latin typeface="Cambria Math" panose="02040503050406030204" pitchFamily="18" charset="0"/>
                        <a:sym typeface="+mn-ea"/>
                      </a:rPr>
                      <m:t>=</m:t>
                    </m:r>
                    <m:d>
                      <m:dPr>
                        <m:ctrlPr>
                          <a:rPr kumimoji="1" lang="en-US" altLang="zh-CN" sz="2000" b="1" i="1" smtClean="0">
                            <a:solidFill>
                              <a:schemeClr val="bg1"/>
                            </a:solidFill>
                            <a:latin typeface="Cambria Math" panose="02040503050406030204" pitchFamily="18" charset="0"/>
                            <a:sym typeface="+mn-ea"/>
                          </a:rPr>
                        </m:ctrlPr>
                      </m:dPr>
                      <m:e>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𝑰</m:t>
                            </m:r>
                          </m:e>
                          <m:sub>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𝑵</m:t>
                                </m:r>
                              </m:e>
                              <m:sub>
                                <m:r>
                                  <a:rPr kumimoji="1" lang="en-US" altLang="zh-CN" sz="2000" b="1" i="1" smtClean="0">
                                    <a:solidFill>
                                      <a:schemeClr val="bg1"/>
                                    </a:solidFill>
                                    <a:latin typeface="Cambria Math" panose="02040503050406030204" pitchFamily="18" charset="0"/>
                                    <a:sym typeface="+mn-ea"/>
                                  </a:rPr>
                                  <m:t>𝒓</m:t>
                                </m:r>
                              </m:sub>
                            </m:sSub>
                          </m:sub>
                        </m:sSub>
                        <m:r>
                          <a:rPr kumimoji="1" lang="en-US" altLang="zh-CN" sz="2000" b="1" i="1" smtClean="0">
                            <a:solidFill>
                              <a:schemeClr val="bg1"/>
                            </a:solidFill>
                            <a:latin typeface="Cambria Math" panose="02040503050406030204" pitchFamily="18" charset="0"/>
                            <a:sym typeface="+mn-ea"/>
                          </a:rPr>
                          <m:t>⊗</m:t>
                        </m:r>
                        <m:sSubSup>
                          <m:sSubSupPr>
                            <m:ctrlPr>
                              <a:rPr kumimoji="1" lang="en-US" altLang="zh-CN" sz="2000" b="1" i="1" smtClean="0">
                                <a:solidFill>
                                  <a:schemeClr val="bg1"/>
                                </a:solidFill>
                                <a:latin typeface="Cambria Math" panose="02040503050406030204" pitchFamily="18" charset="0"/>
                                <a:sym typeface="+mn-ea"/>
                              </a:rPr>
                            </m:ctrlPr>
                          </m:sSubSupPr>
                          <m:e>
                            <m:r>
                              <m:rPr>
                                <m:sty m:val="p"/>
                              </m:rPr>
                              <a:rPr kumimoji="1" lang="en-US" altLang="zh-CN" sz="2000" b="1" i="1">
                                <a:solidFill>
                                  <a:schemeClr val="bg1"/>
                                </a:solidFill>
                                <a:latin typeface="Cambria Math" panose="02040503050406030204" pitchFamily="18" charset="0"/>
                                <a:sym typeface="+mn-ea"/>
                              </a:rPr>
                              <m:t>x</m:t>
                            </m:r>
                          </m:e>
                          <m:sub>
                            <m:r>
                              <a:rPr kumimoji="1" lang="en-US" altLang="zh-CN" sz="2000" b="1" i="1" smtClean="0">
                                <a:solidFill>
                                  <a:schemeClr val="bg1"/>
                                </a:solidFill>
                                <a:latin typeface="Cambria Math" panose="02040503050406030204" pitchFamily="18" charset="0"/>
                                <a:sym typeface="+mn-ea"/>
                              </a:rPr>
                              <m:t>𝒕</m:t>
                            </m:r>
                          </m:sub>
                          <m:sup>
                            <m:r>
                              <a:rPr kumimoji="1" lang="en-US" altLang="zh-CN" sz="2000" b="1" i="1" smtClean="0">
                                <a:solidFill>
                                  <a:schemeClr val="bg1"/>
                                </a:solidFill>
                                <a:latin typeface="Cambria Math" panose="02040503050406030204" pitchFamily="18" charset="0"/>
                                <a:sym typeface="+mn-ea"/>
                              </a:rPr>
                              <m:t>𝑻</m:t>
                            </m:r>
                          </m:sup>
                        </m:sSubSup>
                      </m:e>
                    </m:d>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𝒉</m:t>
                        </m:r>
                      </m:e>
                      <m:sub>
                        <m:r>
                          <a:rPr kumimoji="1" lang="en-US" altLang="zh-CN" sz="2000" b="1" i="1" smtClean="0">
                            <a:solidFill>
                              <a:schemeClr val="bg1"/>
                            </a:solidFill>
                            <a:latin typeface="Cambria Math" panose="02040503050406030204" pitchFamily="18" charset="0"/>
                            <a:sym typeface="+mn-ea"/>
                          </a:rPr>
                          <m:t>𝒕</m:t>
                        </m:r>
                      </m:sub>
                    </m:sSub>
                    <m:r>
                      <a:rPr kumimoji="1" lang="en-US" altLang="zh-CN" sz="2000" b="1" i="1" smtClean="0">
                        <a:solidFill>
                          <a:schemeClr val="bg1"/>
                        </a:solidFill>
                        <a:latin typeface="Cambria Math" panose="02040503050406030204" pitchFamily="18" charset="0"/>
                        <a:sym typeface="+mn-ea"/>
                      </a:rPr>
                      <m:t>+</m:t>
                    </m:r>
                    <m:sSub>
                      <m:sSubPr>
                        <m:ctrlPr>
                          <a:rPr kumimoji="1" lang="en-US" altLang="zh-CN" sz="2000" b="1" i="1" smtClean="0">
                            <a:solidFill>
                              <a:schemeClr val="bg1"/>
                            </a:solidFill>
                            <a:latin typeface="Cambria Math" panose="02040503050406030204" pitchFamily="18" charset="0"/>
                            <a:sym typeface="+mn-ea"/>
                          </a:rPr>
                        </m:ctrlPr>
                      </m:sSubPr>
                      <m:e>
                        <m:r>
                          <a:rPr kumimoji="1" lang="en-US" altLang="zh-CN" sz="2000" b="1" i="1" smtClean="0">
                            <a:solidFill>
                              <a:schemeClr val="bg1"/>
                            </a:solidFill>
                            <a:latin typeface="Cambria Math" panose="02040503050406030204" pitchFamily="18" charset="0"/>
                            <a:sym typeface="+mn-ea"/>
                          </a:rPr>
                          <m:t>𝒘</m:t>
                        </m:r>
                      </m:e>
                      <m:sub>
                        <m:r>
                          <a:rPr kumimoji="1" lang="en-US" altLang="zh-CN" sz="2000" b="1" i="1" smtClean="0">
                            <a:solidFill>
                              <a:schemeClr val="bg1"/>
                            </a:solidFill>
                            <a:latin typeface="Cambria Math" panose="02040503050406030204" pitchFamily="18" charset="0"/>
                            <a:sym typeface="+mn-ea"/>
                          </a:rPr>
                          <m:t>𝒕</m:t>
                        </m:r>
                      </m:sub>
                    </m:sSub>
                  </m:oMath>
                </a14:m>
                <a:r>
                  <a:rPr kumimoji="1" lang="en-US" altLang="zh-CN" sz="2000" b="1" dirty="0">
                    <a:solidFill>
                      <a:schemeClr val="bg1"/>
                    </a:solidFill>
                    <a:sym typeface="+mn-ea"/>
                  </a:rPr>
                  <a:t> </a:t>
                </a:r>
                <a:endParaRPr kumimoji="1" lang="en-US" altLang="zh-CN" sz="2000" b="1" dirty="0">
                  <a:solidFill>
                    <a:schemeClr val="accent6">
                      <a:lumMod val="50000"/>
                    </a:schemeClr>
                  </a:solidFill>
                  <a:sym typeface="+mn-ea"/>
                </a:endParaRPr>
              </a:p>
            </p:txBody>
          </p:sp>
        </mc:Choice>
        <mc:Fallback xmlns="">
          <p:sp>
            <p:nvSpPr>
              <p:cNvPr id="13" name="文本框 12">
                <a:extLst>
                  <a:ext uri="{FF2B5EF4-FFF2-40B4-BE49-F238E27FC236}">
                    <a16:creationId xmlns:a16="http://schemas.microsoft.com/office/drawing/2014/main" id="{1DD4BFD5-22EE-DF44-D49E-0B6EC5C9F211}"/>
                  </a:ext>
                </a:extLst>
              </p:cNvPr>
              <p:cNvSpPr txBox="1">
                <a:spLocks noRot="1" noChangeAspect="1" noMove="1" noResize="1" noEditPoints="1" noAdjustHandles="1" noChangeArrowheads="1" noChangeShapeType="1" noTextEdit="1"/>
              </p:cNvSpPr>
              <p:nvPr/>
            </p:nvSpPr>
            <p:spPr>
              <a:xfrm>
                <a:off x="3360282" y="964271"/>
                <a:ext cx="5193672" cy="496378"/>
              </a:xfrm>
              <a:prstGeom prst="roundRect">
                <a:avLst/>
              </a:prstGeom>
              <a:blipFill>
                <a:blip r:embed="rId9"/>
                <a:stretch>
                  <a:fillRect b="-9756"/>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76E94D0B-0E60-8F18-CE29-AB03FB381424}"/>
              </a:ext>
            </a:extLst>
          </p:cNvPr>
          <p:cNvSpPr/>
          <p:nvPr/>
        </p:nvSpPr>
        <p:spPr>
          <a:xfrm>
            <a:off x="188835" y="1525941"/>
            <a:ext cx="11825956" cy="3545133"/>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421F8AA3-E2D2-6195-10D8-8CCBB2F627C1}"/>
                  </a:ext>
                </a:extLst>
              </p:cNvPr>
              <p:cNvSpPr txBox="1"/>
              <p:nvPr/>
            </p:nvSpPr>
            <p:spPr>
              <a:xfrm>
                <a:off x="3577318" y="3063674"/>
                <a:ext cx="4380609" cy="2009554"/>
              </a:xfrm>
              <a:prstGeom prst="rect">
                <a:avLst/>
              </a:prstGeom>
            </p:spPr>
            <p:txBody>
              <a:bodyPr vert="horz" wrap="square" lIns="91440" tIns="45720" rIns="91440" bIns="45720" rtlCol="0" anchor="ctr">
                <a:norm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𝐱</m:t>
                          </m:r>
                        </m:e>
                      </m:acc>
                      <m:r>
                        <a:rPr kumimoji="1" lang="en-US" altLang="zh-CN" sz="2000" b="1" i="1" smtClean="0">
                          <a:latin typeface="Cambria Math" panose="02040503050406030204" pitchFamily="18" charset="0"/>
                        </a:rPr>
                        <m:t>=</m:t>
                      </m:r>
                      <m:sSup>
                        <m:sSupPr>
                          <m:ctrlPr>
                            <a:rPr kumimoji="1" lang="en-US" altLang="zh-CN" sz="2000" b="1" i="1" smtClean="0">
                              <a:latin typeface="Cambria Math" panose="02040503050406030204" pitchFamily="18" charset="0"/>
                            </a:rPr>
                          </m:ctrlPr>
                        </m:sSupPr>
                        <m:e>
                          <m:d>
                            <m:dPr>
                              <m:ctrlPr>
                                <a:rPr kumimoji="1" lang="en-US" altLang="zh-CN" sz="2000" b="1" i="1" smtClean="0">
                                  <a:latin typeface="Cambria Math" panose="02040503050406030204" pitchFamily="18" charset="0"/>
                                </a:rPr>
                              </m:ctrlPr>
                            </m:dPr>
                            <m:e>
                              <m:sSubSup>
                                <m:sSubSupPr>
                                  <m:ctrlPr>
                                    <a:rPr kumimoji="1" lang="en-US" altLang="zh-CN" sz="2000" b="1" i="1" smtClean="0">
                                      <a:latin typeface="Cambria Math" panose="02040503050406030204" pitchFamily="18" charset="0"/>
                                    </a:rPr>
                                  </m:ctrlPr>
                                </m:sSubSupPr>
                                <m:e>
                                  <m:acc>
                                    <m:accPr>
                                      <m:chr m:val="̂"/>
                                      <m:ctrlPr>
                                        <a:rPr kumimoji="1" lang="en-US" altLang="zh-CN" sz="2000" b="1" i="1" smtClean="0">
                                          <a:latin typeface="Cambria Math" panose="02040503050406030204" pitchFamily="18" charset="0"/>
                                        </a:rPr>
                                      </m:ctrlPr>
                                    </m:accPr>
                                    <m:e>
                                      <m:r>
                                        <a:rPr kumimoji="1" lang="en-US" altLang="zh-CN" sz="2000" b="1" i="0">
                                          <a:latin typeface="Cambria Math" panose="02040503050406030204" pitchFamily="18" charset="0"/>
                                        </a:rPr>
                                        <m:t>𝐇</m:t>
                                      </m:r>
                                    </m:e>
                                  </m:acc>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up>
                                  <m:r>
                                    <a:rPr kumimoji="1" lang="en-US" altLang="zh-CN" sz="2000" b="1" i="1" smtClean="0">
                                      <a:latin typeface="Cambria Math" panose="02040503050406030204" pitchFamily="18" charset="0"/>
                                    </a:rPr>
                                    <m:t>𝑯</m:t>
                                  </m:r>
                                </m:sup>
                              </m:sSubSup>
                              <m:sSub>
                                <m:sSubPr>
                                  <m:ctrlPr>
                                    <a:rPr kumimoji="1" lang="en-US" altLang="zh-CN" sz="2000" b="1" i="1">
                                      <a:latin typeface="Cambria Math" panose="02040503050406030204" pitchFamily="18" charset="0"/>
                                    </a:rPr>
                                  </m:ctrlPr>
                                </m:sSubPr>
                                <m:e>
                                  <m:acc>
                                    <m:accPr>
                                      <m:chr m:val="̂"/>
                                      <m:ctrlPr>
                                        <a:rPr kumimoji="1" lang="en-US" altLang="zh-CN" sz="2000" b="1" i="1">
                                          <a:latin typeface="Cambria Math" panose="02040503050406030204" pitchFamily="18" charset="0"/>
                                        </a:rPr>
                                      </m:ctrlPr>
                                    </m:accPr>
                                    <m:e>
                                      <m:r>
                                        <a:rPr kumimoji="1" lang="en-US" altLang="zh-CN" sz="2000" b="1" i="0">
                                          <a:latin typeface="Cambria Math" panose="02040503050406030204" pitchFamily="18" charset="0"/>
                                        </a:rPr>
                                        <m:t>𝐇</m:t>
                                      </m:r>
                                    </m:e>
                                  </m:acc>
                                </m:e>
                                <m:sub>
                                  <m:r>
                                    <a:rPr kumimoji="1" lang="en-US" altLang="zh-CN" sz="2000" b="1" i="1">
                                      <a:latin typeface="Cambria Math" panose="02040503050406030204" pitchFamily="18" charset="0"/>
                                    </a:rPr>
                                    <m:t>𝒕</m:t>
                                  </m:r>
                                  <m:r>
                                    <a:rPr kumimoji="1" lang="en-US" altLang="zh-CN" sz="2000" b="1" i="1">
                                      <a:latin typeface="Cambria Math" panose="02040503050406030204" pitchFamily="18" charset="0"/>
                                    </a:rPr>
                                    <m:t>|</m:t>
                                  </m:r>
                                  <m:r>
                                    <a:rPr kumimoji="1" lang="en-US" altLang="zh-CN" sz="2000" b="1" i="1">
                                      <a:latin typeface="Cambria Math" panose="02040503050406030204" pitchFamily="18" charset="0"/>
                                    </a:rPr>
                                    <m:t>𝒕</m:t>
                                  </m:r>
                                  <m:r>
                                    <a:rPr kumimoji="1" lang="en-US" altLang="zh-CN" sz="2000" b="1" i="1">
                                      <a:latin typeface="Cambria Math" panose="02040503050406030204" pitchFamily="18" charset="0"/>
                                    </a:rPr>
                                    <m:t>−</m:t>
                                  </m:r>
                                  <m:r>
                                    <a:rPr kumimoji="1" lang="en-US" altLang="zh-CN" sz="2000" b="1" i="1">
                                      <a:latin typeface="Cambria Math" panose="02040503050406030204" pitchFamily="18" charset="0"/>
                                    </a:rPr>
                                    <m:t>𝟏</m:t>
                                  </m:r>
                                </m:sub>
                              </m:sSub>
                              <m:r>
                                <a:rPr kumimoji="1" lang="en-US" altLang="zh-CN" sz="2000" b="1" i="1" smtClean="0">
                                  <a:latin typeface="Cambria Math" panose="02040503050406030204" pitchFamily="18" charset="0"/>
                                </a:rPr>
                                <m:t>+</m:t>
                              </m:r>
                              <m:f>
                                <m:fPr>
                                  <m:ctrlPr>
                                    <a:rPr kumimoji="1" lang="en-US" altLang="zh-CN" sz="2000" i="1" smtClean="0">
                                      <a:latin typeface="Cambria Math" panose="02040503050406030204" pitchFamily="18" charset="0"/>
                                    </a:rPr>
                                  </m:ctrlPr>
                                </m:fPr>
                                <m:num>
                                  <m:sSubSup>
                                    <m:sSubSupPr>
                                      <m:ctrlPr>
                                        <a:rPr kumimoji="1" lang="en-US" altLang="zh-CN" sz="2000" i="1" smtClean="0">
                                          <a:latin typeface="Cambria Math" panose="02040503050406030204" pitchFamily="18" charset="0"/>
                                        </a:rPr>
                                      </m:ctrlPr>
                                    </m:sSubSupPr>
                                    <m:e>
                                      <m:r>
                                        <a:rPr kumimoji="1" lang="en-US" altLang="zh-CN" sz="2000" b="0" i="1" smtClean="0">
                                          <a:latin typeface="Cambria Math" panose="02040503050406030204" pitchFamily="18" charset="0"/>
                                        </a:rPr>
                                        <m:t>𝜎</m:t>
                                      </m:r>
                                    </m:e>
                                    <m:sub>
                                      <m:r>
                                        <a:rPr kumimoji="1" lang="en-US" altLang="zh-CN" sz="2000" b="0" i="1" smtClean="0">
                                          <a:latin typeface="Cambria Math" panose="02040503050406030204" pitchFamily="18" charset="0"/>
                                        </a:rPr>
                                        <m:t>𝑤</m:t>
                                      </m:r>
                                    </m:sub>
                                    <m:sup>
                                      <m:r>
                                        <a:rPr kumimoji="1" lang="en-US" altLang="zh-CN" sz="2000" b="0" i="1" smtClean="0">
                                          <a:latin typeface="Cambria Math" panose="02040503050406030204" pitchFamily="18" charset="0"/>
                                        </a:rPr>
                                        <m:t>2</m:t>
                                      </m:r>
                                    </m:sup>
                                  </m:sSubSup>
                                </m:num>
                                <m:den>
                                  <m:sSubSup>
                                    <m:sSubSupPr>
                                      <m:ctrlPr>
                                        <a:rPr kumimoji="1" lang="en-US" altLang="zh-CN" sz="2000" i="1" smtClean="0">
                                          <a:latin typeface="Cambria Math" panose="02040503050406030204" pitchFamily="18" charset="0"/>
                                        </a:rPr>
                                      </m:ctrlPr>
                                    </m:sSubSupPr>
                                    <m:e>
                                      <m:r>
                                        <a:rPr kumimoji="1" lang="en-US" altLang="zh-CN" sz="2000" b="0" i="1" smtClean="0">
                                          <a:latin typeface="Cambria Math" panose="02040503050406030204" pitchFamily="18" charset="0"/>
                                        </a:rPr>
                                        <m:t>𝜎</m:t>
                                      </m:r>
                                    </m:e>
                                    <m:sub>
                                      <m:r>
                                        <a:rPr kumimoji="1" lang="en-US" altLang="zh-CN" sz="2000" b="0" i="1" smtClean="0">
                                          <a:latin typeface="Cambria Math" panose="02040503050406030204" pitchFamily="18" charset="0"/>
                                        </a:rPr>
                                        <m:t>𝑥</m:t>
                                      </m:r>
                                    </m:sub>
                                    <m:sup>
                                      <m:r>
                                        <a:rPr kumimoji="1" lang="en-US" altLang="zh-CN" sz="2000" b="0" i="1" smtClean="0">
                                          <a:latin typeface="Cambria Math" panose="02040503050406030204" pitchFamily="18" charset="0"/>
                                        </a:rPr>
                                        <m:t>2</m:t>
                                      </m:r>
                                    </m:sup>
                                  </m:sSubSup>
                                </m:den>
                              </m:f>
                            </m:e>
                          </m:d>
                        </m:e>
                        <m:sup>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p>
                      </m:sSup>
                      <m:sSub>
                        <m:sSubPr>
                          <m:ctrlPr>
                            <a:rPr kumimoji="1" lang="en-US" altLang="zh-CN" sz="2000" b="1" i="1">
                              <a:latin typeface="Cambria Math" panose="02040503050406030204" pitchFamily="18" charset="0"/>
                            </a:rPr>
                          </m:ctrlPr>
                        </m:sSubPr>
                        <m:e>
                          <m:acc>
                            <m:accPr>
                              <m:chr m:val="̂"/>
                              <m:ctrlPr>
                                <a:rPr kumimoji="1" lang="en-US" altLang="zh-CN" sz="2000" b="1" i="1">
                                  <a:latin typeface="Cambria Math" panose="02040503050406030204" pitchFamily="18" charset="0"/>
                                </a:rPr>
                              </m:ctrlPr>
                            </m:accPr>
                            <m:e>
                              <m:r>
                                <a:rPr kumimoji="1" lang="en-US" altLang="zh-CN" sz="2000" b="1" i="0">
                                  <a:latin typeface="Cambria Math" panose="02040503050406030204" pitchFamily="18" charset="0"/>
                                </a:rPr>
                                <m:t>𝐇</m:t>
                              </m:r>
                            </m:e>
                          </m:acc>
                        </m:e>
                        <m:sub>
                          <m:r>
                            <a:rPr kumimoji="1" lang="en-US" altLang="zh-CN" sz="2000" b="1" i="1">
                              <a:latin typeface="Cambria Math" panose="02040503050406030204" pitchFamily="18" charset="0"/>
                            </a:rPr>
                            <m:t>𝒕</m:t>
                          </m:r>
                          <m:r>
                            <a:rPr kumimoji="1" lang="en-US" altLang="zh-CN" sz="2000" b="1" i="1">
                              <a:latin typeface="Cambria Math" panose="02040503050406030204" pitchFamily="18" charset="0"/>
                            </a:rPr>
                            <m:t>|</m:t>
                          </m:r>
                          <m:r>
                            <a:rPr kumimoji="1" lang="en-US" altLang="zh-CN" sz="2000" b="1" i="1">
                              <a:latin typeface="Cambria Math" panose="02040503050406030204" pitchFamily="18" charset="0"/>
                            </a:rPr>
                            <m:t>𝒕</m:t>
                          </m:r>
                          <m:r>
                            <a:rPr kumimoji="1" lang="en-US" altLang="zh-CN" sz="2000" b="1" i="1">
                              <a:latin typeface="Cambria Math" panose="02040503050406030204" pitchFamily="18" charset="0"/>
                            </a:rPr>
                            <m:t>−</m:t>
                          </m:r>
                          <m:r>
                            <a:rPr kumimoji="1" lang="en-US" altLang="zh-CN" sz="2000" b="1" i="1">
                              <a:latin typeface="Cambria Math" panose="02040503050406030204" pitchFamily="18" charset="0"/>
                            </a:rPr>
                            <m:t>𝟏</m:t>
                          </m:r>
                        </m:sub>
                      </m:sSub>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𝐲</m:t>
                          </m:r>
                        </m:e>
                        <m:sub>
                          <m:r>
                            <a:rPr kumimoji="1" lang="en-US" altLang="zh-CN" sz="2000" b="1" i="1" smtClean="0">
                              <a:latin typeface="Cambria Math" panose="02040503050406030204" pitchFamily="18" charset="0"/>
                            </a:rPr>
                            <m:t>𝒕</m:t>
                          </m:r>
                        </m:sub>
                      </m:sSub>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𝐱</m:t>
                          </m:r>
                        </m:e>
                      </m:acc>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𝑸</m:t>
                      </m:r>
                      <m:r>
                        <a:rPr kumimoji="1" lang="en-US" altLang="zh-CN" sz="2000" b="1" i="1" smtClean="0">
                          <a:latin typeface="Cambria Math" panose="02040503050406030204" pitchFamily="18" charset="0"/>
                        </a:rPr>
                        <m:t>(</m:t>
                      </m:r>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𝐱</m:t>
                          </m:r>
                        </m:e>
                      </m:acc>
                      <m:r>
                        <a:rPr kumimoji="1" lang="en-US" altLang="zh-CN" sz="2000" b="1" i="1" smtClean="0">
                          <a:latin typeface="Cambria Math" panose="02040503050406030204" pitchFamily="18" charset="0"/>
                        </a:rPr>
                        <m:t>)</m:t>
                      </m:r>
                    </m:oMath>
                  </m:oMathPara>
                </a14:m>
                <a:endParaRPr kumimoji="1" lang="zh-CN" altLang="en-US" sz="2000" b="1" dirty="0"/>
              </a:p>
            </p:txBody>
          </p:sp>
        </mc:Choice>
        <mc:Fallback xmlns="">
          <p:sp>
            <p:nvSpPr>
              <p:cNvPr id="30" name="文本框 29">
                <a:extLst>
                  <a:ext uri="{FF2B5EF4-FFF2-40B4-BE49-F238E27FC236}">
                    <a16:creationId xmlns:a16="http://schemas.microsoft.com/office/drawing/2014/main" id="{421F8AA3-E2D2-6195-10D8-8CCBB2F627C1}"/>
                  </a:ext>
                </a:extLst>
              </p:cNvPr>
              <p:cNvSpPr txBox="1">
                <a:spLocks noRot="1" noChangeAspect="1" noMove="1" noResize="1" noEditPoints="1" noAdjustHandles="1" noChangeArrowheads="1" noChangeShapeType="1" noTextEdit="1"/>
              </p:cNvSpPr>
              <p:nvPr/>
            </p:nvSpPr>
            <p:spPr>
              <a:xfrm>
                <a:off x="3577318" y="3063674"/>
                <a:ext cx="4380609" cy="2009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DF445AC-5B58-FA92-610C-803E60FF02CB}"/>
                  </a:ext>
                </a:extLst>
              </p:cNvPr>
              <p:cNvSpPr txBox="1"/>
              <p:nvPr/>
            </p:nvSpPr>
            <p:spPr>
              <a:xfrm>
                <a:off x="188835" y="3061520"/>
                <a:ext cx="3239401" cy="2009554"/>
              </a:xfrm>
              <a:prstGeom prst="rect">
                <a:avLst/>
              </a:prstGeom>
            </p:spPr>
            <p:txBody>
              <a:bodyPr vert="horz" wrap="square" lIns="91440" tIns="45720" rIns="91440" bIns="45720" rtlCol="0" anchor="ctr">
                <a:norm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𝐡</m:t>
                              </m:r>
                            </m:e>
                          </m:acc>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r>
                        <a:rPr kumimoji="1" lang="en-US" altLang="zh-CN" sz="2000" b="1" i="1" smtClean="0">
                          <a:latin typeface="Cambria Math" panose="02040503050406030204" pitchFamily="18" charset="0"/>
                        </a:rPr>
                        <m:t>=</m:t>
                      </m:r>
                      <m:r>
                        <a:rPr kumimoji="1" lang="en-US" altLang="zh-CN" sz="2000" b="1" i="0" smtClean="0">
                          <a:latin typeface="Cambria Math" panose="02040503050406030204" pitchFamily="18" charset="0"/>
                        </a:rPr>
                        <m:t>𝐅</m:t>
                      </m:r>
                      <m:sSub>
                        <m:sSubPr>
                          <m:ctrlPr>
                            <a:rPr kumimoji="1" lang="en-US" altLang="zh-CN" sz="2000" b="1" i="1" smtClean="0">
                              <a:latin typeface="Cambria Math" panose="02040503050406030204" pitchFamily="18" charset="0"/>
                            </a:rPr>
                          </m:ctrlPr>
                        </m:sSubPr>
                        <m:e>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𝐡</m:t>
                              </m:r>
                            </m:e>
                          </m:acc>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𝐏</m:t>
                          </m:r>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r>
                        <a:rPr kumimoji="1" lang="en-US" altLang="zh-CN" sz="2000" b="1" i="1" smtClean="0">
                          <a:latin typeface="Cambria Math" panose="02040503050406030204" pitchFamily="18" charset="0"/>
                        </a:rPr>
                        <m:t>=</m:t>
                      </m:r>
                      <m:r>
                        <a:rPr kumimoji="1" lang="en-US" altLang="zh-CN" sz="2000" b="1" i="0" smtClean="0">
                          <a:latin typeface="Cambria Math" panose="02040503050406030204" pitchFamily="18" charset="0"/>
                        </a:rPr>
                        <m:t>𝐅</m:t>
                      </m:r>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𝐏</m:t>
                          </m:r>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sSup>
                        <m:sSupPr>
                          <m:ctrlPr>
                            <a:rPr kumimoji="1" lang="en-US" altLang="zh-CN" sz="2000" b="1" i="1" smtClean="0">
                              <a:latin typeface="Cambria Math" panose="02040503050406030204" pitchFamily="18" charset="0"/>
                            </a:rPr>
                          </m:ctrlPr>
                        </m:sSupPr>
                        <m:e>
                          <m:r>
                            <a:rPr kumimoji="1" lang="en-US" altLang="zh-CN" sz="2000" b="1" i="0" smtClean="0">
                              <a:latin typeface="Cambria Math" panose="02040503050406030204" pitchFamily="18" charset="0"/>
                            </a:rPr>
                            <m:t>𝐅</m:t>
                          </m:r>
                        </m:e>
                        <m:sup>
                          <m:r>
                            <a:rPr kumimoji="1" lang="en-US" altLang="zh-CN" sz="2000" b="1" i="1" smtClean="0">
                              <a:latin typeface="Cambria Math" panose="02040503050406030204" pitchFamily="18" charset="0"/>
                            </a:rPr>
                            <m:t>𝑯</m:t>
                          </m:r>
                        </m:sup>
                      </m:sSup>
                      <m:r>
                        <a:rPr kumimoji="1" lang="en-US" altLang="zh-CN" sz="2000" b="1" i="1" smtClean="0">
                          <a:latin typeface="Cambria Math" panose="02040503050406030204" pitchFamily="18" charset="0"/>
                        </a:rPr>
                        <m:t>+</m:t>
                      </m:r>
                      <m:r>
                        <a:rPr kumimoji="1" lang="en-US" altLang="zh-CN" sz="2000" b="1" i="0" smtClean="0">
                          <a:latin typeface="Cambria Math" panose="02040503050406030204" pitchFamily="18" charset="0"/>
                        </a:rPr>
                        <m:t>𝐐</m:t>
                      </m:r>
                    </m:oMath>
                  </m:oMathPara>
                </a14:m>
                <a:endParaRPr kumimoji="1" lang="zh-CN" altLang="en-US" sz="2000" b="1" dirty="0"/>
              </a:p>
            </p:txBody>
          </p:sp>
        </mc:Choice>
        <mc:Fallback xmlns="">
          <p:sp>
            <p:nvSpPr>
              <p:cNvPr id="31" name="文本框 30">
                <a:extLst>
                  <a:ext uri="{FF2B5EF4-FFF2-40B4-BE49-F238E27FC236}">
                    <a16:creationId xmlns:a16="http://schemas.microsoft.com/office/drawing/2014/main" id="{3DF445AC-5B58-FA92-610C-803E60FF02CB}"/>
                  </a:ext>
                </a:extLst>
              </p:cNvPr>
              <p:cNvSpPr txBox="1">
                <a:spLocks noRot="1" noChangeAspect="1" noMove="1" noResize="1" noEditPoints="1" noAdjustHandles="1" noChangeArrowheads="1" noChangeShapeType="1" noTextEdit="1"/>
              </p:cNvSpPr>
              <p:nvPr/>
            </p:nvSpPr>
            <p:spPr>
              <a:xfrm>
                <a:off x="188835" y="3061520"/>
                <a:ext cx="3239401" cy="200955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EE32928C-A3CB-C782-2FEE-4298E19CB32D}"/>
                  </a:ext>
                </a:extLst>
              </p:cNvPr>
              <p:cNvSpPr txBox="1"/>
              <p:nvPr/>
            </p:nvSpPr>
            <p:spPr>
              <a:xfrm>
                <a:off x="7957927" y="2948506"/>
                <a:ext cx="4045238" cy="2519917"/>
              </a:xfrm>
              <a:prstGeom prst="rect">
                <a:avLst/>
              </a:prstGeom>
            </p:spPr>
            <p:txBody>
              <a:bodyPr vert="horz" wrap="square" lIns="91440" tIns="45720" rIns="91440" bIns="45720" rtlCol="0" anchor="t">
                <a:normAutofit/>
              </a:bodyPr>
              <a:lstStyle/>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𝐀</m:t>
                          </m:r>
                        </m:e>
                        <m:sub>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𝑰</m:t>
                          </m:r>
                        </m:e>
                        <m:sub>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𝑵</m:t>
                              </m:r>
                            </m:e>
                            <m:sub>
                              <m:r>
                                <a:rPr kumimoji="1" lang="en-US" altLang="zh-CN" sz="2000" b="1" i="1" smtClean="0">
                                  <a:latin typeface="Cambria Math" panose="02040503050406030204" pitchFamily="18" charset="0"/>
                                </a:rPr>
                                <m:t>𝒓</m:t>
                              </m:r>
                            </m:sub>
                          </m:sSub>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𝐱</m:t>
                              </m:r>
                            </m:e>
                          </m:acc>
                        </m:e>
                        <m:sub>
                          <m:r>
                            <a:rPr kumimoji="1" lang="en-US" altLang="zh-CN" sz="2000" b="1" i="1" smtClean="0">
                              <a:latin typeface="Cambria Math" panose="02040503050406030204" pitchFamily="18" charset="0"/>
                            </a:rPr>
                            <m:t>𝒕</m:t>
                          </m:r>
                        </m:sub>
                      </m:sSub>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𝑲</m:t>
                          </m:r>
                        </m:e>
                        <m:sub>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𝐏</m:t>
                          </m:r>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sSubSup>
                        <m:sSubSupPr>
                          <m:ctrlPr>
                            <a:rPr kumimoji="1" lang="en-US" altLang="zh-CN" sz="2000" b="1" i="1" smtClean="0">
                              <a:latin typeface="Cambria Math" panose="02040503050406030204" pitchFamily="18" charset="0"/>
                            </a:rPr>
                          </m:ctrlPr>
                        </m:sSubSupPr>
                        <m:e>
                          <m:r>
                            <a:rPr kumimoji="1" lang="en-US" altLang="zh-CN" sz="2000" b="1" i="0" smtClean="0">
                              <a:latin typeface="Cambria Math" panose="02040503050406030204" pitchFamily="18" charset="0"/>
                            </a:rPr>
                            <m:t>𝐀</m:t>
                          </m:r>
                        </m:e>
                        <m:sub>
                          <m:r>
                            <a:rPr kumimoji="1" lang="en-US" altLang="zh-CN" sz="2000" b="1" i="1" smtClean="0">
                              <a:latin typeface="Cambria Math" panose="02040503050406030204" pitchFamily="18" charset="0"/>
                            </a:rPr>
                            <m:t>𝒕</m:t>
                          </m:r>
                        </m:sub>
                        <m:sup>
                          <m:r>
                            <a:rPr kumimoji="1" lang="en-US" altLang="zh-CN" sz="2000" b="1" i="1" smtClean="0">
                              <a:latin typeface="Cambria Math" panose="02040503050406030204" pitchFamily="18" charset="0"/>
                            </a:rPr>
                            <m:t>𝑯</m:t>
                          </m:r>
                        </m:sup>
                      </m:sSubSup>
                      <m:sSubSup>
                        <m:sSubSupPr>
                          <m:ctrlPr>
                            <a:rPr kumimoji="1" lang="en-US" altLang="zh-CN" sz="2000" b="1" i="1" smtClean="0">
                              <a:latin typeface="Cambria Math" panose="02040503050406030204" pitchFamily="18" charset="0"/>
                            </a:rPr>
                          </m:ctrlPr>
                        </m:sSubSupPr>
                        <m:e>
                          <m:r>
                            <a:rPr kumimoji="1" lang="en-US" altLang="zh-CN" sz="2000" b="1" i="0" smtClean="0">
                              <a:latin typeface="Cambria Math" panose="02040503050406030204" pitchFamily="18" charset="0"/>
                            </a:rPr>
                            <m:t>𝐒</m:t>
                          </m:r>
                        </m:e>
                        <m:sub>
                          <m:r>
                            <a:rPr kumimoji="1" lang="en-US" altLang="zh-CN" sz="2000" b="1" i="1" smtClean="0">
                              <a:latin typeface="Cambria Math" panose="02040503050406030204" pitchFamily="18" charset="0"/>
                            </a:rPr>
                            <m:t>𝒕</m:t>
                          </m:r>
                        </m:sub>
                        <m:sup>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p>
                      </m:sSubSup>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𝐮</m:t>
                          </m:r>
                        </m:e>
                        <m:sub>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𝐲</m:t>
                          </m:r>
                        </m:e>
                        <m:sub>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𝐀</m:t>
                          </m:r>
                        </m:e>
                        <m:sub>
                          <m:r>
                            <a:rPr kumimoji="1" lang="en-US" altLang="zh-CN" sz="2000" b="1" i="1" smtClean="0">
                              <a:latin typeface="Cambria Math" panose="02040503050406030204" pitchFamily="18" charset="0"/>
                            </a:rPr>
                            <m:t>𝒕</m:t>
                          </m:r>
                        </m:sub>
                      </m:sSub>
                      <m:sSub>
                        <m:sSubPr>
                          <m:ctrlPr>
                            <a:rPr kumimoji="1" lang="en-US" altLang="zh-CN" sz="2000" b="1" i="1" smtClean="0">
                              <a:latin typeface="Cambria Math" panose="02040503050406030204" pitchFamily="18" charset="0"/>
                            </a:rPr>
                          </m:ctrlPr>
                        </m:sSubPr>
                        <m:e>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𝐡</m:t>
                              </m:r>
                            </m:e>
                          </m:acc>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𝐒</m:t>
                          </m:r>
                        </m:e>
                        <m:sub>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𝐀</m:t>
                          </m:r>
                        </m:e>
                        <m:sub>
                          <m:r>
                            <a:rPr kumimoji="1" lang="en-US" altLang="zh-CN" sz="2000" b="1" i="1" smtClean="0">
                              <a:latin typeface="Cambria Math" panose="02040503050406030204" pitchFamily="18" charset="0"/>
                            </a:rPr>
                            <m:t>𝒕</m:t>
                          </m:r>
                        </m:sub>
                      </m:sSub>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𝐏</m:t>
                          </m:r>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sSubSup>
                        <m:sSubSupPr>
                          <m:ctrlPr>
                            <a:rPr kumimoji="1" lang="en-US" altLang="zh-CN" sz="2000" b="1" i="1" smtClean="0">
                              <a:latin typeface="Cambria Math" panose="02040503050406030204" pitchFamily="18" charset="0"/>
                            </a:rPr>
                          </m:ctrlPr>
                        </m:sSubSupPr>
                        <m:e>
                          <m:r>
                            <a:rPr kumimoji="1" lang="en-US" altLang="zh-CN" sz="2000" b="1" i="0" smtClean="0">
                              <a:latin typeface="Cambria Math" panose="02040503050406030204" pitchFamily="18" charset="0"/>
                            </a:rPr>
                            <m:t>𝐀</m:t>
                          </m:r>
                        </m:e>
                        <m:sub>
                          <m:r>
                            <a:rPr kumimoji="1" lang="en-US" altLang="zh-CN" sz="2000" b="1" i="1" smtClean="0">
                              <a:latin typeface="Cambria Math" panose="02040503050406030204" pitchFamily="18" charset="0"/>
                            </a:rPr>
                            <m:t>𝒕</m:t>
                          </m:r>
                        </m:sub>
                        <m:sup>
                          <m:r>
                            <a:rPr kumimoji="1" lang="en-US" altLang="zh-CN" sz="2000" b="1" i="1" smtClean="0">
                              <a:latin typeface="Cambria Math" panose="02040503050406030204" pitchFamily="18" charset="0"/>
                            </a:rPr>
                            <m:t>𝑯</m:t>
                          </m:r>
                        </m:sup>
                      </m:sSubSup>
                      <m:r>
                        <a:rPr kumimoji="1" lang="en-US" altLang="zh-CN" sz="2000" b="1" i="1" smtClean="0">
                          <a:latin typeface="Cambria Math" panose="02040503050406030204" pitchFamily="18" charset="0"/>
                        </a:rPr>
                        <m:t>+</m:t>
                      </m:r>
                      <m:sSubSup>
                        <m:sSubSupPr>
                          <m:ctrlPr>
                            <a:rPr kumimoji="1" lang="en-US" altLang="zh-CN" sz="2000" i="1" smtClean="0">
                              <a:latin typeface="Cambria Math" panose="02040503050406030204" pitchFamily="18" charset="0"/>
                            </a:rPr>
                          </m:ctrlPr>
                        </m:sSubSupPr>
                        <m:e>
                          <m:r>
                            <a:rPr kumimoji="1" lang="en-US" altLang="zh-CN" sz="2000" b="0" i="1" smtClean="0">
                              <a:latin typeface="Cambria Math" panose="02040503050406030204" pitchFamily="18" charset="0"/>
                            </a:rPr>
                            <m:t>𝜎</m:t>
                          </m:r>
                        </m:e>
                        <m:sub>
                          <m:r>
                            <a:rPr kumimoji="1" lang="en-US" altLang="zh-CN" sz="2000" b="0" i="1" smtClean="0">
                              <a:latin typeface="Cambria Math" panose="02040503050406030204" pitchFamily="18" charset="0"/>
                            </a:rPr>
                            <m:t>𝑤</m:t>
                          </m:r>
                        </m:sub>
                        <m:sup>
                          <m:r>
                            <a:rPr kumimoji="1" lang="en-US" altLang="zh-CN" sz="2000" b="0" i="1" smtClean="0">
                              <a:latin typeface="Cambria Math" panose="02040503050406030204" pitchFamily="18" charset="0"/>
                            </a:rPr>
                            <m:t>2</m:t>
                          </m:r>
                        </m:sup>
                      </m:sSubSup>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𝑰</m:t>
                          </m:r>
                        </m:e>
                        <m:sub>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𝑵</m:t>
                              </m:r>
                            </m:e>
                            <m:sub>
                              <m:r>
                                <a:rPr kumimoji="1" lang="en-US" altLang="zh-CN" sz="2000" b="1" i="1" smtClean="0">
                                  <a:latin typeface="Cambria Math" panose="02040503050406030204" pitchFamily="18" charset="0"/>
                                </a:rPr>
                                <m:t>𝒓</m:t>
                              </m:r>
                            </m:sub>
                          </m:sSub>
                        </m:sub>
                      </m:sSub>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𝐡</m:t>
                              </m:r>
                            </m:e>
                          </m:acc>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acc>
                            <m:accPr>
                              <m:chr m:val="̂"/>
                              <m:ctrlPr>
                                <a:rPr kumimoji="1" lang="en-US" altLang="zh-CN" sz="2000" b="1" i="1" smtClean="0">
                                  <a:latin typeface="Cambria Math" panose="02040503050406030204" pitchFamily="18" charset="0"/>
                                </a:rPr>
                              </m:ctrlPr>
                            </m:accPr>
                            <m:e>
                              <m:r>
                                <a:rPr kumimoji="1" lang="en-US" altLang="zh-CN" sz="2000" b="1" i="0" smtClean="0">
                                  <a:latin typeface="Cambria Math" panose="02040503050406030204" pitchFamily="18" charset="0"/>
                                </a:rPr>
                                <m:t>𝐡</m:t>
                              </m:r>
                            </m:e>
                          </m:acc>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𝑲</m:t>
                          </m:r>
                        </m:e>
                        <m:sub>
                          <m:r>
                            <a:rPr kumimoji="1" lang="en-US" altLang="zh-CN" sz="2000" b="1" i="1" smtClean="0">
                              <a:latin typeface="Cambria Math" panose="02040503050406030204" pitchFamily="18" charset="0"/>
                            </a:rPr>
                            <m:t>𝒕</m:t>
                          </m:r>
                        </m:sub>
                      </m:sSub>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𝐮</m:t>
                          </m:r>
                        </m:e>
                        <m:sub>
                          <m:r>
                            <a:rPr kumimoji="1" lang="en-US" altLang="zh-CN" sz="2000" b="1" i="1" smtClean="0">
                              <a:latin typeface="Cambria Math" panose="02040503050406030204" pitchFamily="18" charset="0"/>
                            </a:rPr>
                            <m:t>𝒕</m:t>
                          </m:r>
                        </m:sub>
                      </m:sSub>
                    </m:oMath>
                  </m:oMathPara>
                </a14:m>
                <a:endParaRPr kumimoji="1" lang="en-US" altLang="zh-CN" sz="2000" b="1" dirty="0"/>
              </a:p>
              <a:p>
                <a:pPr algn="l"/>
                <a14:m>
                  <m:oMathPara xmlns:m="http://schemas.openxmlformats.org/officeDocument/2006/math">
                    <m:oMathParaPr>
                      <m:jc m:val="centerGroup"/>
                    </m:oMathParaPr>
                    <m:oMath xmlns:m="http://schemas.openxmlformats.org/officeDocument/2006/math">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𝐏</m:t>
                          </m:r>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sub>
                      </m:sSub>
                      <m:r>
                        <a:rPr kumimoji="1" lang="en-US" altLang="zh-CN" sz="2000" b="1" i="1" smtClean="0">
                          <a:latin typeface="Cambria Math" panose="02040503050406030204" pitchFamily="18" charset="0"/>
                        </a:rPr>
                        <m:t>=</m:t>
                      </m:r>
                      <m:d>
                        <m:dPr>
                          <m:ctrlPr>
                            <a:rPr kumimoji="1" lang="en-US" altLang="zh-CN" sz="2000" b="1" i="1" smtClean="0">
                              <a:latin typeface="Cambria Math" panose="02040503050406030204" pitchFamily="18" charset="0"/>
                            </a:rPr>
                          </m:ctrlPr>
                        </m:dPr>
                        <m:e>
                          <m:r>
                            <a:rPr kumimoji="1" lang="en-US" altLang="zh-CN" sz="2000" b="1" i="1" smtClean="0">
                              <a:latin typeface="Cambria Math" panose="02040503050406030204" pitchFamily="18" charset="0"/>
                            </a:rPr>
                            <m:t>𝑰</m:t>
                          </m:r>
                          <m:r>
                            <a:rPr kumimoji="1" lang="en-US" altLang="zh-CN" sz="2000" b="1" i="1" smtClean="0">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en-US" altLang="zh-CN" sz="2000" b="1" i="1" smtClean="0">
                                  <a:latin typeface="Cambria Math" panose="02040503050406030204" pitchFamily="18" charset="0"/>
                                </a:rPr>
                                <m:t>𝑲</m:t>
                              </m:r>
                            </m:e>
                            <m:sub>
                              <m:r>
                                <a:rPr kumimoji="1" lang="en-US" altLang="zh-CN" sz="2000" b="1" i="1" smtClean="0">
                                  <a:latin typeface="Cambria Math" panose="02040503050406030204" pitchFamily="18" charset="0"/>
                                </a:rPr>
                                <m:t>𝒕</m:t>
                              </m:r>
                            </m:sub>
                          </m:sSub>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𝐀</m:t>
                              </m:r>
                            </m:e>
                            <m:sub>
                              <m:r>
                                <a:rPr kumimoji="1" lang="en-US" altLang="zh-CN" sz="2000" b="1" i="1" smtClean="0">
                                  <a:latin typeface="Cambria Math" panose="02040503050406030204" pitchFamily="18" charset="0"/>
                                </a:rPr>
                                <m:t>𝒕</m:t>
                              </m:r>
                            </m:sub>
                          </m:sSub>
                        </m:e>
                      </m:d>
                      <m:sSub>
                        <m:sSubPr>
                          <m:ctrlPr>
                            <a:rPr kumimoji="1" lang="en-US" altLang="zh-CN" sz="2000" b="1" i="1" smtClean="0">
                              <a:latin typeface="Cambria Math" panose="02040503050406030204" pitchFamily="18" charset="0"/>
                            </a:rPr>
                          </m:ctrlPr>
                        </m:sSubPr>
                        <m:e>
                          <m:r>
                            <a:rPr kumimoji="1" lang="en-US" altLang="zh-CN" sz="2000" b="1" i="0" smtClean="0">
                              <a:latin typeface="Cambria Math" panose="02040503050406030204" pitchFamily="18" charset="0"/>
                            </a:rPr>
                            <m:t>𝐏</m:t>
                          </m:r>
                        </m:e>
                        <m:sub>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𝒕</m:t>
                          </m:r>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𝟏</m:t>
                          </m:r>
                        </m:sub>
                      </m:sSub>
                    </m:oMath>
                  </m:oMathPara>
                </a14:m>
                <a:endParaRPr kumimoji="1" lang="zh-CN" altLang="en-US" sz="2000" b="1" dirty="0"/>
              </a:p>
            </p:txBody>
          </p:sp>
        </mc:Choice>
        <mc:Fallback xmlns="">
          <p:sp>
            <p:nvSpPr>
              <p:cNvPr id="38" name="文本框 37">
                <a:extLst>
                  <a:ext uri="{FF2B5EF4-FFF2-40B4-BE49-F238E27FC236}">
                    <a16:creationId xmlns:a16="http://schemas.microsoft.com/office/drawing/2014/main" id="{EE32928C-A3CB-C782-2FEE-4298E19CB32D}"/>
                  </a:ext>
                </a:extLst>
              </p:cNvPr>
              <p:cNvSpPr txBox="1">
                <a:spLocks noRot="1" noChangeAspect="1" noMove="1" noResize="1" noEditPoints="1" noAdjustHandles="1" noChangeArrowheads="1" noChangeShapeType="1" noTextEdit="1"/>
              </p:cNvSpPr>
              <p:nvPr/>
            </p:nvSpPr>
            <p:spPr>
              <a:xfrm>
                <a:off x="7957927" y="2948506"/>
                <a:ext cx="4045238" cy="2519917"/>
              </a:xfrm>
              <a:prstGeom prst="rect">
                <a:avLst/>
              </a:prstGeom>
              <a:blipFill>
                <a:blip r:embed="rId12"/>
                <a:stretch>
                  <a:fillRect t="-969"/>
                </a:stretch>
              </a:blipFill>
            </p:spPr>
            <p:txBody>
              <a:bodyPr/>
              <a:lstStyle/>
              <a:p>
                <a:r>
                  <a:rPr lang="zh-CN" altLang="en-US">
                    <a:noFill/>
                  </a:rPr>
                  <a:t> </a:t>
                </a:r>
              </a:p>
            </p:txBody>
          </p:sp>
        </mc:Fallback>
      </mc:AlternateContent>
      <p:sp>
        <p:nvSpPr>
          <p:cNvPr id="40" name="椭圆 39">
            <a:extLst>
              <a:ext uri="{FF2B5EF4-FFF2-40B4-BE49-F238E27FC236}">
                <a16:creationId xmlns:a16="http://schemas.microsoft.com/office/drawing/2014/main" id="{67A27882-12F3-2921-F845-21398D77927F}"/>
              </a:ext>
            </a:extLst>
          </p:cNvPr>
          <p:cNvSpPr/>
          <p:nvPr>
            <p:custDataLst>
              <p:tags r:id="rId2"/>
            </p:custDataLst>
          </p:nvPr>
        </p:nvSpPr>
        <p:spPr>
          <a:xfrm>
            <a:off x="381102" y="3495684"/>
            <a:ext cx="1253490" cy="713740"/>
          </a:xfrm>
          <a:prstGeom prst="ellipse">
            <a:avLst/>
          </a:prstGeom>
          <a:noFill/>
          <a:ln w="19050">
            <a:solidFill>
              <a:schemeClr val="accent2"/>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41" name="曲线连接符 2">
            <a:extLst>
              <a:ext uri="{FF2B5EF4-FFF2-40B4-BE49-F238E27FC236}">
                <a16:creationId xmlns:a16="http://schemas.microsoft.com/office/drawing/2014/main" id="{5B644A50-E0B7-D982-F6E9-BC8B6067ECCE}"/>
              </a:ext>
            </a:extLst>
          </p:cNvPr>
          <p:cNvCxnSpPr>
            <a:cxnSpLocks/>
            <a:endCxn id="44" idx="1"/>
          </p:cNvCxnSpPr>
          <p:nvPr/>
        </p:nvCxnSpPr>
        <p:spPr>
          <a:xfrm>
            <a:off x="1482679" y="3639578"/>
            <a:ext cx="2869891" cy="99585"/>
          </a:xfrm>
          <a:prstGeom prst="curvedConnector4">
            <a:avLst>
              <a:gd name="adj1" fmla="val 47333"/>
              <a:gd name="adj2" fmla="val -234513"/>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4" name="椭圆 43">
            <a:extLst>
              <a:ext uri="{FF2B5EF4-FFF2-40B4-BE49-F238E27FC236}">
                <a16:creationId xmlns:a16="http://schemas.microsoft.com/office/drawing/2014/main" id="{564B3D36-5F1E-2D4F-AEFE-86636DD54C0F}"/>
              </a:ext>
            </a:extLst>
          </p:cNvPr>
          <p:cNvSpPr/>
          <p:nvPr>
            <p:custDataLst>
              <p:tags r:id="rId3"/>
            </p:custDataLst>
          </p:nvPr>
        </p:nvSpPr>
        <p:spPr>
          <a:xfrm>
            <a:off x="4199470" y="3634638"/>
            <a:ext cx="1045435" cy="713740"/>
          </a:xfrm>
          <a:prstGeom prst="ellipse">
            <a:avLst/>
          </a:prstGeom>
          <a:noFill/>
          <a:ln w="19050">
            <a:solidFill>
              <a:schemeClr val="accent2"/>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00615998-B27D-FE7B-870B-47E3C0E104D1}"/>
              </a:ext>
            </a:extLst>
          </p:cNvPr>
          <p:cNvSpPr/>
          <p:nvPr>
            <p:custDataLst>
              <p:tags r:id="rId4"/>
            </p:custDataLst>
          </p:nvPr>
        </p:nvSpPr>
        <p:spPr>
          <a:xfrm>
            <a:off x="5061498" y="4235092"/>
            <a:ext cx="522718" cy="456908"/>
          </a:xfrm>
          <a:prstGeom prst="ellipse">
            <a:avLst/>
          </a:prstGeom>
          <a:noFill/>
          <a:ln w="19050">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49" name="曲线连接符 2">
            <a:extLst>
              <a:ext uri="{FF2B5EF4-FFF2-40B4-BE49-F238E27FC236}">
                <a16:creationId xmlns:a16="http://schemas.microsoft.com/office/drawing/2014/main" id="{98303DE7-60B9-07A2-97F1-06775BE063E9}"/>
              </a:ext>
            </a:extLst>
          </p:cNvPr>
          <p:cNvCxnSpPr>
            <a:cxnSpLocks/>
            <a:endCxn id="50" idx="2"/>
          </p:cNvCxnSpPr>
          <p:nvPr/>
        </p:nvCxnSpPr>
        <p:spPr>
          <a:xfrm flipV="1">
            <a:off x="5584216" y="3165697"/>
            <a:ext cx="3414872" cy="1182681"/>
          </a:xfrm>
          <a:prstGeom prst="curvedConnector3">
            <a:avLst>
              <a:gd name="adj1" fmla="val 7864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0FEA4C07-CB08-2ECC-DE9E-8995A6B087B8}"/>
              </a:ext>
            </a:extLst>
          </p:cNvPr>
          <p:cNvSpPr/>
          <p:nvPr>
            <p:custDataLst>
              <p:tags r:id="rId5"/>
            </p:custDataLst>
          </p:nvPr>
        </p:nvSpPr>
        <p:spPr>
          <a:xfrm>
            <a:off x="8999088" y="2937243"/>
            <a:ext cx="522718" cy="456908"/>
          </a:xfrm>
          <a:prstGeom prst="ellipse">
            <a:avLst/>
          </a:prstGeom>
          <a:noFill/>
          <a:ln w="19050">
            <a:solidFill>
              <a:srgbClr val="FF0000"/>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53" name="箭头: 右 52">
            <a:extLst>
              <a:ext uri="{FF2B5EF4-FFF2-40B4-BE49-F238E27FC236}">
                <a16:creationId xmlns:a16="http://schemas.microsoft.com/office/drawing/2014/main" id="{B77130D1-2C3F-1F04-9262-A4F4D6AD136F}"/>
              </a:ext>
            </a:extLst>
          </p:cNvPr>
          <p:cNvSpPr/>
          <p:nvPr/>
        </p:nvSpPr>
        <p:spPr>
          <a:xfrm>
            <a:off x="3508404" y="1914522"/>
            <a:ext cx="407265" cy="588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右 53">
            <a:extLst>
              <a:ext uri="{FF2B5EF4-FFF2-40B4-BE49-F238E27FC236}">
                <a16:creationId xmlns:a16="http://schemas.microsoft.com/office/drawing/2014/main" id="{6107E82A-22DA-E510-1519-8014285C24E8}"/>
              </a:ext>
            </a:extLst>
          </p:cNvPr>
          <p:cNvSpPr/>
          <p:nvPr/>
        </p:nvSpPr>
        <p:spPr>
          <a:xfrm>
            <a:off x="7422622" y="1914522"/>
            <a:ext cx="407265" cy="5884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a16="http://schemas.microsoft.com/office/drawing/2014/main" id="{3837B1AE-876F-0589-FD8A-0BF93DCBE8CA}"/>
              </a:ext>
            </a:extLst>
          </p:cNvPr>
          <p:cNvSpPr txBox="1"/>
          <p:nvPr/>
        </p:nvSpPr>
        <p:spPr>
          <a:xfrm>
            <a:off x="188836" y="5110623"/>
            <a:ext cx="6159992" cy="352083"/>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Highlight</a:t>
            </a:r>
          </a:p>
        </p:txBody>
      </p:sp>
      <p:sp>
        <p:nvSpPr>
          <p:cNvPr id="68" name="文本框 67">
            <a:extLst>
              <a:ext uri="{FF2B5EF4-FFF2-40B4-BE49-F238E27FC236}">
                <a16:creationId xmlns:a16="http://schemas.microsoft.com/office/drawing/2014/main" id="{620C77F8-2D8D-FBD9-8C53-82DF60D4D68B}"/>
              </a:ext>
            </a:extLst>
          </p:cNvPr>
          <p:cNvSpPr txBox="1"/>
          <p:nvPr/>
        </p:nvSpPr>
        <p:spPr>
          <a:xfrm>
            <a:off x="167570" y="5473339"/>
            <a:ext cx="6159994" cy="1101415"/>
          </a:xfrm>
          <a:prstGeom prst="rect">
            <a:avLst/>
          </a:prstGeom>
        </p:spPr>
        <p:txBody>
          <a:bodyPr vert="horz" wrap="none" lIns="91440" tIns="45720" rIns="91440" bIns="45720" rtlCol="0" anchor="ctr">
            <a:normAutofit/>
          </a:bodyPr>
          <a:lstStyle/>
          <a:p>
            <a:pPr marL="285750" indent="-285750" algn="l">
              <a:buFont typeface="Wingdings" panose="05000000000000000000" pitchFamily="2" charset="2"/>
              <a:buChar char="Ø"/>
            </a:pPr>
            <a:r>
              <a:rPr kumimoji="1" lang="en-US" altLang="zh-CN" b="1" dirty="0"/>
              <a:t>Make better </a:t>
            </a:r>
            <a:r>
              <a:rPr kumimoji="1" lang="en-US" altLang="zh-CN" b="1" dirty="0">
                <a:solidFill>
                  <a:schemeClr val="accent4">
                    <a:lumMod val="75000"/>
                  </a:schemeClr>
                </a:solidFill>
              </a:rPr>
              <a:t>use of the channel information in the time slot</a:t>
            </a:r>
          </a:p>
          <a:p>
            <a:pPr marL="285750" indent="-285750" algn="l">
              <a:buFont typeface="Wingdings" panose="05000000000000000000" pitchFamily="2" charset="2"/>
              <a:buChar char="Ø"/>
            </a:pPr>
            <a:r>
              <a:rPr kumimoji="1" lang="en-US" altLang="zh-CN" b="1" dirty="0"/>
              <a:t>Make better </a:t>
            </a:r>
            <a:r>
              <a:rPr kumimoji="1" lang="en-US" altLang="zh-CN" b="1" dirty="0">
                <a:solidFill>
                  <a:schemeClr val="accent4">
                    <a:lumMod val="75000"/>
                  </a:schemeClr>
                </a:solidFill>
              </a:rPr>
              <a:t>tracking of time varying channel</a:t>
            </a:r>
            <a:endParaRPr kumimoji="1" lang="zh-CN" altLang="en-US" b="1" dirty="0">
              <a:solidFill>
                <a:schemeClr val="accent4">
                  <a:lumMod val="75000"/>
                </a:schemeClr>
              </a:solidFill>
            </a:endParaRPr>
          </a:p>
        </p:txBody>
      </p:sp>
      <p:sp>
        <p:nvSpPr>
          <p:cNvPr id="69" name="矩形 68">
            <a:extLst>
              <a:ext uri="{FF2B5EF4-FFF2-40B4-BE49-F238E27FC236}">
                <a16:creationId xmlns:a16="http://schemas.microsoft.com/office/drawing/2014/main" id="{81975FC1-EDDF-4A6D-A506-420E30F493C4}"/>
              </a:ext>
            </a:extLst>
          </p:cNvPr>
          <p:cNvSpPr/>
          <p:nvPr/>
        </p:nvSpPr>
        <p:spPr>
          <a:xfrm>
            <a:off x="6400799" y="5497611"/>
            <a:ext cx="5634264" cy="1057477"/>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70" name="文本框 69">
            <a:extLst>
              <a:ext uri="{FF2B5EF4-FFF2-40B4-BE49-F238E27FC236}">
                <a16:creationId xmlns:a16="http://schemas.microsoft.com/office/drawing/2014/main" id="{725C3B60-74B2-02A9-7B43-BF761875E64B}"/>
              </a:ext>
            </a:extLst>
          </p:cNvPr>
          <p:cNvSpPr txBox="1"/>
          <p:nvPr/>
        </p:nvSpPr>
        <p:spPr>
          <a:xfrm>
            <a:off x="6432696" y="5112223"/>
            <a:ext cx="5539563" cy="352083"/>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Weakness</a:t>
            </a:r>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0C52A2E5-5040-BA59-23AB-CB5ECE643CF9}"/>
                  </a:ext>
                </a:extLst>
              </p:cNvPr>
              <p:cNvSpPr txBox="1"/>
              <p:nvPr/>
            </p:nvSpPr>
            <p:spPr>
              <a:xfrm>
                <a:off x="6443326" y="5491095"/>
                <a:ext cx="5823102" cy="1101415"/>
              </a:xfrm>
              <a:prstGeom prst="rect">
                <a:avLst/>
              </a:prstGeom>
            </p:spPr>
            <p:txBody>
              <a:bodyPr vert="horz" wrap="none" lIns="91440" tIns="45720" rIns="91440" bIns="45720" rtlCol="0" anchor="ctr">
                <a:normAutofit/>
              </a:bodyPr>
              <a:lstStyle/>
              <a:p>
                <a:pPr marL="285750" indent="-285750">
                  <a:buFont typeface="Wingdings" panose="05000000000000000000" pitchFamily="2" charset="2"/>
                  <a:buChar char="Ø"/>
                </a:pPr>
                <a:r>
                  <a:rPr kumimoji="1" lang="en-US" altLang="zh-CN" b="1" dirty="0">
                    <a:solidFill>
                      <a:srgbClr val="FF0000"/>
                    </a:solidFill>
                  </a:rPr>
                  <a:t>Error propagation </a:t>
                </a:r>
                <a:r>
                  <a:rPr kumimoji="1" lang="en-US" altLang="zh-CN" b="1" dirty="0">
                    <a:solidFill>
                      <a:schemeClr val="tx1">
                        <a:lumMod val="95000"/>
                        <a:lumOff val="5000"/>
                      </a:schemeClr>
                    </a:solidFill>
                  </a:rPr>
                  <a:t>caused by hard decisions</a:t>
                </a:r>
              </a:p>
              <a:p>
                <a:pPr marL="285750" indent="-285750" algn="l">
                  <a:buFont typeface="Wingdings" panose="05000000000000000000" pitchFamily="2" charset="2"/>
                  <a:buChar char="Ø"/>
                </a:pPr>
                <a:r>
                  <a:rPr kumimoji="1" lang="en-US" altLang="zh-CN" b="1" dirty="0">
                    <a:solidFill>
                      <a:srgbClr val="FF0000"/>
                    </a:solidFill>
                  </a:rPr>
                  <a:t>High computational complexity </a:t>
                </a:r>
                <a:r>
                  <a:rPr kumimoji="1" lang="en-US" altLang="zh-CN" b="1" dirty="0">
                    <a:solidFill>
                      <a:schemeClr val="tx1">
                        <a:lumMod val="95000"/>
                        <a:lumOff val="5000"/>
                      </a:schemeClr>
                    </a:solidFill>
                  </a:rPr>
                  <a:t>caused by </a:t>
                </a:r>
                <a14:m>
                  <m:oMath xmlns:m="http://schemas.openxmlformats.org/officeDocument/2006/math">
                    <m:sSub>
                      <m:sSubPr>
                        <m:ctrlPr>
                          <a:rPr kumimoji="1" lang="en-US" altLang="zh-CN" b="1" i="1" smtClean="0">
                            <a:solidFill>
                              <a:schemeClr val="tx1">
                                <a:lumMod val="95000"/>
                                <a:lumOff val="5000"/>
                              </a:schemeClr>
                            </a:solidFill>
                            <a:latin typeface="Cambria Math" panose="02040503050406030204" pitchFamily="18" charset="0"/>
                          </a:rPr>
                        </m:ctrlPr>
                      </m:sSubPr>
                      <m:e>
                        <m:r>
                          <a:rPr kumimoji="1" lang="en-US" altLang="zh-CN" b="1" i="1" smtClean="0">
                            <a:solidFill>
                              <a:schemeClr val="tx1">
                                <a:lumMod val="95000"/>
                                <a:lumOff val="5000"/>
                              </a:schemeClr>
                            </a:solidFill>
                            <a:latin typeface="Cambria Math" panose="02040503050406030204" pitchFamily="18" charset="0"/>
                          </a:rPr>
                          <m:t>𝑲</m:t>
                        </m:r>
                      </m:e>
                      <m:sub>
                        <m:r>
                          <a:rPr kumimoji="1" lang="en-US" altLang="zh-CN" b="1" i="1" smtClean="0">
                            <a:solidFill>
                              <a:schemeClr val="tx1">
                                <a:lumMod val="95000"/>
                                <a:lumOff val="5000"/>
                              </a:schemeClr>
                            </a:solidFill>
                            <a:latin typeface="Cambria Math" panose="02040503050406030204" pitchFamily="18" charset="0"/>
                          </a:rPr>
                          <m:t>𝒕</m:t>
                        </m:r>
                      </m:sub>
                    </m:sSub>
                  </m:oMath>
                </a14:m>
                <a:endParaRPr kumimoji="1" lang="en-US" altLang="zh-CN" b="1" dirty="0">
                  <a:solidFill>
                    <a:srgbClr val="FF0000"/>
                  </a:solidFill>
                </a:endParaRPr>
              </a:p>
            </p:txBody>
          </p:sp>
        </mc:Choice>
        <mc:Fallback xmlns="">
          <p:sp>
            <p:nvSpPr>
              <p:cNvPr id="72" name="文本框 71">
                <a:extLst>
                  <a:ext uri="{FF2B5EF4-FFF2-40B4-BE49-F238E27FC236}">
                    <a16:creationId xmlns:a16="http://schemas.microsoft.com/office/drawing/2014/main" id="{0C52A2E5-5040-BA59-23AB-CB5ECE643CF9}"/>
                  </a:ext>
                </a:extLst>
              </p:cNvPr>
              <p:cNvSpPr txBox="1">
                <a:spLocks noRot="1" noChangeAspect="1" noMove="1" noResize="1" noEditPoints="1" noAdjustHandles="1" noChangeArrowheads="1" noChangeShapeType="1" noTextEdit="1"/>
              </p:cNvSpPr>
              <p:nvPr/>
            </p:nvSpPr>
            <p:spPr>
              <a:xfrm>
                <a:off x="6443326" y="5491095"/>
                <a:ext cx="5823102" cy="1101415"/>
              </a:xfrm>
              <a:prstGeom prst="rect">
                <a:avLst/>
              </a:prstGeom>
              <a:blipFill>
                <a:blip r:embed="rId13"/>
                <a:stretch>
                  <a:fillRect l="-733"/>
                </a:stretch>
              </a:blipFill>
            </p:spPr>
            <p:txBody>
              <a:bodyPr/>
              <a:lstStyle/>
              <a:p>
                <a:r>
                  <a:rPr lang="zh-CN" alt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17" name="文本框 16"/>
          <p:cNvSpPr txBox="1"/>
          <p:nvPr/>
        </p:nvSpPr>
        <p:spPr>
          <a:xfrm>
            <a:off x="2675890" y="1015365"/>
            <a:ext cx="4426585"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A bayes detection named variation inference</a:t>
            </a:r>
          </a:p>
        </p:txBody>
      </p:sp>
      <p:sp>
        <p:nvSpPr>
          <p:cNvPr id="15" name="矩形 14"/>
          <p:cNvSpPr/>
          <p:nvPr/>
        </p:nvSpPr>
        <p:spPr>
          <a:xfrm>
            <a:off x="2675890" y="1404620"/>
            <a:ext cx="4425950" cy="5076190"/>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9" name="文本框 18"/>
          <p:cNvSpPr txBox="1"/>
          <p:nvPr/>
        </p:nvSpPr>
        <p:spPr>
          <a:xfrm>
            <a:off x="7230745" y="1015365"/>
            <a:ext cx="4446270" cy="396000"/>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dirty="0">
                <a:sym typeface="+mn-ea"/>
              </a:rPr>
              <a:t>  </a:t>
            </a:r>
            <a:r>
              <a:rPr kumimoji="1" lang="en-US" altLang="zh-CN" b="1" i="1" dirty="0">
                <a:solidFill>
                  <a:srgbClr val="00B050"/>
                </a:solidFill>
                <a:sym typeface="+mn-ea"/>
              </a:rPr>
              <a:t>Soft information</a:t>
            </a:r>
          </a:p>
        </p:txBody>
      </p:sp>
      <p:sp>
        <p:nvSpPr>
          <p:cNvPr id="23" name="矩形 22"/>
          <p:cNvSpPr/>
          <p:nvPr/>
        </p:nvSpPr>
        <p:spPr>
          <a:xfrm>
            <a:off x="7249160" y="1404620"/>
            <a:ext cx="4425950" cy="5062855"/>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6" name="圆角矩形 25"/>
          <p:cNvSpPr/>
          <p:nvPr/>
        </p:nvSpPr>
        <p:spPr>
          <a:xfrm>
            <a:off x="233916" y="2437130"/>
            <a:ext cx="2313069" cy="2013585"/>
          </a:xfrm>
          <a:prstGeom prst="roundRect">
            <a:avLst/>
          </a:prstGeom>
        </p:spPr>
        <p:style>
          <a:lnRef idx="0">
            <a:srgbClr val="FFFFFF"/>
          </a:lnRef>
          <a:fillRef idx="2">
            <a:schemeClr val="accent1"/>
          </a:fillRef>
          <a:effectRef idx="0">
            <a:srgbClr val="FFFFFF"/>
          </a:effectRef>
          <a:fontRef idx="minor">
            <a:schemeClr val="lt1"/>
          </a:fontRef>
        </p:style>
        <p:txBody>
          <a:bodyPr rtlCol="0" anchor="ctr"/>
          <a:lstStyle/>
          <a:p>
            <a:pPr algn="ctr"/>
            <a:endParaRPr lang="en-US" altLang="zh-CN" b="1" i="1" dirty="0">
              <a:solidFill>
                <a:schemeClr val="tx1"/>
              </a:solidFill>
              <a:effectLst>
                <a:outerShdw blurRad="38100" dist="19050" dir="2700000" algn="tl" rotWithShape="0">
                  <a:schemeClr val="dk1">
                    <a:alpha val="40000"/>
                  </a:schemeClr>
                </a:outerShdw>
              </a:effectLst>
            </a:endParaRPr>
          </a:p>
        </p:txBody>
      </p:sp>
      <p:sp>
        <p:nvSpPr>
          <p:cNvPr id="4" name="文本框 3">
            <a:extLst>
              <a:ext uri="{FF2B5EF4-FFF2-40B4-BE49-F238E27FC236}">
                <a16:creationId xmlns:a16="http://schemas.microsoft.com/office/drawing/2014/main" id="{77F60E98-066D-FF27-B4EF-676D67D72895}"/>
              </a:ext>
            </a:extLst>
          </p:cNvPr>
          <p:cNvSpPr txBox="1"/>
          <p:nvPr/>
        </p:nvSpPr>
        <p:spPr>
          <a:xfrm>
            <a:off x="390652" y="2922270"/>
            <a:ext cx="2232533" cy="1200329"/>
          </a:xfrm>
          <a:prstGeom prst="rect">
            <a:avLst/>
          </a:prstGeom>
          <a:noFill/>
        </p:spPr>
        <p:txBody>
          <a:bodyPr wrap="square">
            <a:spAutoFit/>
          </a:bodyPr>
          <a:lstStyle/>
          <a:p>
            <a:r>
              <a:rPr lang="zh-CN" altLang="en-US" b="1" i="1" dirty="0"/>
              <a:t>How to address the</a:t>
            </a:r>
            <a:r>
              <a:rPr lang="zh-CN" altLang="en-US" b="1" i="1" dirty="0">
                <a:solidFill>
                  <a:srgbClr val="FF0000"/>
                </a:solidFill>
              </a:rPr>
              <a:t> error propagation </a:t>
            </a:r>
            <a:r>
              <a:rPr lang="zh-CN" altLang="en-US" b="1" i="1" dirty="0"/>
              <a:t>problem caused by </a:t>
            </a:r>
            <a:r>
              <a:rPr kumimoji="1" lang="zh-CN" altLang="en-US" b="1" i="1" dirty="0">
                <a:solidFill>
                  <a:schemeClr val="accent4"/>
                </a:solidFill>
              </a:rPr>
              <a:t>hard decisions </a:t>
            </a:r>
            <a:r>
              <a:rPr kumimoji="1" lang="en-US" altLang="zh-CN" b="1" i="1" dirty="0"/>
              <a:t>?</a:t>
            </a:r>
            <a:endParaRPr kumimoji="1" lang="zh-CN" altLang="en-US" b="1" i="1"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A45C71B3-0E5E-5DC1-4D48-9D7AC4DB14FF}"/>
                  </a:ext>
                </a:extLst>
              </p:cNvPr>
              <p:cNvSpPr txBox="1"/>
              <p:nvPr/>
            </p:nvSpPr>
            <p:spPr>
              <a:xfrm>
                <a:off x="2675890" y="1488558"/>
                <a:ext cx="4425950" cy="4992252"/>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kumimoji="1" lang="en-US" altLang="zh-CN" dirty="0"/>
                  <a:t>Maximum a posteriori (MAP) detection</a:t>
                </a:r>
              </a:p>
              <a:p>
                <a:pPr algn="ctr"/>
                <a14:m>
                  <m:oMathPara xmlns:m="http://schemas.openxmlformats.org/officeDocument/2006/math">
                    <m:oMathParaPr>
                      <m:jc m:val="centerGroup"/>
                    </m:oMathParaPr>
                    <m:oMath xmlns:m="http://schemas.openxmlformats.org/officeDocument/2006/math">
                      <m:sSub>
                        <m:sSubPr>
                          <m:ctrlPr>
                            <a:rPr kumimoji="1" lang="en-US" altLang="zh-CN" b="0" i="1" dirty="0" smtClean="0">
                              <a:latin typeface="Cambria Math" panose="02040503050406030204" pitchFamily="18" charset="0"/>
                            </a:rPr>
                          </m:ctrlPr>
                        </m:sSubPr>
                        <m:e>
                          <m:acc>
                            <m:accPr>
                              <m:chr m:val="̂"/>
                              <m:ctrlPr>
                                <a:rPr kumimoji="1" lang="en-US" altLang="zh-CN" b="1" i="1" smtClean="0">
                                  <a:latin typeface="Cambria Math" panose="02040503050406030204" pitchFamily="18" charset="0"/>
                                </a:rPr>
                              </m:ctrlPr>
                            </m:accPr>
                            <m:e>
                              <m:r>
                                <a:rPr kumimoji="1" lang="en-US" altLang="zh-CN" b="1" i="0" smtClean="0">
                                  <a:latin typeface="Cambria Math" panose="02040503050406030204" pitchFamily="18" charset="0"/>
                                </a:rPr>
                                <m:t>𝐱</m:t>
                              </m:r>
                            </m:e>
                          </m:acc>
                        </m:e>
                        <m:sub>
                          <m:r>
                            <a:rPr kumimoji="1" lang="en-US" altLang="zh-CN" b="0" i="1" dirty="0" smtClean="0">
                              <a:latin typeface="Cambria Math" panose="02040503050406030204" pitchFamily="18" charset="0"/>
                            </a:rPr>
                            <m:t>𝑡</m:t>
                          </m:r>
                        </m:sub>
                      </m:sSub>
                      <m:r>
                        <a:rPr kumimoji="1" lang="en-US" altLang="zh-CN" b="0" i="1" dirty="0" smtClean="0">
                          <a:latin typeface="Cambria Math" panose="02040503050406030204" pitchFamily="18" charset="0"/>
                        </a:rPr>
                        <m:t>=</m:t>
                      </m:r>
                      <m:func>
                        <m:funcPr>
                          <m:ctrlPr>
                            <a:rPr kumimoji="1" lang="en-US" altLang="zh-CN" b="0" i="1" dirty="0" smtClean="0">
                              <a:latin typeface="Cambria Math" panose="02040503050406030204" pitchFamily="18" charset="0"/>
                            </a:rPr>
                          </m:ctrlPr>
                        </m:funcPr>
                        <m:fName>
                          <m:r>
                            <m:rPr>
                              <m:sty m:val="p"/>
                            </m:rPr>
                            <a:rPr kumimoji="1" lang="en-US" altLang="zh-CN" b="0" i="0" dirty="0" smtClean="0">
                              <a:latin typeface="Cambria Math" panose="02040503050406030204" pitchFamily="18" charset="0"/>
                            </a:rPr>
                            <m:t>arg</m:t>
                          </m:r>
                        </m:fName>
                        <m:e>
                          <m:func>
                            <m:funcPr>
                              <m:ctrlPr>
                                <a:rPr kumimoji="1" lang="en-US" altLang="zh-CN" b="0" i="1" dirty="0" smtClean="0">
                                  <a:latin typeface="Cambria Math" panose="02040503050406030204" pitchFamily="18" charset="0"/>
                                </a:rPr>
                              </m:ctrlPr>
                            </m:funcPr>
                            <m:fName>
                              <m:limLow>
                                <m:limLowPr>
                                  <m:ctrlPr>
                                    <a:rPr kumimoji="1" lang="en-US" altLang="zh-CN" b="0" i="1" dirty="0" smtClean="0">
                                      <a:latin typeface="Cambria Math" panose="02040503050406030204" pitchFamily="18" charset="0"/>
                                    </a:rPr>
                                  </m:ctrlPr>
                                </m:limLowPr>
                                <m:e>
                                  <m:r>
                                    <m:rPr>
                                      <m:sty m:val="p"/>
                                    </m:rPr>
                                    <a:rPr kumimoji="1" lang="en-US" altLang="zh-CN" b="0" i="0" dirty="0" smtClean="0">
                                      <a:latin typeface="Cambria Math" panose="02040503050406030204" pitchFamily="18" charset="0"/>
                                    </a:rPr>
                                    <m:t>max</m:t>
                                  </m:r>
                                </m:e>
                                <m:lim>
                                  <m:sSub>
                                    <m:sSubPr>
                                      <m:ctrlPr>
                                        <a:rPr kumimoji="1" lang="en-US" altLang="zh-CN" b="0" i="1" dirty="0" smtClean="0">
                                          <a:latin typeface="Cambria Math" panose="02040503050406030204" pitchFamily="18" charset="0"/>
                                        </a:rPr>
                                      </m:ctrlPr>
                                    </m:sSubPr>
                                    <m:e>
                                      <m:r>
                                        <a:rPr kumimoji="1" lang="en-US" altLang="zh-CN" b="1" i="0" dirty="0" smtClean="0">
                                          <a:latin typeface="Cambria Math" panose="02040503050406030204" pitchFamily="18" charset="0"/>
                                        </a:rPr>
                                        <m:t>𝐱</m:t>
                                      </m:r>
                                    </m:e>
                                    <m:sub>
                                      <m:r>
                                        <a:rPr kumimoji="1" lang="en-US" altLang="zh-CN" b="0" i="1" dirty="0" smtClean="0">
                                          <a:latin typeface="Cambria Math" panose="02040503050406030204" pitchFamily="18" charset="0"/>
                                        </a:rPr>
                                        <m:t>𝑡</m:t>
                                      </m:r>
                                    </m:sub>
                                  </m:sSub>
                                  <m:r>
                                    <a:rPr kumimoji="1" lang="en-US" altLang="zh-CN" b="0" i="1" dirty="0" smtClean="0">
                                      <a:latin typeface="Cambria Math" panose="02040503050406030204" pitchFamily="18" charset="0"/>
                                    </a:rPr>
                                    <m:t>∈</m:t>
                                  </m:r>
                                  <m:sSup>
                                    <m:sSupPr>
                                      <m:ctrlPr>
                                        <a:rPr kumimoji="1" lang="en-US" altLang="zh-CN" b="0" i="1" dirty="0" smtClean="0">
                                          <a:latin typeface="Cambria Math" panose="02040503050406030204" pitchFamily="18" charset="0"/>
                                        </a:rPr>
                                      </m:ctrlPr>
                                    </m:sSupPr>
                                    <m:e>
                                      <m:r>
                                        <m:rPr>
                                          <m:nor/>
                                        </m:rPr>
                                        <a:rPr lang="zh-CN" altLang="en-US"/>
                                        <m:t>𝒪</m:t>
                                      </m:r>
                                    </m:e>
                                    <m:sup>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𝑁</m:t>
                                          </m:r>
                                        </m:e>
                                        <m:sub>
                                          <m:r>
                                            <a:rPr kumimoji="1" lang="en-US" altLang="zh-CN" b="0" i="1" dirty="0" smtClean="0">
                                              <a:latin typeface="Cambria Math" panose="02040503050406030204" pitchFamily="18" charset="0"/>
                                            </a:rPr>
                                            <m:t>𝑡</m:t>
                                          </m:r>
                                        </m:sub>
                                      </m:sSub>
                                    </m:sup>
                                  </m:sSup>
                                </m:lim>
                              </m:limLow>
                            </m:fName>
                            <m:e>
                              <m:r>
                                <a:rPr kumimoji="1" lang="en-US" altLang="zh-CN" b="0" i="1" dirty="0" smtClean="0">
                                  <a:latin typeface="Cambria Math" panose="02040503050406030204" pitchFamily="18" charset="0"/>
                                </a:rPr>
                                <m:t>𝑝</m:t>
                              </m:r>
                              <m:r>
                                <a:rPr kumimoji="1" lang="en-US" altLang="zh-CN" b="0" i="1" dirty="0" smtClean="0">
                                  <a:latin typeface="Cambria Math" panose="02040503050406030204" pitchFamily="18" charset="0"/>
                                </a:rPr>
                                <m:t>(</m:t>
                              </m:r>
                              <m:sSub>
                                <m:sSubPr>
                                  <m:ctrlPr>
                                    <a:rPr kumimoji="1" lang="en-US" altLang="zh-CN" b="0" i="1" dirty="0" smtClean="0">
                                      <a:latin typeface="Cambria Math" panose="02040503050406030204" pitchFamily="18" charset="0"/>
                                    </a:rPr>
                                  </m:ctrlPr>
                                </m:sSubPr>
                                <m:e>
                                  <m:r>
                                    <a:rPr kumimoji="1" lang="en-US" altLang="zh-CN" b="1" i="0" dirty="0" smtClean="0">
                                      <a:latin typeface="Cambria Math" panose="02040503050406030204" pitchFamily="18" charset="0"/>
                                    </a:rPr>
                                    <m:t>𝐱</m:t>
                                  </m:r>
                                </m:e>
                                <m:sub>
                                  <m:r>
                                    <a:rPr kumimoji="1" lang="en-US" altLang="zh-CN" b="0" i="1" dirty="0" smtClean="0">
                                      <a:latin typeface="Cambria Math" panose="02040503050406030204" pitchFamily="18" charset="0"/>
                                    </a:rPr>
                                    <m:t>𝑡</m:t>
                                  </m:r>
                                </m:sub>
                              </m:sSub>
                              <m:r>
                                <a:rPr kumimoji="1" lang="en-US" altLang="zh-CN" b="0" i="1" dirty="0" smtClean="0">
                                  <a:latin typeface="Cambria Math" panose="02040503050406030204" pitchFamily="18" charset="0"/>
                                </a:rPr>
                                <m:t>|</m:t>
                              </m:r>
                              <m:sSub>
                                <m:sSubPr>
                                  <m:ctrlPr>
                                    <a:rPr kumimoji="1" lang="en-US" altLang="zh-CN" b="0" i="1" dirty="0" smtClean="0">
                                      <a:latin typeface="Cambria Math" panose="02040503050406030204" pitchFamily="18" charset="0"/>
                                    </a:rPr>
                                  </m:ctrlPr>
                                </m:sSubPr>
                                <m:e>
                                  <m:r>
                                    <a:rPr kumimoji="1" lang="en-US" altLang="zh-CN" b="1" i="0" dirty="0" smtClean="0">
                                      <a:latin typeface="Cambria Math" panose="02040503050406030204" pitchFamily="18" charset="0"/>
                                    </a:rPr>
                                    <m:t>𝐲</m:t>
                                  </m:r>
                                </m:e>
                                <m:sub>
                                  <m:r>
                                    <a:rPr kumimoji="1" lang="en-US" altLang="zh-CN" b="0" i="1" dirty="0" smtClean="0">
                                      <a:latin typeface="Cambria Math" panose="02040503050406030204" pitchFamily="18" charset="0"/>
                                    </a:rPr>
                                    <m:t>𝑡</m:t>
                                  </m:r>
                                </m:sub>
                              </m:sSub>
                              <m:r>
                                <a:rPr kumimoji="1" lang="en-US" altLang="zh-CN" b="0" i="1" dirty="0" smtClean="0">
                                  <a:latin typeface="Cambria Math" panose="02040503050406030204" pitchFamily="18" charset="0"/>
                                </a:rPr>
                                <m:t>)</m:t>
                              </m:r>
                            </m:e>
                          </m:func>
                        </m:e>
                      </m:func>
                    </m:oMath>
                  </m:oMathPara>
                </a14:m>
                <a:endParaRPr kumimoji="1" lang="en-US" altLang="zh-CN" dirty="0"/>
              </a:p>
              <a:p>
                <a:pPr marL="285750" indent="-285750">
                  <a:buFont typeface="Arial" panose="020B0604020202020204" pitchFamily="34" charset="0"/>
                  <a:buChar char="•"/>
                </a:pPr>
                <a14:m>
                  <m:oMath xmlns:m="http://schemas.openxmlformats.org/officeDocument/2006/math">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𝐲</m:t>
                            </m:r>
                          </m:e>
                          <m:sub>
                            <m:r>
                              <a:rPr kumimoji="1" lang="en-US" altLang="zh-CN" b="0" i="1" smtClean="0">
                                <a:latin typeface="Cambria Math" panose="02040503050406030204" pitchFamily="18" charset="0"/>
                              </a:rPr>
                              <m:t>𝑡</m:t>
                            </m:r>
                          </m:sub>
                        </m:sSub>
                      </m:e>
                    </m:d>
                  </m:oMath>
                </a14:m>
                <a:r>
                  <a:rPr kumimoji="1" lang="en-US" altLang="zh-CN" dirty="0"/>
                  <a:t> </a:t>
                </a:r>
                <a:r>
                  <a:rPr kumimoji="1" lang="en-US" altLang="zh-CN" b="1" dirty="0">
                    <a:solidFill>
                      <a:srgbClr val="00B050"/>
                    </a:solidFill>
                  </a:rPr>
                  <a:t>is intractable to compute.</a:t>
                </a:r>
              </a:p>
              <a:p>
                <a:pPr marL="285750" indent="-285750">
                  <a:buFont typeface="Arial" panose="020B0604020202020204" pitchFamily="34" charset="0"/>
                  <a:buChar char="•"/>
                </a:pPr>
                <a:r>
                  <a:rPr kumimoji="1" lang="en-US" altLang="zh-CN" dirty="0"/>
                  <a:t>we adopt VI to approximate the true posterior  </a:t>
                </a:r>
                <a14:m>
                  <m:oMath xmlns:m="http://schemas.openxmlformats.org/officeDocument/2006/math">
                    <m:r>
                      <a:rPr kumimoji="1" lang="en-US" altLang="zh-CN">
                        <a:latin typeface="Cambria Math" panose="02040503050406030204" pitchFamily="18" charset="0"/>
                      </a:rPr>
                      <m:t>𝒑</m:t>
                    </m:r>
                    <m:r>
                      <a:rPr kumimoji="1" lang="en-US" altLang="zh-CN">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b="1" i="0">
                            <a:latin typeface="Cambria Math" panose="02040503050406030204" pitchFamily="18" charset="0"/>
                          </a:rPr>
                          <m:t>𝐱</m:t>
                        </m:r>
                      </m:e>
                      <m:sub>
                        <m:r>
                          <a:rPr kumimoji="1" lang="en-US" altLang="zh-CN">
                            <a:latin typeface="Cambria Math" panose="02040503050406030204" pitchFamily="18" charset="0"/>
                          </a:rPr>
                          <m:t>𝒕</m:t>
                        </m:r>
                      </m:sub>
                    </m:sSub>
                    <m:r>
                      <a:rPr kumimoji="1" lang="en-US" altLang="zh-CN">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b="1" i="1">
                            <a:latin typeface="Cambria Math" panose="02040503050406030204" pitchFamily="18" charset="0"/>
                          </a:rPr>
                          <m:t>𝒚</m:t>
                        </m:r>
                      </m:e>
                      <m:sub>
                        <m:r>
                          <a:rPr kumimoji="1" lang="en-US" altLang="zh-CN">
                            <a:latin typeface="Cambria Math" panose="02040503050406030204" pitchFamily="18" charset="0"/>
                          </a:rPr>
                          <m:t>𝒕</m:t>
                        </m:r>
                      </m:sub>
                    </m:sSub>
                    <m:r>
                      <a:rPr kumimoji="1" lang="en-US" altLang="zh-CN">
                        <a:latin typeface="Cambria Math" panose="02040503050406030204" pitchFamily="18" charset="0"/>
                      </a:rPr>
                      <m:t>)</m:t>
                    </m:r>
                  </m:oMath>
                </a14:m>
                <a:r>
                  <a:rPr kumimoji="1" lang="en-US" altLang="zh-CN" dirty="0"/>
                  <a:t> with </a:t>
                </a:r>
                <a14:m>
                  <m:oMath xmlns:m="http://schemas.openxmlformats.org/officeDocument/2006/math">
                    <m:r>
                      <a:rPr kumimoji="1" lang="en-US" altLang="zh-CN">
                        <a:latin typeface="Cambria Math" panose="02040503050406030204" pitchFamily="18" charset="0"/>
                      </a:rPr>
                      <m:t>𝒒</m:t>
                    </m:r>
                    <m:r>
                      <a:rPr kumimoji="1" lang="en-US" altLang="zh-CN">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b="1" i="0">
                            <a:latin typeface="Cambria Math" panose="02040503050406030204" pitchFamily="18" charset="0"/>
                          </a:rPr>
                          <m:t>𝐱</m:t>
                        </m:r>
                      </m:e>
                      <m:sub>
                        <m:r>
                          <a:rPr kumimoji="1" lang="en-US" altLang="zh-CN">
                            <a:latin typeface="Cambria Math" panose="02040503050406030204" pitchFamily="18" charset="0"/>
                          </a:rPr>
                          <m:t>𝒕</m:t>
                        </m:r>
                      </m:sub>
                    </m:sSub>
                    <m:r>
                      <a:rPr kumimoji="1" lang="en-US" altLang="zh-CN">
                        <a:latin typeface="Cambria Math" panose="02040503050406030204" pitchFamily="18" charset="0"/>
                      </a:rPr>
                      <m:t>)</m:t>
                    </m:r>
                  </m:oMath>
                </a14:m>
                <a:r>
                  <a:rPr kumimoji="1" lang="en-US" altLang="zh-CN" dirty="0"/>
                  <a:t> !</a:t>
                </a:r>
              </a:p>
              <a:p>
                <a:endParaRPr kumimoji="1" lang="en-US" altLang="zh-CN" b="1" dirty="0"/>
              </a:p>
              <a:p>
                <a:endParaRPr kumimoji="1" lang="en-US" altLang="zh-CN" b="1" dirty="0"/>
              </a:p>
              <a:p>
                <a:endParaRPr kumimoji="1" lang="en-US" altLang="zh-CN" b="1" dirty="0"/>
              </a:p>
              <a:p>
                <a:endParaRPr kumimoji="1" lang="en-US" altLang="zh-CN" b="1" dirty="0"/>
              </a:p>
              <a:p>
                <a:pPr marL="285750" indent="-285750">
                  <a:buFont typeface="Arial" panose="020B0604020202020204" pitchFamily="34" charset="0"/>
                  <a:buChar char="•"/>
                </a:pPr>
                <a:r>
                  <a:rPr kumimoji="1" lang="en-US" altLang="zh-CN" dirty="0"/>
                  <a:t>Solve </a:t>
                </a:r>
                <a:r>
                  <a:rPr kumimoji="1" lang="en-US" altLang="zh-CN" b="1" dirty="0">
                    <a:solidFill>
                      <a:srgbClr val="00B050"/>
                    </a:solidFill>
                  </a:rPr>
                  <a:t>the maximum by CAVI:</a:t>
                </a:r>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endParaRPr kumimoji="1" lang="en-US" altLang="zh-CN" b="1" dirty="0"/>
              </a:p>
              <a:p>
                <a:pPr marL="285750" indent="-285750">
                  <a:buFont typeface="Arial" panose="020B0604020202020204" pitchFamily="34" charset="0"/>
                  <a:buChar char="•"/>
                </a:pPr>
                <a:r>
                  <a:rPr kumimoji="1" lang="en-US" altLang="zh-CN" dirty="0"/>
                  <a:t>The </a:t>
                </a:r>
                <a14:m>
                  <m:oMath xmlns:m="http://schemas.openxmlformats.org/officeDocument/2006/math">
                    <m:r>
                      <a:rPr kumimoji="1" lang="en-US" altLang="zh-CN" dirty="0">
                        <a:latin typeface="Cambria Math" panose="02040503050406030204" pitchFamily="18" charset="0"/>
                      </a:rPr>
                      <m:t>𝒊</m:t>
                    </m:r>
                    <m:r>
                      <a:rPr kumimoji="1" lang="en-US" altLang="zh-CN" dirty="0">
                        <a:latin typeface="Cambria Math" panose="02040503050406030204" pitchFamily="18" charset="0"/>
                      </a:rPr>
                      <m:t>−</m:t>
                    </m:r>
                    <m:r>
                      <m:rPr>
                        <m:sty m:val="p"/>
                      </m:rPr>
                      <a:rPr kumimoji="1" lang="en-US" altLang="zh-CN" dirty="0">
                        <a:latin typeface="Cambria Math" panose="02040503050406030204" pitchFamily="18" charset="0"/>
                      </a:rPr>
                      <m:t>th</m:t>
                    </m:r>
                  </m:oMath>
                </a14:m>
                <a:r>
                  <a:rPr kumimoji="1" lang="en-US" altLang="zh-CN" dirty="0"/>
                  <a:t> detection output can be obtained by</a:t>
                </a:r>
                <a:r>
                  <a:rPr kumimoji="1" lang="zh-CN" altLang="en-US" dirty="0"/>
                  <a:t>：</a:t>
                </a:r>
                <a:endParaRPr kumimoji="1" lang="en-US" altLang="zh-CN" b="1" dirty="0"/>
              </a:p>
              <a:p>
                <a:pPr/>
                <a14:m>
                  <m:oMathPara xmlns:m="http://schemas.openxmlformats.org/officeDocument/2006/math">
                    <m:oMathParaPr>
                      <m:jc m:val="centerGroup"/>
                    </m:oMathParaPr>
                    <m:oMath xmlns:m="http://schemas.openxmlformats.org/officeDocument/2006/math">
                      <m:sSub>
                        <m:sSubPr>
                          <m:ctrlPr>
                            <a:rPr kumimoji="1" lang="en-US" altLang="zh-CN" b="0" i="1" dirty="0" smtClean="0">
                              <a:latin typeface="Cambria Math" panose="02040503050406030204" pitchFamily="18" charset="0"/>
                            </a:rPr>
                          </m:ctrlPr>
                        </m:sSubPr>
                        <m:e>
                          <m:acc>
                            <m:accPr>
                              <m:chr m:val="̂"/>
                              <m:ctrlPr>
                                <a:rPr kumimoji="1" lang="en-US" altLang="zh-CN" b="1" i="1" smtClean="0">
                                  <a:latin typeface="Cambria Math" panose="02040503050406030204" pitchFamily="18" charset="0"/>
                                </a:rPr>
                              </m:ctrlPr>
                            </m:accPr>
                            <m:e>
                              <m:r>
                                <a:rPr kumimoji="1" lang="en-US" altLang="zh-CN" b="0" i="1" smtClean="0">
                                  <a:latin typeface="Cambria Math" panose="02040503050406030204" pitchFamily="18" charset="0"/>
                                </a:rPr>
                                <m:t>𝑥</m:t>
                              </m:r>
                            </m:e>
                          </m:acc>
                        </m:e>
                        <m:sub>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𝑖</m:t>
                          </m:r>
                        </m:sub>
                      </m:sSub>
                      <m:r>
                        <a:rPr kumimoji="1" lang="en-US" altLang="zh-CN" b="0" i="1" dirty="0" smtClean="0">
                          <a:latin typeface="Cambria Math" panose="02040503050406030204" pitchFamily="18" charset="0"/>
                        </a:rPr>
                        <m:t>=</m:t>
                      </m:r>
                      <m:func>
                        <m:funcPr>
                          <m:ctrlPr>
                            <a:rPr kumimoji="1" lang="en-US" altLang="zh-CN" b="0" i="1" dirty="0" smtClean="0">
                              <a:latin typeface="Cambria Math" panose="02040503050406030204" pitchFamily="18" charset="0"/>
                            </a:rPr>
                          </m:ctrlPr>
                        </m:funcPr>
                        <m:fName>
                          <m:r>
                            <m:rPr>
                              <m:sty m:val="p"/>
                            </m:rPr>
                            <a:rPr kumimoji="1" lang="en-US" altLang="zh-CN" b="0" i="0" dirty="0" smtClean="0">
                              <a:latin typeface="Cambria Math" panose="02040503050406030204" pitchFamily="18" charset="0"/>
                            </a:rPr>
                            <m:t>arg</m:t>
                          </m:r>
                        </m:fName>
                        <m:e>
                          <m:func>
                            <m:funcPr>
                              <m:ctrlPr>
                                <a:rPr kumimoji="1" lang="en-US" altLang="zh-CN" b="0" i="1" dirty="0" smtClean="0">
                                  <a:latin typeface="Cambria Math" panose="02040503050406030204" pitchFamily="18" charset="0"/>
                                </a:rPr>
                              </m:ctrlPr>
                            </m:funcPr>
                            <m:fName>
                              <m:r>
                                <m:rPr>
                                  <m:sty m:val="p"/>
                                </m:rPr>
                                <a:rPr kumimoji="1" lang="en-US" altLang="zh-CN" b="0" i="0" dirty="0" smtClean="0">
                                  <a:latin typeface="Cambria Math" panose="02040503050406030204" pitchFamily="18" charset="0"/>
                                </a:rPr>
                                <m:t>max</m:t>
                              </m:r>
                            </m:fName>
                            <m:e>
                              <m:sSubSup>
                                <m:sSubSupPr>
                                  <m:ctrlPr>
                                    <a:rPr kumimoji="1" lang="en-US" altLang="zh-CN" b="0" i="1" dirty="0" smtClean="0">
                                      <a:latin typeface="Cambria Math" panose="02040503050406030204" pitchFamily="18" charset="0"/>
                                    </a:rPr>
                                  </m:ctrlPr>
                                </m:sSubSupPr>
                                <m:e>
                                  <m:r>
                                    <a:rPr kumimoji="1" lang="en-US" altLang="zh-CN" b="0" i="1" dirty="0" smtClean="0">
                                      <a:latin typeface="Cambria Math" panose="02040503050406030204" pitchFamily="18" charset="0"/>
                                    </a:rPr>
                                    <m:t>𝑞</m:t>
                                  </m:r>
                                </m:e>
                                <m:sub>
                                  <m:r>
                                    <a:rPr kumimoji="1" lang="en-US" altLang="zh-CN" b="0" i="1" dirty="0" smtClean="0">
                                      <a:latin typeface="Cambria Math" panose="02040503050406030204" pitchFamily="18" charset="0"/>
                                    </a:rPr>
                                    <m:t>𝑖</m:t>
                                  </m:r>
                                </m:sub>
                                <m:sup>
                                  <m:r>
                                    <a:rPr kumimoji="1" lang="en-US" altLang="zh-CN" b="0" i="1" dirty="0" smtClean="0">
                                      <a:latin typeface="Cambria Math" panose="02040503050406030204" pitchFamily="18" charset="0"/>
                                    </a:rPr>
                                    <m:t>∗</m:t>
                                  </m:r>
                                </m:sup>
                              </m:sSubSup>
                              <m:r>
                                <a:rPr kumimoji="1" lang="en-US" altLang="zh-CN" b="0" i="1" dirty="0" smtClean="0">
                                  <a:latin typeface="Cambria Math" panose="02040503050406030204" pitchFamily="18" charset="0"/>
                                </a:rPr>
                                <m:t>(</m:t>
                              </m:r>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𝑥</m:t>
                                  </m:r>
                                </m:e>
                                <m:sub>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𝑖</m:t>
                                  </m:r>
                                </m:sub>
                              </m:sSub>
                              <m:r>
                                <a:rPr kumimoji="1" lang="en-US" altLang="zh-CN" b="0" i="1" dirty="0" smtClean="0">
                                  <a:latin typeface="Cambria Math" panose="02040503050406030204" pitchFamily="18" charset="0"/>
                                </a:rPr>
                                <m:t>)</m:t>
                              </m:r>
                            </m:e>
                          </m:func>
                        </m:e>
                      </m:func>
                    </m:oMath>
                  </m:oMathPara>
                </a14:m>
                <a:endParaRPr kumimoji="1" lang="en-US" altLang="zh-CN" b="1" dirty="0"/>
              </a:p>
              <a:p>
                <a:endParaRPr kumimoji="1" lang="en-US" altLang="zh-CN" b="1" dirty="0">
                  <a:solidFill>
                    <a:srgbClr val="00B050"/>
                  </a:solidFill>
                </a:endParaRPr>
              </a:p>
              <a:p>
                <a:endParaRPr kumimoji="1" lang="en-US" altLang="zh-CN" b="1" dirty="0">
                  <a:solidFill>
                    <a:srgbClr val="00B050"/>
                  </a:solidFill>
                </a:endParaRPr>
              </a:p>
              <a:p>
                <a:endParaRPr kumimoji="1" lang="zh-CN" altLang="en-US" b="1" dirty="0">
                  <a:solidFill>
                    <a:srgbClr val="00B050"/>
                  </a:solidFill>
                </a:endParaRPr>
              </a:p>
            </p:txBody>
          </p:sp>
        </mc:Choice>
        <mc:Fallback xmlns="">
          <p:sp>
            <p:nvSpPr>
              <p:cNvPr id="5" name="文本框 4">
                <a:extLst>
                  <a:ext uri="{FF2B5EF4-FFF2-40B4-BE49-F238E27FC236}">
                    <a16:creationId xmlns:a16="http://schemas.microsoft.com/office/drawing/2014/main" id="{A45C71B3-0E5E-5DC1-4D48-9D7AC4DB14FF}"/>
                  </a:ext>
                </a:extLst>
              </p:cNvPr>
              <p:cNvSpPr txBox="1">
                <a:spLocks noRot="1" noChangeAspect="1" noMove="1" noResize="1" noEditPoints="1" noAdjustHandles="1" noChangeArrowheads="1" noChangeShapeType="1" noTextEdit="1"/>
              </p:cNvSpPr>
              <p:nvPr/>
            </p:nvSpPr>
            <p:spPr>
              <a:xfrm>
                <a:off x="2675890" y="1488558"/>
                <a:ext cx="4425950" cy="4992252"/>
              </a:xfrm>
              <a:prstGeom prst="rect">
                <a:avLst/>
              </a:prstGeom>
              <a:blipFill>
                <a:blip r:embed="rId5"/>
                <a:stretch>
                  <a:fillRect l="-964" t="-611"/>
                </a:stretch>
              </a:blipFill>
            </p:spPr>
            <p:txBody>
              <a:bodyPr/>
              <a:lstStyle/>
              <a:p>
                <a:r>
                  <a:rPr lang="zh-CN" altLang="en-US">
                    <a:noFill/>
                  </a:rPr>
                  <a:t> </a:t>
                </a:r>
              </a:p>
            </p:txBody>
          </p:sp>
        </mc:Fallback>
      </mc:AlternateContent>
      <p:sp>
        <p:nvSpPr>
          <p:cNvPr id="6" name="箭头: 下 5">
            <a:extLst>
              <a:ext uri="{FF2B5EF4-FFF2-40B4-BE49-F238E27FC236}">
                <a16:creationId xmlns:a16="http://schemas.microsoft.com/office/drawing/2014/main" id="{A0F77A56-8A90-A157-A2B7-4BDAF0817DF9}"/>
              </a:ext>
            </a:extLst>
          </p:cNvPr>
          <p:cNvSpPr/>
          <p:nvPr/>
        </p:nvSpPr>
        <p:spPr>
          <a:xfrm>
            <a:off x="6304343" y="2787589"/>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2FE98F-0F66-6B86-CF0D-DF60FE7473D1}"/>
              </a:ext>
            </a:extLst>
          </p:cNvPr>
          <p:cNvSpPr/>
          <p:nvPr/>
        </p:nvSpPr>
        <p:spPr>
          <a:xfrm>
            <a:off x="2827803" y="3191179"/>
            <a:ext cx="4102856" cy="677888"/>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4C937B2-19E7-4A30-D7F6-6250EBF8D1DA}"/>
                  </a:ext>
                </a:extLst>
              </p:cNvPr>
              <p:cNvSpPr txBox="1"/>
              <p:nvPr/>
            </p:nvSpPr>
            <p:spPr>
              <a:xfrm>
                <a:off x="2828261" y="3192819"/>
                <a:ext cx="4060326" cy="666793"/>
              </a:xfrm>
              <a:prstGeom prst="rect">
                <a:avLst/>
              </a:prstGeom>
            </p:spPr>
            <p:txBody>
              <a:bodyPr vert="horz" wrap="square" lIns="91440" tIns="45720" rIns="91440" bIns="45720" rtlCol="0" anchor="ctr">
                <a:normAutofit/>
              </a:bodyPr>
              <a:lstStyle/>
              <a:p>
                <a:pPr algn="ctr"/>
                <a:r>
                  <a:rPr kumimoji="1" lang="en-US" altLang="zh-CN" dirty="0"/>
                  <a:t>Max </a:t>
                </a:r>
                <a14:m>
                  <m:oMath xmlns:m="http://schemas.openxmlformats.org/officeDocument/2006/math">
                    <m:r>
                      <a:rPr kumimoji="1" lang="en-US" altLang="zh-CN" b="0" i="1" smtClean="0">
                        <a:latin typeface="Cambria Math" panose="02040503050406030204" pitchFamily="18" charset="0"/>
                      </a:rPr>
                      <m:t>𝐿</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𝑞</m:t>
                        </m:r>
                      </m:e>
                    </m:d>
                    <m:r>
                      <a:rPr kumimoji="1" lang="en-US" altLang="zh-CN" b="0" i="1" smtClean="0">
                        <a:latin typeface="Cambria Math" panose="02040503050406030204" pitchFamily="18" charset="0"/>
                      </a:rPr>
                      <m:t>=</m:t>
                    </m:r>
                    <m:nary>
                      <m:naryPr>
                        <m:limLoc m:val="undOvr"/>
                        <m:subHide m:val="on"/>
                        <m:supHide m:val="on"/>
                        <m:ctrlPr>
                          <a:rPr kumimoji="1" lang="en-US" altLang="zh-CN" b="0" i="1" smtClean="0">
                            <a:latin typeface="Cambria Math" panose="02040503050406030204" pitchFamily="18" charset="0"/>
                          </a:rPr>
                        </m:ctrlPr>
                      </m:naryPr>
                      <m:sub/>
                      <m:sup/>
                      <m:e>
                        <m:r>
                          <a:rPr kumimoji="1" lang="en-US" altLang="zh-CN" b="0" i="1" smtClean="0">
                            <a:latin typeface="Cambria Math" panose="02040503050406030204" pitchFamily="18" charset="0"/>
                          </a:rPr>
                          <m:t>𝑞</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d>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ln</m:t>
                            </m:r>
                          </m:fName>
                          <m:e>
                            <m:d>
                              <m:dPr>
                                <m:begChr m:val="{"/>
                                <m:endChr m:val="}"/>
                                <m:ctrlPr>
                                  <a:rPr kumimoji="1" lang="en-US" altLang="zh-CN" b="0" i="1" smtClean="0">
                                    <a:latin typeface="Cambria Math" panose="02040503050406030204" pitchFamily="18" charset="0"/>
                                  </a:rPr>
                                </m:ctrlPr>
                              </m:dPr>
                              <m:e>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𝐲</m:t>
                                            </m:r>
                                          </m:e>
                                          <m:sub>
                                            <m:r>
                                              <a:rPr kumimoji="1" lang="en-US" altLang="zh-CN" b="0" i="1" smtClean="0">
                                                <a:latin typeface="Cambria Math" panose="02040503050406030204" pitchFamily="18" charset="0"/>
                                              </a:rPr>
                                              <m:t>𝑡</m:t>
                                            </m:r>
                                          </m:sub>
                                        </m:sSub>
                                      </m:e>
                                    </m:d>
                                  </m:num>
                                  <m:den>
                                    <m:r>
                                      <a:rPr kumimoji="1" lang="en-US" altLang="zh-CN" b="0" i="1" smtClean="0">
                                        <a:latin typeface="Cambria Math" panose="02040503050406030204" pitchFamily="18" charset="0"/>
                                      </a:rPr>
                                      <m:t>𝑞</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d>
                                  </m:den>
                                </m:f>
                              </m:e>
                            </m:d>
                          </m:e>
                        </m:func>
                        <m:r>
                          <a:rPr kumimoji="1" lang="en-US" altLang="zh-CN" b="0" i="1" smtClean="0">
                            <a:latin typeface="Cambria Math" panose="02040503050406030204" pitchFamily="18" charset="0"/>
                          </a:rPr>
                          <m:t>𝑑</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nary>
                  </m:oMath>
                </a14:m>
                <a:endParaRPr kumimoji="1" lang="zh-CN" altLang="en-US" dirty="0"/>
              </a:p>
            </p:txBody>
          </p:sp>
        </mc:Choice>
        <mc:Fallback xmlns="">
          <p:sp>
            <p:nvSpPr>
              <p:cNvPr id="8" name="文本框 7">
                <a:extLst>
                  <a:ext uri="{FF2B5EF4-FFF2-40B4-BE49-F238E27FC236}">
                    <a16:creationId xmlns:a16="http://schemas.microsoft.com/office/drawing/2014/main" id="{B4C937B2-19E7-4A30-D7F6-6250EBF8D1DA}"/>
                  </a:ext>
                </a:extLst>
              </p:cNvPr>
              <p:cNvSpPr txBox="1">
                <a:spLocks noRot="1" noChangeAspect="1" noMove="1" noResize="1" noEditPoints="1" noAdjustHandles="1" noChangeArrowheads="1" noChangeShapeType="1" noTextEdit="1"/>
              </p:cNvSpPr>
              <p:nvPr/>
            </p:nvSpPr>
            <p:spPr>
              <a:xfrm>
                <a:off x="2828261" y="3192819"/>
                <a:ext cx="4060326" cy="666793"/>
              </a:xfrm>
              <a:prstGeom prst="rect">
                <a:avLst/>
              </a:prstGeom>
              <a:blipFill>
                <a:blip r:embed="rId6"/>
                <a:stretch>
                  <a:fillRect t="-61468" b="-102752"/>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4F406FE5-45CB-33FC-8521-52F4C9841637}"/>
              </a:ext>
            </a:extLst>
          </p:cNvPr>
          <p:cNvSpPr/>
          <p:nvPr/>
        </p:nvSpPr>
        <p:spPr>
          <a:xfrm>
            <a:off x="2827803" y="4439620"/>
            <a:ext cx="4102856" cy="677888"/>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02DB48E-B7FD-474B-95B3-2CBA9652DCEA}"/>
                  </a:ext>
                </a:extLst>
              </p:cNvPr>
              <p:cNvSpPr txBox="1"/>
              <p:nvPr/>
            </p:nvSpPr>
            <p:spPr>
              <a:xfrm>
                <a:off x="2817628" y="4450715"/>
                <a:ext cx="4092225" cy="666793"/>
              </a:xfrm>
              <a:prstGeom prst="rect">
                <a:avLst/>
              </a:prstGeom>
            </p:spPr>
            <p:txBody>
              <a:bodyPr vert="horz" wrap="square" lIns="91440" tIns="45720" rIns="91440" bIns="45720" rtlCol="0" anchor="ctr">
                <a:normAutofit fontScale="85000" lnSpcReduction="10000"/>
              </a:bodyPr>
              <a:lstStyle/>
              <a:p>
                <a:pPr algn="ctr"/>
                <a14:m>
                  <m:oMathPara xmlns:m="http://schemas.openxmlformats.org/officeDocument/2006/math">
                    <m:oMathParaPr>
                      <m:jc m:val="centerGroup"/>
                    </m:oMathParaPr>
                    <m:oMath xmlns:m="http://schemas.openxmlformats.org/officeDocument/2006/math">
                      <m:r>
                        <m:rPr>
                          <m:sty m:val="p"/>
                        </m:rPr>
                        <a:rPr kumimoji="1" lang="en-US" altLang="zh-CN" i="1" smtClean="0">
                          <a:latin typeface="Cambria Math" panose="02040503050406030204" pitchFamily="18" charset="0"/>
                        </a:rPr>
                        <m:t>ln</m:t>
                      </m:r>
                      <m:d>
                        <m:dPr>
                          <m:ctrlPr>
                            <a:rPr kumimoji="1" lang="en-US" altLang="zh-CN" b="0" i="1" smtClean="0">
                              <a:latin typeface="Cambria Math" panose="02040503050406030204" pitchFamily="18" charset="0"/>
                            </a:rPr>
                          </m:ctrlPr>
                        </m:dPr>
                        <m:e>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𝑞</m:t>
                              </m:r>
                            </m:e>
                            <m:sub>
                              <m:r>
                                <a:rPr kumimoji="1" lang="en-US" altLang="zh-CN" b="0" i="1" smtClean="0">
                                  <a:latin typeface="Cambria Math" panose="02040503050406030204" pitchFamily="18" charset="0"/>
                                </a:rPr>
                                <m:t>𝑖</m:t>
                              </m:r>
                            </m:sub>
                            <m:sup>
                              <m:r>
                                <a:rPr kumimoji="1" lang="en-US" altLang="zh-CN" b="0" i="1" smtClean="0">
                                  <a:latin typeface="Cambria Math" panose="02040503050406030204" pitchFamily="18" charset="0"/>
                                </a:rPr>
                                <m:t>∗</m:t>
                              </m:r>
                            </m:sup>
                          </m:sSubSup>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e>
                          </m:d>
                        </m:e>
                      </m:d>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𝐸</m:t>
                          </m:r>
                        </m:e>
                        <m:sub>
                          <m:r>
                            <a:rPr kumimoji="1" lang="en-US" altLang="zh-CN" b="0" i="1" smtClean="0">
                              <a:latin typeface="Cambria Math" panose="02040503050406030204" pitchFamily="18" charset="0"/>
                            </a:rPr>
                            <m:t>𝑞</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ub>
                      </m:sSub>
                      <m:d>
                        <m:dPr>
                          <m:begChr m:val="["/>
                          <m:endChr m:val="]"/>
                          <m:ctrlPr>
                            <a:rPr kumimoji="1" lang="en-US" altLang="zh-CN" b="0" i="1" smtClean="0">
                              <a:latin typeface="Cambria Math" panose="02040503050406030204" pitchFamily="18" charset="0"/>
                            </a:rPr>
                          </m:ctrlPr>
                        </m:dPr>
                        <m:e>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ln</m:t>
                              </m:r>
                            </m:fName>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𝒚</m:t>
                                      </m:r>
                                    </m:e>
                                    <m:sub>
                                      <m:r>
                                        <a:rPr kumimoji="1" lang="en-US" altLang="zh-CN" b="0" i="1" smtClean="0">
                                          <a:latin typeface="Cambria Math" panose="02040503050406030204" pitchFamily="18" charset="0"/>
                                        </a:rPr>
                                        <m:t>𝑡</m:t>
                                      </m:r>
                                    </m:sub>
                                  </m:sSub>
                                </m:e>
                              </m:d>
                            </m:e>
                          </m:func>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𝑐𝑜𝑛𝑠𝑡</m:t>
                      </m:r>
                    </m:oMath>
                  </m:oMathPara>
                </a14:m>
                <a:endParaRPr kumimoji="1" lang="zh-CN" altLang="en-US" dirty="0"/>
              </a:p>
            </p:txBody>
          </p:sp>
        </mc:Choice>
        <mc:Fallback xmlns="">
          <p:sp>
            <p:nvSpPr>
              <p:cNvPr id="10" name="文本框 9">
                <a:extLst>
                  <a:ext uri="{FF2B5EF4-FFF2-40B4-BE49-F238E27FC236}">
                    <a16:creationId xmlns:a16="http://schemas.microsoft.com/office/drawing/2014/main" id="{502DB48E-B7FD-474B-95B3-2CBA9652DCEA}"/>
                  </a:ext>
                </a:extLst>
              </p:cNvPr>
              <p:cNvSpPr txBox="1">
                <a:spLocks noRot="1" noChangeAspect="1" noMove="1" noResize="1" noEditPoints="1" noAdjustHandles="1" noChangeArrowheads="1" noChangeShapeType="1" noTextEdit="1"/>
              </p:cNvSpPr>
              <p:nvPr/>
            </p:nvSpPr>
            <p:spPr>
              <a:xfrm>
                <a:off x="2817628" y="4450715"/>
                <a:ext cx="4092225" cy="666793"/>
              </a:xfrm>
              <a:prstGeom prst="rect">
                <a:avLst/>
              </a:prstGeom>
              <a:blipFill>
                <a:blip r:embed="rId7"/>
                <a:stretch>
                  <a:fillRect/>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602AFD23-96C2-7675-7FC3-C43A2D1D03AD}"/>
              </a:ext>
            </a:extLst>
          </p:cNvPr>
          <p:cNvSpPr txBox="1"/>
          <p:nvPr/>
        </p:nvSpPr>
        <p:spPr>
          <a:xfrm>
            <a:off x="7249160" y="1391286"/>
            <a:ext cx="4425950" cy="5076189"/>
          </a:xfrm>
          <a:prstGeom prst="rect">
            <a:avLst/>
          </a:prstGeom>
        </p:spPr>
        <p:txBody>
          <a:bodyPr vert="horz" wrap="square" lIns="91440" tIns="45720" rIns="91440" bIns="45720" rtlCol="0" anchor="ctr">
            <a:normAutofit/>
          </a:bodyPr>
          <a:lstStyle/>
          <a:p>
            <a:pPr algn="l"/>
            <a:endParaRPr kumimoji="1" lang="zh-CN" altLang="en-US" dirty="0"/>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D3E6852-B0B4-99BB-3A8D-D97232191683}"/>
                  </a:ext>
                </a:extLst>
              </p:cNvPr>
              <p:cNvSpPr txBox="1"/>
              <p:nvPr/>
            </p:nvSpPr>
            <p:spPr>
              <a:xfrm>
                <a:off x="7249160" y="1391286"/>
                <a:ext cx="4425950" cy="5089524"/>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kumimoji="1" lang="en-US" altLang="zh-CN" dirty="0"/>
                  <a:t>Given the </a:t>
                </a:r>
                <a14:m>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𝑞</m:t>
                        </m:r>
                      </m:e>
                      <m:sub>
                        <m:r>
                          <a:rPr kumimoji="1" lang="en-US" altLang="zh-CN" b="0" i="1" smtClean="0">
                            <a:latin typeface="Cambria Math" panose="02040503050406030204" pitchFamily="18" charset="0"/>
                          </a:rPr>
                          <m:t>𝑖</m:t>
                        </m:r>
                      </m:sub>
                      <m:sup>
                        <m:r>
                          <a:rPr kumimoji="1" lang="en-US" altLang="zh-CN" b="0" i="1" smtClean="0">
                            <a:latin typeface="Cambria Math" panose="02040503050406030204" pitchFamily="18" charset="0"/>
                          </a:rPr>
                          <m:t>∗</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oMath>
                </a14:m>
                <a:r>
                  <a:rPr kumimoji="1" lang="en-US" altLang="zh-CN" dirty="0"/>
                  <a:t>, we can compute the:</a:t>
                </a:r>
              </a:p>
              <a:p>
                <a:pPr marL="285750" indent="-285750" algn="l">
                  <a:buFont typeface="Arial" panose="020B0604020202020204" pitchFamily="34" charset="0"/>
                  <a:buChar char="•"/>
                </a:pPr>
                <a:endParaRPr kumimoji="1" lang="en-US" altLang="zh-CN" dirty="0"/>
              </a:p>
              <a:p>
                <a:pPr algn="l"/>
                <a:endParaRPr kumimoji="1" lang="zh-CN" altLang="en-US" dirty="0"/>
              </a:p>
            </p:txBody>
          </p:sp>
        </mc:Choice>
        <mc:Fallback xmlns="">
          <p:sp>
            <p:nvSpPr>
              <p:cNvPr id="12" name="文本框 11">
                <a:extLst>
                  <a:ext uri="{FF2B5EF4-FFF2-40B4-BE49-F238E27FC236}">
                    <a16:creationId xmlns:a16="http://schemas.microsoft.com/office/drawing/2014/main" id="{8D3E6852-B0B4-99BB-3A8D-D97232191683}"/>
                  </a:ext>
                </a:extLst>
              </p:cNvPr>
              <p:cNvSpPr txBox="1">
                <a:spLocks noRot="1" noChangeAspect="1" noMove="1" noResize="1" noEditPoints="1" noAdjustHandles="1" noChangeArrowheads="1" noChangeShapeType="1" noTextEdit="1"/>
              </p:cNvSpPr>
              <p:nvPr/>
            </p:nvSpPr>
            <p:spPr>
              <a:xfrm>
                <a:off x="7249160" y="1391286"/>
                <a:ext cx="4425950" cy="5089524"/>
              </a:xfrm>
              <a:prstGeom prst="rect">
                <a:avLst/>
              </a:prstGeom>
              <a:blipFill>
                <a:blip r:embed="rId8"/>
                <a:stretch>
                  <a:fillRect l="-826" t="-599"/>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97EAE6BF-7E89-4CE2-714B-18A63613FD6C}"/>
              </a:ext>
            </a:extLst>
          </p:cNvPr>
          <p:cNvSpPr/>
          <p:nvPr/>
        </p:nvSpPr>
        <p:spPr>
          <a:xfrm>
            <a:off x="7402452" y="1813676"/>
            <a:ext cx="4102856" cy="1108594"/>
          </a:xfrm>
          <a:prstGeom prst="rect">
            <a:avLst/>
          </a:prstGeom>
          <a:noFill/>
          <a:ln w="28575">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2AA9EB9-05A6-E6A5-8DE2-AE30C526D0D2}"/>
                  </a:ext>
                </a:extLst>
              </p:cNvPr>
              <p:cNvSpPr txBox="1"/>
              <p:nvPr/>
            </p:nvSpPr>
            <p:spPr>
              <a:xfrm>
                <a:off x="7400547" y="1813676"/>
                <a:ext cx="4104761" cy="1108594"/>
              </a:xfrm>
              <a:prstGeom prst="rect">
                <a:avLst/>
              </a:prstGeom>
            </p:spPr>
            <p:txBody>
              <a:bodyPr vert="horz" wrap="square" lIns="91440" tIns="45720" rIns="91440" bIns="45720" rtlCol="0" anchor="ctr">
                <a:normAutofit/>
              </a:bodyPr>
              <a:lstStyle/>
              <a:p>
                <a:pPr marL="285750" indent="-285750" algn="l">
                  <a:buFont typeface="Wingdings" panose="05000000000000000000" pitchFamily="2" charset="2"/>
                  <a:buChar char="Ø"/>
                </a:pPr>
                <a:r>
                  <a:rPr kumimoji="1" lang="en-US" altLang="zh-CN" dirty="0"/>
                  <a:t>Mean :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𝜇</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𝐸</m:t>
                        </m:r>
                      </m:e>
                      <m:sub>
                        <m:r>
                          <a:rPr kumimoji="1" lang="en-US" altLang="zh-CN" b="0" i="1" smtClean="0">
                            <a:latin typeface="Cambria Math" panose="02040503050406030204" pitchFamily="18" charset="0"/>
                          </a:rPr>
                          <m:t>𝑞</m:t>
                        </m:r>
                      </m:sub>
                    </m:sSub>
                    <m:d>
                      <m:dPr>
                        <m:begChr m:val="["/>
                        <m:endChr m:val="]"/>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e>
                    </m:d>
                    <m:r>
                      <a:rPr kumimoji="1" lang="en-US" altLang="zh-CN" b="0" i="1" smtClean="0">
                        <a:latin typeface="Cambria Math" panose="02040503050406030204" pitchFamily="18" charset="0"/>
                      </a:rPr>
                      <m:t>=</m:t>
                    </m:r>
                    <m:nary>
                      <m:naryPr>
                        <m:chr m:val="∑"/>
                        <m:supHide m:val="on"/>
                        <m:ctrlPr>
                          <a:rPr kumimoji="1" lang="en-US" altLang="zh-CN" b="0" i="1" smtClean="0">
                            <a:latin typeface="Cambria Math" panose="02040503050406030204" pitchFamily="18" charset="0"/>
                          </a:rPr>
                        </m:ctrlPr>
                      </m:naryPr>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𝑂</m:t>
                        </m:r>
                      </m:sub>
                      <m:sup/>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𝑞</m:t>
                            </m:r>
                          </m:e>
                          <m:sub>
                            <m:r>
                              <a:rPr kumimoji="1" lang="en-US" altLang="zh-CN" b="0" i="1" smtClean="0">
                                <a:latin typeface="Cambria Math" panose="02040503050406030204" pitchFamily="18" charset="0"/>
                              </a:rPr>
                              <m:t>𝑖</m:t>
                            </m:r>
                          </m:sub>
                        </m:sSub>
                      </m:e>
                    </m:nary>
                  </m:oMath>
                </a14:m>
                <a:endParaRPr kumimoji="1" lang="en-US" altLang="zh-CN" dirty="0"/>
              </a:p>
              <a:p>
                <a:pPr marL="285750" indent="-285750">
                  <a:buFont typeface="Wingdings" panose="05000000000000000000" pitchFamily="2" charset="2"/>
                  <a:buChar char="Ø"/>
                </a:pPr>
                <a:r>
                  <a:rPr kumimoji="1" lang="en-US" altLang="zh-CN" dirty="0"/>
                  <a:t>Variance: </a:t>
                </a:r>
                <a14:m>
                  <m:oMath xmlns:m="http://schemas.openxmlformats.org/officeDocument/2006/math">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𝜎</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up>
                        <m:r>
                          <a:rPr kumimoji="1" lang="en-US" altLang="zh-CN" b="0" i="1" smtClean="0">
                            <a:latin typeface="Cambria Math" panose="02040503050406030204" pitchFamily="18" charset="0"/>
                          </a:rPr>
                          <m:t>2</m:t>
                        </m:r>
                      </m:sup>
                    </m:sSubSup>
                    <m:r>
                      <a:rPr kumimoji="1" lang="en-US" altLang="zh-CN" i="1">
                        <a:latin typeface="Cambria Math" panose="02040503050406030204" pitchFamily="18" charset="0"/>
                      </a:rPr>
                      <m:t>≜</m:t>
                    </m:r>
                    <m:r>
                      <a:rPr kumimoji="1" lang="en-US" altLang="zh-CN" b="0" i="1" smtClean="0">
                        <a:latin typeface="Cambria Math" panose="02040503050406030204" pitchFamily="18" charset="0"/>
                      </a:rPr>
                      <m:t>𝑉𝑎</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𝑟</m:t>
                        </m:r>
                      </m:e>
                      <m:sub>
                        <m:r>
                          <a:rPr kumimoji="1" lang="en-US" altLang="zh-CN" b="0" i="1" smtClean="0">
                            <a:latin typeface="Cambria Math" panose="02040503050406030204" pitchFamily="18" charset="0"/>
                          </a:rPr>
                          <m:t>𝑞</m:t>
                        </m:r>
                      </m:sub>
                    </m:sSub>
                    <m:d>
                      <m:dPr>
                        <m:begChr m:val="["/>
                        <m:endChr m:val="]"/>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sub>
                        </m:sSub>
                      </m:e>
                    </m:d>
                  </m:oMath>
                </a14:m>
                <a:endParaRPr kumimoji="1" lang="zh-CN" altLang="en-US" dirty="0"/>
              </a:p>
            </p:txBody>
          </p:sp>
        </mc:Choice>
        <mc:Fallback xmlns="">
          <p:sp>
            <p:nvSpPr>
              <p:cNvPr id="14" name="文本框 13">
                <a:extLst>
                  <a:ext uri="{FF2B5EF4-FFF2-40B4-BE49-F238E27FC236}">
                    <a16:creationId xmlns:a16="http://schemas.microsoft.com/office/drawing/2014/main" id="{D2AA9EB9-05A6-E6A5-8DE2-AE30C526D0D2}"/>
                  </a:ext>
                </a:extLst>
              </p:cNvPr>
              <p:cNvSpPr txBox="1">
                <a:spLocks noRot="1" noChangeAspect="1" noMove="1" noResize="1" noEditPoints="1" noAdjustHandles="1" noChangeArrowheads="1" noChangeShapeType="1" noTextEdit="1"/>
              </p:cNvSpPr>
              <p:nvPr/>
            </p:nvSpPr>
            <p:spPr>
              <a:xfrm>
                <a:off x="7400547" y="1813676"/>
                <a:ext cx="4104761" cy="1108594"/>
              </a:xfrm>
              <a:prstGeom prst="rect">
                <a:avLst/>
              </a:prstGeom>
              <a:blipFill>
                <a:blip r:embed="rId9"/>
                <a:stretch>
                  <a:fillRect l="-892" t="-22099" b="-13812"/>
                </a:stretch>
              </a:blipFill>
            </p:spPr>
            <p:txBody>
              <a:bodyPr/>
              <a:lstStyle/>
              <a:p>
                <a:r>
                  <a:rPr lang="zh-CN" altLang="en-US">
                    <a:noFill/>
                  </a:rPr>
                  <a:t> </a:t>
                </a:r>
              </a:p>
            </p:txBody>
          </p:sp>
        </mc:Fallback>
      </mc:AlternateContent>
      <p:sp>
        <p:nvSpPr>
          <p:cNvPr id="16" name="椭圆 15">
            <a:extLst>
              <a:ext uri="{FF2B5EF4-FFF2-40B4-BE49-F238E27FC236}">
                <a16:creationId xmlns:a16="http://schemas.microsoft.com/office/drawing/2014/main" id="{B1F42F67-190A-1E69-BCEF-D738C6E923A8}"/>
              </a:ext>
            </a:extLst>
          </p:cNvPr>
          <p:cNvSpPr/>
          <p:nvPr/>
        </p:nvSpPr>
        <p:spPr>
          <a:xfrm>
            <a:off x="7402453" y="1967023"/>
            <a:ext cx="1209920" cy="955247"/>
          </a:xfrm>
          <a:prstGeom prst="ellipse">
            <a:avLst/>
          </a:prstGeom>
          <a:no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左弧形 17">
            <a:extLst>
              <a:ext uri="{FF2B5EF4-FFF2-40B4-BE49-F238E27FC236}">
                <a16:creationId xmlns:a16="http://schemas.microsoft.com/office/drawing/2014/main" id="{ED9AEFE9-A770-2F9C-AB84-EC74D94A4EF8}"/>
              </a:ext>
            </a:extLst>
          </p:cNvPr>
          <p:cNvSpPr/>
          <p:nvPr/>
        </p:nvSpPr>
        <p:spPr>
          <a:xfrm>
            <a:off x="7120255" y="2615609"/>
            <a:ext cx="282198" cy="84518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圆角 20">
            <a:extLst>
              <a:ext uri="{FF2B5EF4-FFF2-40B4-BE49-F238E27FC236}">
                <a16:creationId xmlns:a16="http://schemas.microsoft.com/office/drawing/2014/main" id="{34B886EE-8754-4754-954B-A9F4A09CFBCC}"/>
              </a:ext>
            </a:extLst>
          </p:cNvPr>
          <p:cNvSpPr/>
          <p:nvPr/>
        </p:nvSpPr>
        <p:spPr>
          <a:xfrm>
            <a:off x="7402453" y="3183590"/>
            <a:ext cx="4102855" cy="65312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4A5D5B03-76B7-7A6D-E97F-2E0526572224}"/>
              </a:ext>
            </a:extLst>
          </p:cNvPr>
          <p:cNvSpPr txBox="1"/>
          <p:nvPr/>
        </p:nvSpPr>
        <p:spPr>
          <a:xfrm>
            <a:off x="7400547" y="3191179"/>
            <a:ext cx="4104761" cy="645536"/>
          </a:xfrm>
          <a:prstGeom prst="rect">
            <a:avLst/>
          </a:prstGeom>
        </p:spPr>
        <p:txBody>
          <a:bodyPr vert="horz" wrap="square" lIns="91440" tIns="45720" rIns="91440" bIns="45720" rtlCol="0" anchor="ctr">
            <a:normAutofit/>
          </a:bodyPr>
          <a:lstStyle/>
          <a:p>
            <a:pPr algn="ctr"/>
            <a:r>
              <a:rPr kumimoji="1" lang="en-US" altLang="zh-CN" b="1" dirty="0">
                <a:solidFill>
                  <a:srgbClr val="00B050"/>
                </a:solidFill>
              </a:rPr>
              <a:t>Additional information</a:t>
            </a:r>
            <a:r>
              <a:rPr kumimoji="1" lang="zh-CN" altLang="en-US" b="1" dirty="0">
                <a:solidFill>
                  <a:srgbClr val="00B050"/>
                </a:solidFill>
              </a:rPr>
              <a:t>！</a:t>
            </a:r>
          </a:p>
        </p:txBody>
      </p:sp>
      <p:sp>
        <p:nvSpPr>
          <p:cNvPr id="24" name="箭头: 下 23">
            <a:extLst>
              <a:ext uri="{FF2B5EF4-FFF2-40B4-BE49-F238E27FC236}">
                <a16:creationId xmlns:a16="http://schemas.microsoft.com/office/drawing/2014/main" id="{868AD739-0DFD-E0C0-2161-78B8C4BF5B09}"/>
              </a:ext>
            </a:extLst>
          </p:cNvPr>
          <p:cNvSpPr/>
          <p:nvPr/>
        </p:nvSpPr>
        <p:spPr>
          <a:xfrm>
            <a:off x="9234959" y="3869067"/>
            <a:ext cx="435935" cy="396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18BB53C9-F6CB-46B7-2EEE-181F3BF7D68E}"/>
              </a:ext>
            </a:extLst>
          </p:cNvPr>
          <p:cNvSpPr/>
          <p:nvPr/>
        </p:nvSpPr>
        <p:spPr>
          <a:xfrm>
            <a:off x="7400547" y="4265067"/>
            <a:ext cx="4102855" cy="1348925"/>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45B673A-D728-2305-9930-A881E1D2FBF9}"/>
                  </a:ext>
                </a:extLst>
              </p:cNvPr>
              <p:cNvSpPr txBox="1"/>
              <p:nvPr/>
            </p:nvSpPr>
            <p:spPr>
              <a:xfrm>
                <a:off x="7417055" y="4297418"/>
                <a:ext cx="4104761" cy="1316574"/>
              </a:xfrm>
              <a:prstGeom prst="rect">
                <a:avLst/>
              </a:prstGeom>
            </p:spPr>
            <p:txBody>
              <a:bodyPr vert="horz" wrap="square" lIns="91440" tIns="45720" rIns="91440" bIns="45720" rtlCol="0" anchor="t">
                <a:normAutofit/>
              </a:bodyPr>
              <a:lstStyle/>
              <a:p>
                <a:pPr algn="l"/>
                <a:r>
                  <a:rPr kumimoji="1" lang="en-US" altLang="zh-CN" dirty="0"/>
                  <a:t>Define the equivalent noise covariance</a:t>
                </a:r>
                <a:r>
                  <a:rPr kumimoji="1" lang="zh-CN" altLang="en-US" dirty="0"/>
                  <a:t>：</a:t>
                </a:r>
                <a:endParaRPr kumimoji="1" lang="en-US" altLang="zh-CN" dirty="0"/>
              </a:p>
              <a:p>
                <a:pPr algn="l"/>
                <a14:m>
                  <m:oMathPara xmlns:m="http://schemas.openxmlformats.org/officeDocument/2006/math">
                    <m:oMathParaPr>
                      <m:jc m:val="centerGroup"/>
                    </m:oMathParaPr>
                    <m:oMath xmlns:m="http://schemas.openxmlformats.org/officeDocument/2006/math">
                      <m:sSub>
                        <m:sSubPr>
                          <m:ctrlPr>
                            <a:rPr kumimoji="1" lang="en-US" altLang="zh-CN" b="0" i="1" dirty="0" smtClean="0">
                              <a:latin typeface="Cambria Math" panose="02040503050406030204" pitchFamily="18" charset="0"/>
                            </a:rPr>
                          </m:ctrlPr>
                        </m:sSubPr>
                        <m:e>
                          <m:r>
                            <a:rPr kumimoji="1" lang="en-US" altLang="zh-CN" b="1" i="0" dirty="0" smtClean="0">
                              <a:latin typeface="Cambria Math" panose="02040503050406030204" pitchFamily="18" charset="0"/>
                            </a:rPr>
                            <m:t>𝐑</m:t>
                          </m:r>
                        </m:e>
                        <m:sub>
                          <m:r>
                            <a:rPr kumimoji="1" lang="en-US" altLang="zh-CN" b="0" i="1" dirty="0" smtClean="0">
                              <a:latin typeface="Cambria Math" panose="02040503050406030204" pitchFamily="18" charset="0"/>
                            </a:rPr>
                            <m:t>𝑡</m:t>
                          </m:r>
                        </m:sub>
                      </m:sSub>
                      <m:r>
                        <a:rPr kumimoji="1" lang="en-US" altLang="zh-CN" b="0" i="1" dirty="0" smtClean="0">
                          <a:latin typeface="Cambria Math" panose="02040503050406030204" pitchFamily="18" charset="0"/>
                        </a:rPr>
                        <m:t>≜</m:t>
                      </m:r>
                      <m:sSub>
                        <m:sSubPr>
                          <m:ctrlPr>
                            <a:rPr kumimoji="1" lang="en-US" altLang="zh-CN" b="0" i="1" dirty="0" smtClean="0">
                              <a:latin typeface="Cambria Math" panose="02040503050406030204" pitchFamily="18" charset="0"/>
                            </a:rPr>
                          </m:ctrlPr>
                        </m:sSubPr>
                        <m:e>
                          <m:acc>
                            <m:accPr>
                              <m:chr m:val="̂"/>
                              <m:ctrlPr>
                                <a:rPr kumimoji="1" lang="en-US" altLang="zh-CN" b="1" i="1" dirty="0" smtClean="0">
                                  <a:latin typeface="Cambria Math" panose="02040503050406030204" pitchFamily="18" charset="0"/>
                                </a:rPr>
                              </m:ctrlPr>
                            </m:accPr>
                            <m:e>
                              <m:r>
                                <a:rPr kumimoji="1" lang="en-US" altLang="zh-CN" b="1" i="0" dirty="0" smtClean="0">
                                  <a:latin typeface="Cambria Math" panose="02040503050406030204" pitchFamily="18" charset="0"/>
                                </a:rPr>
                                <m:t>𝐇</m:t>
                              </m:r>
                            </m:e>
                          </m:acc>
                        </m:e>
                        <m:sub>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−1</m:t>
                          </m:r>
                        </m:sub>
                      </m:sSub>
                      <m:sSub>
                        <m:sSubPr>
                          <m:ctrlPr>
                            <a:rPr kumimoji="1" lang="en-US" altLang="zh-CN" b="0" i="1" dirty="0" smtClean="0">
                              <a:latin typeface="Cambria Math" panose="02040503050406030204" pitchFamily="18" charset="0"/>
                            </a:rPr>
                          </m:ctrlPr>
                        </m:sSubPr>
                        <m:e>
                          <m:r>
                            <a:rPr kumimoji="1" lang="en-US" altLang="zh-CN" b="1" i="0" dirty="0" smtClean="0">
                              <a:latin typeface="Cambria Math" panose="02040503050406030204" pitchFamily="18" charset="0"/>
                            </a:rPr>
                            <m:t>𝐂</m:t>
                          </m:r>
                        </m:e>
                        <m:sub>
                          <m:r>
                            <a:rPr kumimoji="1" lang="en-US" altLang="zh-CN" b="0" i="1" dirty="0" smtClean="0">
                              <a:latin typeface="Cambria Math" panose="02040503050406030204" pitchFamily="18" charset="0"/>
                            </a:rPr>
                            <m:t>𝑥</m:t>
                          </m:r>
                        </m:sub>
                      </m:sSub>
                      <m:d>
                        <m:dPr>
                          <m:ctrlPr>
                            <a:rPr kumimoji="1" lang="en-US" altLang="zh-CN" b="0" i="1" dirty="0" smtClean="0">
                              <a:latin typeface="Cambria Math" panose="02040503050406030204" pitchFamily="18" charset="0"/>
                            </a:rPr>
                          </m:ctrlPr>
                        </m:dPr>
                        <m:e>
                          <m:r>
                            <a:rPr kumimoji="1" lang="en-US" altLang="zh-CN" b="0" i="1" dirty="0" smtClean="0">
                              <a:latin typeface="Cambria Math" panose="02040503050406030204" pitchFamily="18" charset="0"/>
                            </a:rPr>
                            <m:t>𝑡</m:t>
                          </m:r>
                        </m:e>
                      </m:d>
                      <m:sSubSup>
                        <m:sSubSupPr>
                          <m:ctrlPr>
                            <a:rPr kumimoji="1" lang="en-US" altLang="zh-CN" b="0" i="1" dirty="0" smtClean="0">
                              <a:latin typeface="Cambria Math" panose="02040503050406030204" pitchFamily="18" charset="0"/>
                            </a:rPr>
                          </m:ctrlPr>
                        </m:sSubSupPr>
                        <m:e>
                          <m:acc>
                            <m:accPr>
                              <m:chr m:val="̂"/>
                              <m:ctrlPr>
                                <a:rPr kumimoji="1" lang="en-US" altLang="zh-CN" b="1" i="1" dirty="0" smtClean="0">
                                  <a:latin typeface="Cambria Math" panose="02040503050406030204" pitchFamily="18" charset="0"/>
                                </a:rPr>
                              </m:ctrlPr>
                            </m:accPr>
                            <m:e>
                              <m:r>
                                <a:rPr kumimoji="1" lang="en-US" altLang="zh-CN" b="1" i="0" dirty="0" smtClean="0">
                                  <a:latin typeface="Cambria Math" panose="02040503050406030204" pitchFamily="18" charset="0"/>
                                </a:rPr>
                                <m:t>𝐇</m:t>
                              </m:r>
                            </m:e>
                          </m:acc>
                        </m:e>
                        <m:sub>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−1</m:t>
                          </m:r>
                        </m:sub>
                        <m:sup>
                          <m:r>
                            <a:rPr kumimoji="1" lang="en-US" altLang="zh-CN" b="0" i="1" dirty="0" smtClean="0">
                              <a:latin typeface="Cambria Math" panose="02040503050406030204" pitchFamily="18" charset="0"/>
                            </a:rPr>
                            <m:t>𝐻</m:t>
                          </m:r>
                        </m:sup>
                      </m:sSubSup>
                      <m:r>
                        <a:rPr kumimoji="1" lang="en-US" altLang="zh-CN" b="0" i="1" dirty="0" smtClean="0">
                          <a:latin typeface="Cambria Math" panose="02040503050406030204" pitchFamily="18" charset="0"/>
                        </a:rPr>
                        <m:t>+</m:t>
                      </m:r>
                      <m:sSubSup>
                        <m:sSubSupPr>
                          <m:ctrlPr>
                            <a:rPr kumimoji="1" lang="en-US" altLang="zh-CN" b="0" i="1" dirty="0" smtClean="0">
                              <a:latin typeface="Cambria Math" panose="02040503050406030204" pitchFamily="18" charset="0"/>
                            </a:rPr>
                          </m:ctrlPr>
                        </m:sSubSupPr>
                        <m:e>
                          <m:r>
                            <a:rPr kumimoji="1" lang="en-US" altLang="zh-CN" b="0" i="1" dirty="0" smtClean="0">
                              <a:latin typeface="Cambria Math" panose="02040503050406030204" pitchFamily="18" charset="0"/>
                            </a:rPr>
                            <m:t>𝜎</m:t>
                          </m:r>
                        </m:e>
                        <m:sub>
                          <m:r>
                            <a:rPr kumimoji="1" lang="en-US" altLang="zh-CN" b="0" i="1" dirty="0" smtClean="0">
                              <a:latin typeface="Cambria Math" panose="02040503050406030204" pitchFamily="18" charset="0"/>
                            </a:rPr>
                            <m:t>𝑤</m:t>
                          </m:r>
                        </m:sub>
                        <m:sup>
                          <m:r>
                            <a:rPr kumimoji="1" lang="en-US" altLang="zh-CN" b="0" i="1" dirty="0" smtClean="0">
                              <a:latin typeface="Cambria Math" panose="02040503050406030204" pitchFamily="18" charset="0"/>
                            </a:rPr>
                            <m:t>2</m:t>
                          </m:r>
                        </m:sup>
                      </m:sSubSup>
                      <m:sSub>
                        <m:sSubPr>
                          <m:ctrlPr>
                            <a:rPr kumimoji="1" lang="en-US" altLang="zh-CN" b="0" i="1" dirty="0" smtClean="0">
                              <a:latin typeface="Cambria Math" panose="02040503050406030204" pitchFamily="18" charset="0"/>
                            </a:rPr>
                          </m:ctrlPr>
                        </m:sSubPr>
                        <m:e>
                          <m:r>
                            <a:rPr kumimoji="1" lang="en-US" altLang="zh-CN" b="1" i="1" dirty="0" smtClean="0">
                              <a:latin typeface="Cambria Math" panose="02040503050406030204" pitchFamily="18" charset="0"/>
                            </a:rPr>
                            <m:t>𝑰</m:t>
                          </m:r>
                        </m:e>
                        <m:sub>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𝑁</m:t>
                              </m:r>
                            </m:e>
                            <m:sub>
                              <m:r>
                                <a:rPr kumimoji="1" lang="en-US" altLang="zh-CN" b="0" i="1" dirty="0" smtClean="0">
                                  <a:latin typeface="Cambria Math" panose="02040503050406030204" pitchFamily="18" charset="0"/>
                                </a:rPr>
                                <m:t>𝑟</m:t>
                              </m:r>
                            </m:sub>
                          </m:sSub>
                        </m:sub>
                      </m:sSub>
                    </m:oMath>
                  </m:oMathPara>
                </a14:m>
                <a:endParaRPr kumimoji="1" lang="en-US" altLang="zh-CN" dirty="0"/>
              </a:p>
              <a:p>
                <a:pPr algn="l"/>
                <a:endParaRPr kumimoji="1" lang="en-US" altLang="zh-CN" dirty="0"/>
              </a:p>
              <a:p>
                <a:pPr algn="l"/>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𝐒</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𝐀</m:t>
                          </m:r>
                        </m:e>
                        <m:sub>
                          <m:r>
                            <a:rPr kumimoji="1" lang="en-US" altLang="zh-CN" b="0" i="1" smtClean="0">
                              <a:latin typeface="Cambria Math" panose="02040503050406030204" pitchFamily="18" charset="0"/>
                            </a:rPr>
                            <m:t>𝑡</m:t>
                          </m:r>
                        </m:sub>
                      </m:sSub>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𝐏</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−1</m:t>
                          </m:r>
                        </m:sub>
                      </m:sSub>
                      <m:sSubSup>
                        <m:sSubSupPr>
                          <m:ctrlPr>
                            <a:rPr kumimoji="1" lang="en-US" altLang="zh-CN" b="0" i="1" smtClean="0">
                              <a:latin typeface="Cambria Math" panose="02040503050406030204" pitchFamily="18" charset="0"/>
                            </a:rPr>
                          </m:ctrlPr>
                        </m:sSubSupPr>
                        <m:e>
                          <m:r>
                            <a:rPr kumimoji="1" lang="en-US" altLang="zh-CN" b="1" i="0" smtClean="0">
                              <a:latin typeface="Cambria Math" panose="02040503050406030204" pitchFamily="18" charset="0"/>
                            </a:rPr>
                            <m:t>𝐀</m:t>
                          </m:r>
                        </m:e>
                        <m:sub>
                          <m:r>
                            <a:rPr kumimoji="1" lang="en-US" altLang="zh-CN" b="0" i="1" smtClean="0">
                              <a:latin typeface="Cambria Math" panose="02040503050406030204" pitchFamily="18" charset="0"/>
                            </a:rPr>
                            <m:t>𝑡</m:t>
                          </m:r>
                        </m:sub>
                        <m:sup>
                          <m:r>
                            <a:rPr kumimoji="1" lang="en-US" altLang="zh-CN" b="0" i="1" smtClean="0">
                              <a:latin typeface="Cambria Math" panose="02040503050406030204" pitchFamily="18" charset="0"/>
                            </a:rPr>
                            <m:t>𝐻</m:t>
                          </m:r>
                        </m:sup>
                      </m:sSub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𝐑</m:t>
                          </m:r>
                        </m:e>
                        <m:sub>
                          <m:r>
                            <a:rPr kumimoji="1" lang="en-US" altLang="zh-CN" b="0" i="1" smtClean="0">
                              <a:latin typeface="Cambria Math" panose="02040503050406030204" pitchFamily="18" charset="0"/>
                            </a:rPr>
                            <m:t>𝑡</m:t>
                          </m:r>
                        </m:sub>
                      </m:sSub>
                    </m:oMath>
                  </m:oMathPara>
                </a14:m>
                <a:endParaRPr kumimoji="1" lang="en-US" altLang="zh-CN" dirty="0"/>
              </a:p>
              <a:p>
                <a:pPr algn="l"/>
                <a:endParaRPr kumimoji="1" lang="en-US" altLang="zh-CN" dirty="0"/>
              </a:p>
              <a:p>
                <a:pPr algn="l"/>
                <a:endParaRPr kumimoji="1" lang="en-US" altLang="zh-CN" dirty="0"/>
              </a:p>
            </p:txBody>
          </p:sp>
        </mc:Choice>
        <mc:Fallback xmlns="">
          <p:sp>
            <p:nvSpPr>
              <p:cNvPr id="27" name="文本框 26">
                <a:extLst>
                  <a:ext uri="{FF2B5EF4-FFF2-40B4-BE49-F238E27FC236}">
                    <a16:creationId xmlns:a16="http://schemas.microsoft.com/office/drawing/2014/main" id="{C45B673A-D728-2305-9930-A881E1D2FBF9}"/>
                  </a:ext>
                </a:extLst>
              </p:cNvPr>
              <p:cNvSpPr txBox="1">
                <a:spLocks noRot="1" noChangeAspect="1" noMove="1" noResize="1" noEditPoints="1" noAdjustHandles="1" noChangeArrowheads="1" noChangeShapeType="1" noTextEdit="1"/>
              </p:cNvSpPr>
              <p:nvPr/>
            </p:nvSpPr>
            <p:spPr>
              <a:xfrm>
                <a:off x="7417055" y="4297418"/>
                <a:ext cx="4104761" cy="1316574"/>
              </a:xfrm>
              <a:prstGeom prst="rect">
                <a:avLst/>
              </a:prstGeom>
              <a:blipFill>
                <a:blip r:embed="rId10"/>
                <a:stretch>
                  <a:fillRect l="-1337" t="-3704"/>
                </a:stretch>
              </a:blipFill>
            </p:spPr>
            <p:txBody>
              <a:bodyPr/>
              <a:lstStyle/>
              <a:p>
                <a:r>
                  <a:rPr lang="zh-CN" altLang="en-US">
                    <a:noFill/>
                  </a:rPr>
                  <a:t> </a:t>
                </a:r>
              </a:p>
            </p:txBody>
          </p:sp>
        </mc:Fallback>
      </mc:AlternateContent>
      <p:sp>
        <p:nvSpPr>
          <p:cNvPr id="28" name="矩形: 圆角 27">
            <a:extLst>
              <a:ext uri="{FF2B5EF4-FFF2-40B4-BE49-F238E27FC236}">
                <a16:creationId xmlns:a16="http://schemas.microsoft.com/office/drawing/2014/main" id="{8CF0C1A9-56F2-99A2-7206-BD5E4C3D12AA}"/>
              </a:ext>
            </a:extLst>
          </p:cNvPr>
          <p:cNvSpPr/>
          <p:nvPr/>
        </p:nvSpPr>
        <p:spPr>
          <a:xfrm>
            <a:off x="7418961" y="5783890"/>
            <a:ext cx="4102855" cy="65312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2A1A61F4-AA84-31F0-ED35-75110C096EB3}"/>
              </a:ext>
            </a:extLst>
          </p:cNvPr>
          <p:cNvSpPr txBox="1"/>
          <p:nvPr/>
        </p:nvSpPr>
        <p:spPr>
          <a:xfrm>
            <a:off x="7398641" y="5799596"/>
            <a:ext cx="4104761" cy="645536"/>
          </a:xfrm>
          <a:prstGeom prst="rect">
            <a:avLst/>
          </a:prstGeom>
        </p:spPr>
        <p:txBody>
          <a:bodyPr vert="horz" wrap="square" lIns="91440" tIns="45720" rIns="91440" bIns="45720" rtlCol="0" anchor="ctr">
            <a:normAutofit/>
          </a:bodyPr>
          <a:lstStyle/>
          <a:p>
            <a:pPr algn="ctr"/>
            <a:r>
              <a:rPr kumimoji="1" lang="en-US" altLang="zh-CN" b="1" dirty="0">
                <a:solidFill>
                  <a:srgbClr val="00B050"/>
                </a:solidFill>
              </a:rPr>
              <a:t>Consider detection noise in the updates</a:t>
            </a:r>
            <a:endParaRPr kumimoji="1" lang="zh-CN" altLang="en-US" b="1" dirty="0">
              <a:solidFill>
                <a:srgbClr val="00B050"/>
              </a:solidFill>
            </a:endParaRPr>
          </a:p>
        </p:txBody>
      </p:sp>
      <p:sp>
        <p:nvSpPr>
          <p:cNvPr id="31" name="标题 1">
            <a:extLst>
              <a:ext uri="{FF2B5EF4-FFF2-40B4-BE49-F238E27FC236}">
                <a16:creationId xmlns:a16="http://schemas.microsoft.com/office/drawing/2014/main" id="{17FCEC6E-FCBC-F169-03D5-129CE64442A9}"/>
              </a:ext>
            </a:extLst>
          </p:cNvPr>
          <p:cNvSpPr>
            <a:spLocks noGrp="1"/>
          </p:cNvSpPr>
          <p:nvPr>
            <p:ph type="title"/>
          </p:nvPr>
        </p:nvSpPr>
        <p:spPr>
          <a:xfrm>
            <a:off x="0" y="49213"/>
            <a:ext cx="11353800" cy="844550"/>
          </a:xfrm>
        </p:spPr>
        <p:txBody>
          <a:bodyPr>
            <a:noAutofit/>
          </a:bodyPr>
          <a:lstStyle/>
          <a:p>
            <a:r>
              <a:rPr kumimoji="1" lang="en-US" altLang="zh-CN" b="1" dirty="0">
                <a:latin typeface="+mn-lt"/>
                <a:ea typeface="+mn-ea"/>
                <a:cs typeface="+mn-cs"/>
                <a:sym typeface="+mn-ea"/>
              </a:rPr>
              <a:t>3 </a:t>
            </a:r>
            <a:r>
              <a:rPr kumimoji="1" lang="en-US" altLang="zh-CN" b="1" dirty="0">
                <a:sym typeface="+mn-ea"/>
              </a:rPr>
              <a:t>Soft information aided diagonal KF (SIA-DKF) based for JCESD</a:t>
            </a:r>
            <a:endParaRPr kumimoji="1" lang="en-US" altLang="zh-CN" b="1" dirty="0">
              <a:solidFill>
                <a:schemeClr val="bg1"/>
              </a:solidFill>
              <a:latin typeface="+mn-lt"/>
              <a:ea typeface="+mn-ea"/>
              <a:cs typeface="+mn-c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a:extLst>
              <a:ext uri="{FF2B5EF4-FFF2-40B4-BE49-F238E27FC236}">
                <a16:creationId xmlns:a16="http://schemas.microsoft.com/office/drawing/2014/main" id="{87668631-42C3-A2D0-B44E-CB601122EEC7}"/>
              </a:ext>
            </a:extLst>
          </p:cNvPr>
          <p:cNvSpPr/>
          <p:nvPr/>
        </p:nvSpPr>
        <p:spPr>
          <a:xfrm>
            <a:off x="0" y="1357519"/>
            <a:ext cx="12192000" cy="196702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43676" y="57785"/>
            <a:ext cx="10965180" cy="845185"/>
          </a:xfrm>
        </p:spPr>
        <p:txBody>
          <a:bodyPr>
            <a:noAutofit/>
          </a:bodyPr>
          <a:lstStyle/>
          <a:p>
            <a:r>
              <a:rPr kumimoji="1" lang="en-US" altLang="zh-CN" b="1" dirty="0">
                <a:latin typeface="+mn-lt"/>
                <a:ea typeface="+mn-ea"/>
                <a:cs typeface="+mn-cs"/>
                <a:sym typeface="+mn-ea"/>
              </a:rPr>
              <a:t>3 </a:t>
            </a:r>
            <a:r>
              <a:rPr kumimoji="1" lang="en-US" altLang="zh-CN" b="1" dirty="0">
                <a:sym typeface="+mn-ea"/>
              </a:rPr>
              <a:t>Soft information aided diagonal KF (SIA-DKF) based for JCESD</a:t>
            </a:r>
            <a:endParaRPr kumimoji="1" lang="en-US" altLang="zh-CN"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7" cstate="email"/>
          <a:stretch>
            <a:fillRect/>
          </a:stretch>
        </p:blipFill>
        <p:spPr>
          <a:xfrm>
            <a:off x="11168380" y="96520"/>
            <a:ext cx="756920" cy="756920"/>
          </a:xfrm>
          <a:prstGeom prst="rect">
            <a:avLst/>
          </a:prstGeom>
        </p:spPr>
      </p:pic>
      <p:cxnSp>
        <p:nvCxnSpPr>
          <p:cNvPr id="3" name="直接箭头连接符 2">
            <a:extLst>
              <a:ext uri="{FF2B5EF4-FFF2-40B4-BE49-F238E27FC236}">
                <a16:creationId xmlns:a16="http://schemas.microsoft.com/office/drawing/2014/main" id="{2225F8F5-EF83-7DFA-7115-3D7341689EC8}"/>
              </a:ext>
            </a:extLst>
          </p:cNvPr>
          <p:cNvCxnSpPr>
            <a:cxnSpLocks/>
          </p:cNvCxnSpPr>
          <p:nvPr/>
        </p:nvCxnSpPr>
        <p:spPr>
          <a:xfrm flipV="1">
            <a:off x="0" y="2474270"/>
            <a:ext cx="41460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矩形 5">
            <a:extLst>
              <a:ext uri="{FF2B5EF4-FFF2-40B4-BE49-F238E27FC236}">
                <a16:creationId xmlns:a16="http://schemas.microsoft.com/office/drawing/2014/main" id="{D57C9032-44C3-CB9F-DF4B-4B50FA029002}"/>
              </a:ext>
            </a:extLst>
          </p:cNvPr>
          <p:cNvSpPr/>
          <p:nvPr/>
        </p:nvSpPr>
        <p:spPr>
          <a:xfrm>
            <a:off x="414601" y="2187426"/>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Pilot</a:t>
            </a:r>
          </a:p>
          <a:p>
            <a:pPr algn="ctr"/>
            <a:r>
              <a:rPr lang="en-US" altLang="zh-CN" dirty="0">
                <a:solidFill>
                  <a:schemeClr val="tx1"/>
                </a:solidFill>
                <a:latin typeface="Times New Roman" panose="02020603050405020304" pitchFamily="18" charset="0"/>
                <a:cs typeface="Times New Roman" panose="02020603050405020304" pitchFamily="18" charset="0"/>
              </a:rPr>
              <a:t>Estimator</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7" name="直接箭头连接符 6">
            <a:extLst>
              <a:ext uri="{FF2B5EF4-FFF2-40B4-BE49-F238E27FC236}">
                <a16:creationId xmlns:a16="http://schemas.microsoft.com/office/drawing/2014/main" id="{4C8031DB-A89C-7CF0-68C3-6578E4CC0B60}"/>
              </a:ext>
            </a:extLst>
          </p:cNvPr>
          <p:cNvCxnSpPr>
            <a:cxnSpLocks/>
            <a:stCxn id="6" idx="3"/>
          </p:cNvCxnSpPr>
          <p:nvPr/>
        </p:nvCxnSpPr>
        <p:spPr>
          <a:xfrm>
            <a:off x="1642765" y="2474270"/>
            <a:ext cx="2686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3B0C52B2-99F5-99DC-281C-A3DCDE361E94}"/>
              </a:ext>
            </a:extLst>
          </p:cNvPr>
          <p:cNvSpPr/>
          <p:nvPr/>
        </p:nvSpPr>
        <p:spPr>
          <a:xfrm>
            <a:off x="8428277" y="2183266"/>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Signal</a:t>
            </a:r>
          </a:p>
          <a:p>
            <a:pPr algn="ctr"/>
            <a:r>
              <a:rPr lang="en-US" altLang="zh-CN" dirty="0">
                <a:solidFill>
                  <a:schemeClr val="tx1"/>
                </a:solidFill>
                <a:latin typeface="Times New Roman" panose="02020603050405020304" pitchFamily="18" charset="0"/>
                <a:cs typeface="Times New Roman" panose="02020603050405020304" pitchFamily="18" charset="0"/>
              </a:rPr>
              <a:t>Detector</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9" name="直接箭头连接符 8">
            <a:extLst>
              <a:ext uri="{FF2B5EF4-FFF2-40B4-BE49-F238E27FC236}">
                <a16:creationId xmlns:a16="http://schemas.microsoft.com/office/drawing/2014/main" id="{7DB78AD6-4118-F45A-88CA-263C249C1353}"/>
              </a:ext>
            </a:extLst>
          </p:cNvPr>
          <p:cNvCxnSpPr>
            <a:cxnSpLocks/>
          </p:cNvCxnSpPr>
          <p:nvPr/>
        </p:nvCxnSpPr>
        <p:spPr>
          <a:xfrm>
            <a:off x="9656441" y="2362533"/>
            <a:ext cx="5737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矩形 9">
            <a:extLst>
              <a:ext uri="{FF2B5EF4-FFF2-40B4-BE49-F238E27FC236}">
                <a16:creationId xmlns:a16="http://schemas.microsoft.com/office/drawing/2014/main" id="{86EFBB94-1A0B-4733-A209-D9A554CDB12F}"/>
              </a:ext>
            </a:extLst>
          </p:cNvPr>
          <p:cNvSpPr/>
          <p:nvPr/>
        </p:nvSpPr>
        <p:spPr>
          <a:xfrm>
            <a:off x="1911376" y="2187426"/>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Channel</a:t>
            </a:r>
          </a:p>
          <a:p>
            <a:pPr algn="ctr"/>
            <a:r>
              <a:rPr lang="en-US" altLang="zh-CN" dirty="0">
                <a:solidFill>
                  <a:schemeClr val="tx1"/>
                </a:solidFill>
                <a:latin typeface="Times New Roman" panose="02020603050405020304" pitchFamily="18" charset="0"/>
                <a:cs typeface="Times New Roman" panose="02020603050405020304" pitchFamily="18" charset="0"/>
              </a:rPr>
              <a:t>Predict</a:t>
            </a:r>
          </a:p>
        </p:txBody>
      </p:sp>
      <p:cxnSp>
        <p:nvCxnSpPr>
          <p:cNvPr id="11" name="直接箭头连接符 10">
            <a:extLst>
              <a:ext uri="{FF2B5EF4-FFF2-40B4-BE49-F238E27FC236}">
                <a16:creationId xmlns:a16="http://schemas.microsoft.com/office/drawing/2014/main" id="{3029E5C7-9AEE-E774-3D18-401AC6A62B6D}"/>
              </a:ext>
            </a:extLst>
          </p:cNvPr>
          <p:cNvCxnSpPr>
            <a:cxnSpLocks/>
          </p:cNvCxnSpPr>
          <p:nvPr/>
        </p:nvCxnSpPr>
        <p:spPr>
          <a:xfrm>
            <a:off x="9656441" y="2604581"/>
            <a:ext cx="5737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C92DBDA-023D-366B-6E31-622BE5E2FB7B}"/>
                  </a:ext>
                </a:extLst>
              </p:cNvPr>
              <p:cNvSpPr txBox="1"/>
              <p:nvPr/>
            </p:nvSpPr>
            <p:spPr>
              <a:xfrm>
                <a:off x="-44419" y="2172957"/>
                <a:ext cx="530833" cy="324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a:latin typeface="Cambria Math" panose="02040503050406030204" pitchFamily="18" charset="0"/>
                            </a:rPr>
                          </m:ctrlPr>
                        </m:sSubPr>
                        <m:e>
                          <m:r>
                            <m:rPr>
                              <m:sty m:val="p"/>
                            </m:rPr>
                            <a:rPr lang="en-US" altLang="zh-CN" sz="1400">
                              <a:latin typeface="Cambria Math" panose="02040503050406030204" pitchFamily="18" charset="0"/>
                            </a:rPr>
                            <m:t>X</m:t>
                          </m:r>
                        </m:e>
                        <m:sub>
                          <m:r>
                            <a:rPr lang="en-US" altLang="zh-CN" sz="1400" i="1">
                              <a:latin typeface="Cambria Math" panose="02040503050406030204" pitchFamily="18" charset="0"/>
                            </a:rPr>
                            <m:t>𝑝</m:t>
                          </m:r>
                        </m:sub>
                      </m:sSub>
                    </m:oMath>
                  </m:oMathPara>
                </a14:m>
                <a:endParaRPr lang="zh-CN" altLang="en-US" sz="1400" dirty="0"/>
              </a:p>
            </p:txBody>
          </p:sp>
        </mc:Choice>
        <mc:Fallback xmlns="">
          <p:sp>
            <p:nvSpPr>
              <p:cNvPr id="12" name="文本框 11">
                <a:extLst>
                  <a:ext uri="{FF2B5EF4-FFF2-40B4-BE49-F238E27FC236}">
                    <a16:creationId xmlns:a16="http://schemas.microsoft.com/office/drawing/2014/main" id="{AC92DBDA-023D-366B-6E31-622BE5E2FB7B}"/>
                  </a:ext>
                </a:extLst>
              </p:cNvPr>
              <p:cNvSpPr txBox="1">
                <a:spLocks noRot="1" noChangeAspect="1" noMove="1" noResize="1" noEditPoints="1" noAdjustHandles="1" noChangeArrowheads="1" noChangeShapeType="1" noTextEdit="1"/>
              </p:cNvSpPr>
              <p:nvPr/>
            </p:nvSpPr>
            <p:spPr>
              <a:xfrm>
                <a:off x="-44419" y="2172957"/>
                <a:ext cx="530833" cy="32438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690D36E6-4EA0-E822-F58A-520B3BA83F52}"/>
                  </a:ext>
                </a:extLst>
              </p:cNvPr>
              <p:cNvSpPr/>
              <p:nvPr/>
            </p:nvSpPr>
            <p:spPr>
              <a:xfrm>
                <a:off x="0" y="2436730"/>
                <a:ext cx="414601" cy="324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b="0" i="0" smtClean="0">
                              <a:latin typeface="Cambria Math" panose="02040503050406030204" pitchFamily="18" charset="0"/>
                            </a:rPr>
                            <m:t>Y</m:t>
                          </m:r>
                        </m:e>
                        <m:sub>
                          <m:r>
                            <a:rPr lang="en-US" altLang="zh-CN" sz="1400" i="1">
                              <a:latin typeface="Cambria Math" panose="02040503050406030204" pitchFamily="18" charset="0"/>
                            </a:rPr>
                            <m:t>𝑝</m:t>
                          </m:r>
                        </m:sub>
                      </m:sSub>
                    </m:oMath>
                  </m:oMathPara>
                </a14:m>
                <a:endParaRPr lang="zh-CN" altLang="en-US" sz="1400" dirty="0"/>
              </a:p>
            </p:txBody>
          </p:sp>
        </mc:Choice>
        <mc:Fallback xmlns="">
          <p:sp>
            <p:nvSpPr>
              <p:cNvPr id="13" name="矩形 12">
                <a:extLst>
                  <a:ext uri="{FF2B5EF4-FFF2-40B4-BE49-F238E27FC236}">
                    <a16:creationId xmlns:a16="http://schemas.microsoft.com/office/drawing/2014/main" id="{690D36E6-4EA0-E822-F58A-520B3BA83F52}"/>
                  </a:ext>
                </a:extLst>
              </p:cNvPr>
              <p:cNvSpPr>
                <a:spLocks noRot="1" noChangeAspect="1" noMove="1" noResize="1" noEditPoints="1" noAdjustHandles="1" noChangeArrowheads="1" noChangeShapeType="1" noTextEdit="1"/>
              </p:cNvSpPr>
              <p:nvPr/>
            </p:nvSpPr>
            <p:spPr>
              <a:xfrm>
                <a:off x="0" y="2436730"/>
                <a:ext cx="414601" cy="32438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00DB847-A547-F8FE-FB76-EC236CF4936D}"/>
                  </a:ext>
                </a:extLst>
              </p:cNvPr>
              <p:cNvSpPr txBox="1"/>
              <p:nvPr/>
            </p:nvSpPr>
            <p:spPr>
              <a:xfrm>
                <a:off x="1542130" y="1866148"/>
                <a:ext cx="331695" cy="3486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a:latin typeface="Cambria Math" panose="02040503050406030204" pitchFamily="18" charset="0"/>
                            </a:rPr>
                            <m:t>H</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𝑇</m:t>
                              </m:r>
                            </m:e>
                            <m:sub>
                              <m:r>
                                <a:rPr lang="en-US" altLang="zh-CN" sz="1400" b="0" i="1" smtClean="0">
                                  <a:latin typeface="Cambria Math" panose="02040503050406030204" pitchFamily="18" charset="0"/>
                                </a:rPr>
                                <m:t>𝑝</m:t>
                              </m:r>
                            </m:sub>
                          </m:sSub>
                        </m:sub>
                      </m:sSub>
                    </m:oMath>
                  </m:oMathPara>
                </a14:m>
                <a:endParaRPr lang="zh-CN" altLang="en-US" sz="1400" dirty="0"/>
              </a:p>
            </p:txBody>
          </p:sp>
        </mc:Choice>
        <mc:Fallback xmlns="">
          <p:sp>
            <p:nvSpPr>
              <p:cNvPr id="14" name="文本框 13">
                <a:extLst>
                  <a:ext uri="{FF2B5EF4-FFF2-40B4-BE49-F238E27FC236}">
                    <a16:creationId xmlns:a16="http://schemas.microsoft.com/office/drawing/2014/main" id="{000DB847-A547-F8FE-FB76-EC236CF4936D}"/>
                  </a:ext>
                </a:extLst>
              </p:cNvPr>
              <p:cNvSpPr txBox="1">
                <a:spLocks noRot="1" noChangeAspect="1" noMove="1" noResize="1" noEditPoints="1" noAdjustHandles="1" noChangeArrowheads="1" noChangeShapeType="1" noTextEdit="1"/>
              </p:cNvSpPr>
              <p:nvPr/>
            </p:nvSpPr>
            <p:spPr>
              <a:xfrm>
                <a:off x="1542130" y="1866148"/>
                <a:ext cx="331695" cy="348622"/>
              </a:xfrm>
              <a:prstGeom prst="rect">
                <a:avLst/>
              </a:prstGeom>
              <a:blipFill>
                <a:blip r:embed="rId10"/>
                <a:stretch>
                  <a:fillRect r="-20370"/>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E0603C48-09AB-FF87-9302-742364F1AFB6}"/>
              </a:ext>
            </a:extLst>
          </p:cNvPr>
          <p:cNvSpPr/>
          <p:nvPr/>
        </p:nvSpPr>
        <p:spPr>
          <a:xfrm>
            <a:off x="3408151" y="2190532"/>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Signal</a:t>
            </a:r>
          </a:p>
          <a:p>
            <a:pPr algn="ctr"/>
            <a:r>
              <a:rPr lang="en-US" altLang="zh-CN" dirty="0">
                <a:solidFill>
                  <a:schemeClr val="tx1"/>
                </a:solidFill>
                <a:latin typeface="Times New Roman" panose="02020603050405020304" pitchFamily="18" charset="0"/>
                <a:cs typeface="Times New Roman" panose="02020603050405020304" pitchFamily="18" charset="0"/>
              </a:rPr>
              <a:t>Detector</a:t>
            </a:r>
            <a:endParaRPr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8" name="直接箭头连接符 17">
            <a:extLst>
              <a:ext uri="{FF2B5EF4-FFF2-40B4-BE49-F238E27FC236}">
                <a16:creationId xmlns:a16="http://schemas.microsoft.com/office/drawing/2014/main" id="{CA8E24AE-7A02-5CD3-05D2-EC144A555444}"/>
              </a:ext>
            </a:extLst>
          </p:cNvPr>
          <p:cNvCxnSpPr>
            <a:cxnSpLocks/>
          </p:cNvCxnSpPr>
          <p:nvPr/>
        </p:nvCxnSpPr>
        <p:spPr>
          <a:xfrm>
            <a:off x="4636315" y="2369799"/>
            <a:ext cx="5737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F3E17F3F-2B55-37AD-090D-031E2ADC22D3}"/>
              </a:ext>
            </a:extLst>
          </p:cNvPr>
          <p:cNvSpPr/>
          <p:nvPr/>
        </p:nvSpPr>
        <p:spPr>
          <a:xfrm>
            <a:off x="5210057" y="2190532"/>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Channel</a:t>
            </a:r>
          </a:p>
          <a:p>
            <a:pPr algn="ctr"/>
            <a:r>
              <a:rPr lang="en-US" altLang="zh-CN" dirty="0">
                <a:solidFill>
                  <a:schemeClr val="tx1"/>
                </a:solidFill>
                <a:latin typeface="Times New Roman" panose="02020603050405020304" pitchFamily="18" charset="0"/>
                <a:cs typeface="Times New Roman" panose="02020603050405020304" pitchFamily="18" charset="0"/>
              </a:rPr>
              <a:t>Update</a:t>
            </a:r>
          </a:p>
        </p:txBody>
      </p:sp>
      <p:cxnSp>
        <p:nvCxnSpPr>
          <p:cNvPr id="22" name="直接箭头连接符 21">
            <a:extLst>
              <a:ext uri="{FF2B5EF4-FFF2-40B4-BE49-F238E27FC236}">
                <a16:creationId xmlns:a16="http://schemas.microsoft.com/office/drawing/2014/main" id="{F385587E-AB98-9FC2-F724-99E9DA749597}"/>
              </a:ext>
            </a:extLst>
          </p:cNvPr>
          <p:cNvCxnSpPr>
            <a:cxnSpLocks/>
          </p:cNvCxnSpPr>
          <p:nvPr/>
        </p:nvCxnSpPr>
        <p:spPr>
          <a:xfrm>
            <a:off x="4636315" y="2611847"/>
            <a:ext cx="57374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接箭头连接符 23">
            <a:extLst>
              <a:ext uri="{FF2B5EF4-FFF2-40B4-BE49-F238E27FC236}">
                <a16:creationId xmlns:a16="http://schemas.microsoft.com/office/drawing/2014/main" id="{CBD99FAF-8A92-9DFD-FB32-C7378DD23DE3}"/>
              </a:ext>
            </a:extLst>
          </p:cNvPr>
          <p:cNvCxnSpPr>
            <a:cxnSpLocks/>
            <a:endCxn id="31" idx="1"/>
          </p:cNvCxnSpPr>
          <p:nvPr/>
        </p:nvCxnSpPr>
        <p:spPr>
          <a:xfrm flipV="1">
            <a:off x="6438221" y="2470110"/>
            <a:ext cx="461575" cy="7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27EEB10-C0E6-C042-2330-FB7E2AEA5103}"/>
                  </a:ext>
                </a:extLst>
              </p:cNvPr>
              <p:cNvSpPr txBox="1"/>
              <p:nvPr/>
            </p:nvSpPr>
            <p:spPr>
              <a:xfrm>
                <a:off x="11545402" y="2877833"/>
                <a:ext cx="7440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25" name="文本框 24">
                <a:extLst>
                  <a:ext uri="{FF2B5EF4-FFF2-40B4-BE49-F238E27FC236}">
                    <a16:creationId xmlns:a16="http://schemas.microsoft.com/office/drawing/2014/main" id="{F27EEB10-C0E6-C042-2330-FB7E2AEA5103}"/>
                  </a:ext>
                </a:extLst>
              </p:cNvPr>
              <p:cNvSpPr txBox="1">
                <a:spLocks noRot="1" noChangeAspect="1" noMove="1" noResize="1" noEditPoints="1" noAdjustHandles="1" noChangeArrowheads="1" noChangeShapeType="1" noTextEdit="1"/>
              </p:cNvSpPr>
              <p:nvPr/>
            </p:nvSpPr>
            <p:spPr>
              <a:xfrm>
                <a:off x="11545402" y="2877833"/>
                <a:ext cx="744070" cy="36933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D077A636-2E9B-A772-FDAF-ADEF21AA12BD}"/>
                  </a:ext>
                </a:extLst>
              </p:cNvPr>
              <p:cNvSpPr/>
              <p:nvPr/>
            </p:nvSpPr>
            <p:spPr>
              <a:xfrm>
                <a:off x="4456584" y="1860320"/>
                <a:ext cx="1088696" cy="324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𝜇</m:t>
                          </m:r>
                        </m:e>
                        <m:sub>
                          <m:r>
                            <a:rPr lang="en-US" altLang="zh-CN" sz="1400" b="0" i="1" smtClean="0">
                              <a:latin typeface="Cambria Math" panose="02040503050406030204" pitchFamily="18" charset="0"/>
                            </a:rPr>
                            <m:t>𝑥</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𝑝</m:t>
                          </m:r>
                        </m:sub>
                      </m:sSub>
                      <m:r>
                        <a:rPr lang="en-US" altLang="zh-CN" sz="1400" i="1">
                          <a:latin typeface="Cambria Math" panose="02040503050406030204" pitchFamily="18" charset="0"/>
                        </a:rPr>
                        <m:t>+</m:t>
                      </m:r>
                      <m:r>
                        <a:rPr lang="en-US" altLang="zh-CN" sz="1400" i="1" smtClean="0">
                          <a:latin typeface="Cambria Math" panose="02040503050406030204" pitchFamily="18" charset="0"/>
                        </a:rPr>
                        <m:t>1</m:t>
                      </m:r>
                      <m:r>
                        <a:rPr lang="en-US" altLang="zh-CN" sz="1400" b="0" i="1" smtClean="0">
                          <a:latin typeface="Cambria Math" panose="02040503050406030204" pitchFamily="18" charset="0"/>
                        </a:rPr>
                        <m:t>)</m:t>
                      </m:r>
                    </m:oMath>
                  </m:oMathPara>
                </a14:m>
                <a:endParaRPr lang="zh-CN" altLang="en-US" sz="1400" dirty="0"/>
              </a:p>
            </p:txBody>
          </p:sp>
        </mc:Choice>
        <mc:Fallback xmlns="">
          <p:sp>
            <p:nvSpPr>
              <p:cNvPr id="27" name="矩形 26">
                <a:extLst>
                  <a:ext uri="{FF2B5EF4-FFF2-40B4-BE49-F238E27FC236}">
                    <a16:creationId xmlns:a16="http://schemas.microsoft.com/office/drawing/2014/main" id="{D077A636-2E9B-A772-FDAF-ADEF21AA12BD}"/>
                  </a:ext>
                </a:extLst>
              </p:cNvPr>
              <p:cNvSpPr>
                <a:spLocks noRot="1" noChangeAspect="1" noMove="1" noResize="1" noEditPoints="1" noAdjustHandles="1" noChangeArrowheads="1" noChangeShapeType="1" noTextEdit="1"/>
              </p:cNvSpPr>
              <p:nvPr/>
            </p:nvSpPr>
            <p:spPr>
              <a:xfrm>
                <a:off x="4456584" y="1860320"/>
                <a:ext cx="1088696" cy="324384"/>
              </a:xfrm>
              <a:prstGeom prst="rect">
                <a:avLst/>
              </a:prstGeom>
              <a:blipFill>
                <a:blip r:embed="rId12"/>
                <a:stretch>
                  <a:fillRect b="-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C40758F4-E4FF-9839-152D-DC4BC687C9E4}"/>
                  </a:ext>
                </a:extLst>
              </p:cNvPr>
              <p:cNvSpPr/>
              <p:nvPr/>
            </p:nvSpPr>
            <p:spPr>
              <a:xfrm>
                <a:off x="4483809" y="2768701"/>
                <a:ext cx="1102097" cy="328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𝑥</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𝑝</m:t>
                          </m:r>
                        </m:sub>
                      </m:sSub>
                      <m:r>
                        <a:rPr lang="en-US" altLang="zh-CN" sz="1400" i="1">
                          <a:latin typeface="Cambria Math" panose="02040503050406030204" pitchFamily="18" charset="0"/>
                        </a:rPr>
                        <m:t>+</m:t>
                      </m:r>
                      <m:r>
                        <a:rPr lang="en-US" altLang="zh-CN" sz="1400" i="1" smtClean="0">
                          <a:latin typeface="Cambria Math" panose="02040503050406030204" pitchFamily="18" charset="0"/>
                        </a:rPr>
                        <m:t>1</m:t>
                      </m:r>
                      <m:r>
                        <a:rPr lang="en-US" altLang="zh-CN" sz="1400" b="0" i="1" smtClean="0">
                          <a:latin typeface="Cambria Math" panose="02040503050406030204" pitchFamily="18" charset="0"/>
                        </a:rPr>
                        <m:t>)</m:t>
                      </m:r>
                    </m:oMath>
                  </m:oMathPara>
                </a14:m>
                <a:endParaRPr lang="zh-CN" altLang="en-US" sz="1400" dirty="0"/>
              </a:p>
            </p:txBody>
          </p:sp>
        </mc:Choice>
        <mc:Fallback xmlns="">
          <p:sp>
            <p:nvSpPr>
              <p:cNvPr id="28" name="矩形 27">
                <a:extLst>
                  <a:ext uri="{FF2B5EF4-FFF2-40B4-BE49-F238E27FC236}">
                    <a16:creationId xmlns:a16="http://schemas.microsoft.com/office/drawing/2014/main" id="{C40758F4-E4FF-9839-152D-DC4BC687C9E4}"/>
                  </a:ext>
                </a:extLst>
              </p:cNvPr>
              <p:cNvSpPr>
                <a:spLocks noRot="1" noChangeAspect="1" noMove="1" noResize="1" noEditPoints="1" noAdjustHandles="1" noChangeArrowheads="1" noChangeShapeType="1" noTextEdit="1"/>
              </p:cNvSpPr>
              <p:nvPr/>
            </p:nvSpPr>
            <p:spPr>
              <a:xfrm>
                <a:off x="4483809" y="2768701"/>
                <a:ext cx="1102097" cy="328616"/>
              </a:xfrm>
              <a:prstGeom prst="rect">
                <a:avLst/>
              </a:prstGeom>
              <a:blipFill>
                <a:blip r:embed="rId13"/>
                <a:stretch>
                  <a:fillRect b="-1852"/>
                </a:stretch>
              </a:blipFill>
            </p:spPr>
            <p:txBody>
              <a:bodyPr/>
              <a:lstStyle/>
              <a:p>
                <a:r>
                  <a:rPr lang="zh-CN" altLang="en-US">
                    <a:noFill/>
                  </a:rPr>
                  <a:t> </a:t>
                </a:r>
              </a:p>
            </p:txBody>
          </p:sp>
        </mc:Fallback>
      </mc:AlternateContent>
      <p:cxnSp>
        <p:nvCxnSpPr>
          <p:cNvPr id="29" name="直接箭头连接符 28">
            <a:extLst>
              <a:ext uri="{FF2B5EF4-FFF2-40B4-BE49-F238E27FC236}">
                <a16:creationId xmlns:a16="http://schemas.microsoft.com/office/drawing/2014/main" id="{2A7197B3-F021-D1E7-FB67-F60B0CB22F78}"/>
              </a:ext>
            </a:extLst>
          </p:cNvPr>
          <p:cNvCxnSpPr>
            <a:cxnSpLocks/>
          </p:cNvCxnSpPr>
          <p:nvPr/>
        </p:nvCxnSpPr>
        <p:spPr>
          <a:xfrm>
            <a:off x="3139540" y="2456341"/>
            <a:ext cx="2686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3AD18ED-F319-71FF-77E5-97D83514ACE1}"/>
                  </a:ext>
                </a:extLst>
              </p:cNvPr>
              <p:cNvSpPr txBox="1"/>
              <p:nvPr/>
            </p:nvSpPr>
            <p:spPr>
              <a:xfrm>
                <a:off x="6370974" y="1915613"/>
                <a:ext cx="331695" cy="3486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a:latin typeface="Cambria Math" panose="02040503050406030204" pitchFamily="18" charset="0"/>
                            </a:rPr>
                            <m:t>H</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𝑇</m:t>
                              </m:r>
                            </m:e>
                            <m:sub>
                              <m:r>
                                <a:rPr lang="en-US" altLang="zh-CN" sz="1400" b="0" i="1" smtClean="0">
                                  <a:latin typeface="Cambria Math" panose="02040503050406030204" pitchFamily="18" charset="0"/>
                                </a:rPr>
                                <m:t>𝑝</m:t>
                              </m:r>
                            </m:sub>
                          </m:sSub>
                          <m:r>
                            <a:rPr lang="en-US" altLang="zh-CN" sz="1400" i="1" smtClean="0">
                              <a:latin typeface="Cambria Math" panose="02040503050406030204" pitchFamily="18" charset="0"/>
                            </a:rPr>
                            <m:t>+</m:t>
                          </m:r>
                          <m:r>
                            <a:rPr lang="en-US" altLang="zh-CN" sz="1400" i="1">
                              <a:latin typeface="Cambria Math" panose="02040503050406030204" pitchFamily="18" charset="0"/>
                            </a:rPr>
                            <m:t>1</m:t>
                          </m:r>
                        </m:sub>
                      </m:sSub>
                    </m:oMath>
                  </m:oMathPara>
                </a14:m>
                <a:endParaRPr lang="zh-CN" altLang="en-US" sz="1400" dirty="0"/>
              </a:p>
            </p:txBody>
          </p:sp>
        </mc:Choice>
        <mc:Fallback xmlns="">
          <p:sp>
            <p:nvSpPr>
              <p:cNvPr id="30" name="文本框 29">
                <a:extLst>
                  <a:ext uri="{FF2B5EF4-FFF2-40B4-BE49-F238E27FC236}">
                    <a16:creationId xmlns:a16="http://schemas.microsoft.com/office/drawing/2014/main" id="{B3AD18ED-F319-71FF-77E5-97D83514ACE1}"/>
                  </a:ext>
                </a:extLst>
              </p:cNvPr>
              <p:cNvSpPr txBox="1">
                <a:spLocks noRot="1" noChangeAspect="1" noMove="1" noResize="1" noEditPoints="1" noAdjustHandles="1" noChangeArrowheads="1" noChangeShapeType="1" noTextEdit="1"/>
              </p:cNvSpPr>
              <p:nvPr/>
            </p:nvSpPr>
            <p:spPr>
              <a:xfrm>
                <a:off x="6370974" y="1915613"/>
                <a:ext cx="331695" cy="348622"/>
              </a:xfrm>
              <a:prstGeom prst="rect">
                <a:avLst/>
              </a:prstGeom>
              <a:blipFill>
                <a:blip r:embed="rId14"/>
                <a:stretch>
                  <a:fillRect r="-69091"/>
                </a:stretch>
              </a:blipFill>
            </p:spPr>
            <p:txBody>
              <a:bodyPr/>
              <a:lstStyle/>
              <a:p>
                <a:r>
                  <a:rPr lang="zh-CN" altLang="en-US">
                    <a:noFill/>
                  </a:rPr>
                  <a:t> </a:t>
                </a:r>
              </a:p>
            </p:txBody>
          </p:sp>
        </mc:Fallback>
      </mc:AlternateContent>
      <p:sp>
        <p:nvSpPr>
          <p:cNvPr id="31" name="矩形 30">
            <a:extLst>
              <a:ext uri="{FF2B5EF4-FFF2-40B4-BE49-F238E27FC236}">
                <a16:creationId xmlns:a16="http://schemas.microsoft.com/office/drawing/2014/main" id="{01711184-79FC-BE93-341E-91730469DBD8}"/>
              </a:ext>
            </a:extLst>
          </p:cNvPr>
          <p:cNvSpPr/>
          <p:nvPr/>
        </p:nvSpPr>
        <p:spPr>
          <a:xfrm>
            <a:off x="6899796" y="2183266"/>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Channel</a:t>
            </a:r>
          </a:p>
          <a:p>
            <a:pPr algn="ctr"/>
            <a:r>
              <a:rPr lang="en-US" altLang="zh-CN" dirty="0">
                <a:solidFill>
                  <a:schemeClr val="tx1"/>
                </a:solidFill>
                <a:latin typeface="Times New Roman" panose="02020603050405020304" pitchFamily="18" charset="0"/>
                <a:cs typeface="Times New Roman" panose="02020603050405020304" pitchFamily="18" charset="0"/>
              </a:rPr>
              <a:t>Predict</a:t>
            </a:r>
          </a:p>
        </p:txBody>
      </p:sp>
      <p:cxnSp>
        <p:nvCxnSpPr>
          <p:cNvPr id="32" name="直接箭头连接符 31">
            <a:extLst>
              <a:ext uri="{FF2B5EF4-FFF2-40B4-BE49-F238E27FC236}">
                <a16:creationId xmlns:a16="http://schemas.microsoft.com/office/drawing/2014/main" id="{DC765E44-B921-7F56-1BC8-E93FCCDF6886}"/>
              </a:ext>
            </a:extLst>
          </p:cNvPr>
          <p:cNvCxnSpPr>
            <a:cxnSpLocks/>
          </p:cNvCxnSpPr>
          <p:nvPr/>
        </p:nvCxnSpPr>
        <p:spPr>
          <a:xfrm>
            <a:off x="8127960" y="2462523"/>
            <a:ext cx="30031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41347CF5-05F5-1284-4B2C-5A4764EFEAAD}"/>
                  </a:ext>
                </a:extLst>
              </p:cNvPr>
              <p:cNvSpPr/>
              <p:nvPr/>
            </p:nvSpPr>
            <p:spPr>
              <a:xfrm>
                <a:off x="9423874" y="1848573"/>
                <a:ext cx="1088696" cy="3243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𝜇</m:t>
                          </m:r>
                        </m:e>
                        <m:sub>
                          <m:r>
                            <a:rPr lang="en-US" altLang="zh-CN" sz="1400" b="0" i="1" smtClean="0">
                              <a:latin typeface="Cambria Math" panose="02040503050406030204" pitchFamily="18" charset="0"/>
                            </a:rPr>
                            <m:t>𝑥</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𝑝</m:t>
                          </m:r>
                        </m:sub>
                      </m:sSub>
                      <m:r>
                        <a:rPr lang="en-US" altLang="zh-CN" sz="1400" i="1">
                          <a:latin typeface="Cambria Math" panose="02040503050406030204" pitchFamily="18" charset="0"/>
                        </a:rPr>
                        <m:t>+</m:t>
                      </m:r>
                      <m:r>
                        <a:rPr lang="en-US" altLang="zh-CN" sz="1400" i="1" smtClean="0">
                          <a:latin typeface="Cambria Math" panose="02040503050406030204" pitchFamily="18" charset="0"/>
                        </a:rPr>
                        <m:t>2</m:t>
                      </m:r>
                      <m:r>
                        <a:rPr lang="en-US" altLang="zh-CN" sz="1400" b="0" i="1" smtClean="0">
                          <a:latin typeface="Cambria Math" panose="02040503050406030204" pitchFamily="18" charset="0"/>
                        </a:rPr>
                        <m:t>)</m:t>
                      </m:r>
                    </m:oMath>
                  </m:oMathPara>
                </a14:m>
                <a:endParaRPr lang="zh-CN" altLang="en-US" sz="1400" dirty="0"/>
              </a:p>
            </p:txBody>
          </p:sp>
        </mc:Choice>
        <mc:Fallback xmlns="">
          <p:sp>
            <p:nvSpPr>
              <p:cNvPr id="33" name="矩形 32">
                <a:extLst>
                  <a:ext uri="{FF2B5EF4-FFF2-40B4-BE49-F238E27FC236}">
                    <a16:creationId xmlns:a16="http://schemas.microsoft.com/office/drawing/2014/main" id="{41347CF5-05F5-1284-4B2C-5A4764EFEAAD}"/>
                  </a:ext>
                </a:extLst>
              </p:cNvPr>
              <p:cNvSpPr>
                <a:spLocks noRot="1" noChangeAspect="1" noMove="1" noResize="1" noEditPoints="1" noAdjustHandles="1" noChangeArrowheads="1" noChangeShapeType="1" noTextEdit="1"/>
              </p:cNvSpPr>
              <p:nvPr/>
            </p:nvSpPr>
            <p:spPr>
              <a:xfrm>
                <a:off x="9423874" y="1848573"/>
                <a:ext cx="1088696" cy="324384"/>
              </a:xfrm>
              <a:prstGeom prst="rect">
                <a:avLst/>
              </a:prstGeom>
              <a:blipFill>
                <a:blip r:embed="rId15"/>
                <a:stretch>
                  <a:fillRect b="-377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84319E26-B3E2-69F9-225F-4D018B9EBB45}"/>
                  </a:ext>
                </a:extLst>
              </p:cNvPr>
              <p:cNvSpPr/>
              <p:nvPr/>
            </p:nvSpPr>
            <p:spPr>
              <a:xfrm>
                <a:off x="9392263" y="2749367"/>
                <a:ext cx="1102097" cy="328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1400" b="0" i="1" smtClean="0">
                              <a:latin typeface="Cambria Math" panose="02040503050406030204" pitchFamily="18" charset="0"/>
                            </a:rPr>
                          </m:ctrlPr>
                        </m:sSubSupPr>
                        <m:e>
                          <m:r>
                            <a:rPr lang="en-US" altLang="zh-CN" sz="1400" b="0" i="1" smtClean="0">
                              <a:latin typeface="Cambria Math" panose="02040503050406030204" pitchFamily="18" charset="0"/>
                            </a:rPr>
                            <m:t>𝜎</m:t>
                          </m:r>
                        </m:e>
                        <m:sub>
                          <m:r>
                            <a:rPr lang="en-US" altLang="zh-CN" sz="1400" b="0" i="1" smtClean="0">
                              <a:latin typeface="Cambria Math" panose="02040503050406030204" pitchFamily="18" charset="0"/>
                            </a:rPr>
                            <m:t>𝑥</m:t>
                          </m:r>
                        </m:sub>
                        <m:sup>
                          <m:r>
                            <a:rPr lang="en-US" altLang="zh-CN" sz="1400" b="0" i="1" smtClean="0">
                              <a:latin typeface="Cambria Math" panose="02040503050406030204" pitchFamily="18" charset="0"/>
                            </a:rPr>
                            <m:t>2</m:t>
                          </m:r>
                        </m:sup>
                      </m:sSubSup>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𝑁</m:t>
                          </m:r>
                        </m:e>
                        <m:sub>
                          <m:r>
                            <a:rPr lang="en-US" altLang="zh-CN" sz="1400" b="0" i="1" smtClean="0">
                              <a:latin typeface="Cambria Math" panose="02040503050406030204" pitchFamily="18" charset="0"/>
                            </a:rPr>
                            <m:t>𝑝</m:t>
                          </m:r>
                        </m:sub>
                      </m:sSub>
                      <m:r>
                        <a:rPr lang="en-US" altLang="zh-CN" sz="1400" i="1">
                          <a:latin typeface="Cambria Math" panose="02040503050406030204" pitchFamily="18" charset="0"/>
                        </a:rPr>
                        <m:t>+</m:t>
                      </m:r>
                      <m:r>
                        <a:rPr lang="en-US" altLang="zh-CN" sz="1400" i="1" smtClean="0">
                          <a:latin typeface="Cambria Math" panose="02040503050406030204" pitchFamily="18" charset="0"/>
                        </a:rPr>
                        <m:t>2</m:t>
                      </m:r>
                      <m:r>
                        <a:rPr lang="en-US" altLang="zh-CN" sz="1400" b="0" i="1" smtClean="0">
                          <a:latin typeface="Cambria Math" panose="02040503050406030204" pitchFamily="18" charset="0"/>
                        </a:rPr>
                        <m:t>)</m:t>
                      </m:r>
                    </m:oMath>
                  </m:oMathPara>
                </a14:m>
                <a:endParaRPr lang="zh-CN" altLang="en-US" sz="1400" dirty="0"/>
              </a:p>
            </p:txBody>
          </p:sp>
        </mc:Choice>
        <mc:Fallback xmlns="">
          <p:sp>
            <p:nvSpPr>
              <p:cNvPr id="34" name="矩形 33">
                <a:extLst>
                  <a:ext uri="{FF2B5EF4-FFF2-40B4-BE49-F238E27FC236}">
                    <a16:creationId xmlns:a16="http://schemas.microsoft.com/office/drawing/2014/main" id="{84319E26-B3E2-69F9-225F-4D018B9EBB45}"/>
                  </a:ext>
                </a:extLst>
              </p:cNvPr>
              <p:cNvSpPr>
                <a:spLocks noRot="1" noChangeAspect="1" noMove="1" noResize="1" noEditPoints="1" noAdjustHandles="1" noChangeArrowheads="1" noChangeShapeType="1" noTextEdit="1"/>
              </p:cNvSpPr>
              <p:nvPr/>
            </p:nvSpPr>
            <p:spPr>
              <a:xfrm>
                <a:off x="9392263" y="2749367"/>
                <a:ext cx="1102097" cy="328616"/>
              </a:xfrm>
              <a:prstGeom prst="rect">
                <a:avLst/>
              </a:prstGeom>
              <a:blipFill>
                <a:blip r:embed="rId16"/>
                <a:stretch>
                  <a:fillRect b="-1852"/>
                </a:stretch>
              </a:blipFill>
            </p:spPr>
            <p:txBody>
              <a:bodyPr/>
              <a:lstStyle/>
              <a:p>
                <a:r>
                  <a:rPr lang="zh-CN" altLang="en-US">
                    <a:noFill/>
                  </a:rPr>
                  <a:t> </a:t>
                </a:r>
              </a:p>
            </p:txBody>
          </p:sp>
        </mc:Fallback>
      </mc:AlternateContent>
      <p:sp>
        <p:nvSpPr>
          <p:cNvPr id="35" name="矩形 34">
            <a:extLst>
              <a:ext uri="{FF2B5EF4-FFF2-40B4-BE49-F238E27FC236}">
                <a16:creationId xmlns:a16="http://schemas.microsoft.com/office/drawing/2014/main" id="{5A7845C5-AF3A-AEE1-48AE-E1B75BF20D79}"/>
              </a:ext>
            </a:extLst>
          </p:cNvPr>
          <p:cNvSpPr/>
          <p:nvPr/>
        </p:nvSpPr>
        <p:spPr>
          <a:xfrm>
            <a:off x="1911376" y="1737791"/>
            <a:ext cx="4526845" cy="1488131"/>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a:extLst>
              <a:ext uri="{FF2B5EF4-FFF2-40B4-BE49-F238E27FC236}">
                <a16:creationId xmlns:a16="http://schemas.microsoft.com/office/drawing/2014/main" id="{38760439-0CE2-E85B-A254-3D29FEDC56B1}"/>
              </a:ext>
            </a:extLst>
          </p:cNvPr>
          <p:cNvCxnSpPr>
            <a:cxnSpLocks/>
          </p:cNvCxnSpPr>
          <p:nvPr/>
        </p:nvCxnSpPr>
        <p:spPr>
          <a:xfrm>
            <a:off x="2619588" y="3089730"/>
            <a:ext cx="3204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7D79CCC2-7226-AABB-04A9-1D544D1E2E32}"/>
              </a:ext>
            </a:extLst>
          </p:cNvPr>
          <p:cNvCxnSpPr>
            <a:endCxn id="16" idx="2"/>
          </p:cNvCxnSpPr>
          <p:nvPr/>
        </p:nvCxnSpPr>
        <p:spPr>
          <a:xfrm flipV="1">
            <a:off x="4022233" y="2764220"/>
            <a:ext cx="0" cy="333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3EFEDD83-EE6B-6CC7-A857-DD738E0023ED}"/>
              </a:ext>
            </a:extLst>
          </p:cNvPr>
          <p:cNvCxnSpPr>
            <a:endCxn id="21" idx="2"/>
          </p:cNvCxnSpPr>
          <p:nvPr/>
        </p:nvCxnSpPr>
        <p:spPr>
          <a:xfrm flipV="1">
            <a:off x="5824139" y="2764220"/>
            <a:ext cx="0" cy="333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81DA3154-83E8-DB52-E72F-38D6AE7B7E7C}"/>
                  </a:ext>
                </a:extLst>
              </p:cNvPr>
              <p:cNvSpPr/>
              <p:nvPr/>
            </p:nvSpPr>
            <p:spPr>
              <a:xfrm>
                <a:off x="2628356" y="2797127"/>
                <a:ext cx="6383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a:latin typeface="Cambria Math" panose="02040503050406030204" pitchFamily="18" charset="0"/>
                            </a:rPr>
                          </m:ctrlPr>
                        </m:sSubPr>
                        <m:e>
                          <m:r>
                            <m:rPr>
                              <m:sty m:val="p"/>
                            </m:rPr>
                            <a:rPr lang="en-US" altLang="zh-CN" sz="1400">
                              <a:latin typeface="Cambria Math" panose="02040503050406030204" pitchFamily="18" charset="0"/>
                            </a:rPr>
                            <m:t>y</m:t>
                          </m:r>
                        </m:e>
                        <m:sub>
                          <m:r>
                            <m:rPr>
                              <m:sty m:val="p"/>
                            </m:rPr>
                            <a:rPr lang="en-US" altLang="zh-CN" sz="1400" i="1" smtClean="0">
                              <a:latin typeface="Cambria Math" panose="02040503050406030204" pitchFamily="18" charset="0"/>
                            </a:rPr>
                            <m:t>d</m:t>
                          </m:r>
                        </m:sub>
                      </m:sSub>
                      <m:d>
                        <m:dPr>
                          <m:begChr m:val="["/>
                          <m:endChr m:val="]"/>
                          <m:ctrlPr>
                            <a:rPr lang="en-US" altLang="zh-CN" sz="1400" i="1">
                              <a:latin typeface="Cambria Math" panose="02040503050406030204" pitchFamily="18" charset="0"/>
                            </a:rPr>
                          </m:ctrlPr>
                        </m:dPr>
                        <m:e>
                          <m:r>
                            <a:rPr lang="en-US" altLang="zh-CN" sz="1400" i="1">
                              <a:latin typeface="Cambria Math" panose="02040503050406030204" pitchFamily="18" charset="0"/>
                            </a:rPr>
                            <m:t>1</m:t>
                          </m:r>
                        </m:e>
                      </m:d>
                    </m:oMath>
                  </m:oMathPara>
                </a14:m>
                <a:endParaRPr lang="zh-CN" altLang="en-US" sz="1400" dirty="0"/>
              </a:p>
            </p:txBody>
          </p:sp>
        </mc:Choice>
        <mc:Fallback xmlns="">
          <p:sp>
            <p:nvSpPr>
              <p:cNvPr id="39" name="矩形 38">
                <a:extLst>
                  <a:ext uri="{FF2B5EF4-FFF2-40B4-BE49-F238E27FC236}">
                    <a16:creationId xmlns:a16="http://schemas.microsoft.com/office/drawing/2014/main" id="{81DA3154-83E8-DB52-E72F-38D6AE7B7E7C}"/>
                  </a:ext>
                </a:extLst>
              </p:cNvPr>
              <p:cNvSpPr>
                <a:spLocks noRot="1" noChangeAspect="1" noMove="1" noResize="1" noEditPoints="1" noAdjustHandles="1" noChangeArrowheads="1" noChangeShapeType="1" noTextEdit="1"/>
              </p:cNvSpPr>
              <p:nvPr/>
            </p:nvSpPr>
            <p:spPr>
              <a:xfrm>
                <a:off x="2628356" y="2797127"/>
                <a:ext cx="638380" cy="307777"/>
              </a:xfrm>
              <a:prstGeom prst="rect">
                <a:avLst/>
              </a:prstGeom>
              <a:blipFill>
                <a:blip r:embed="rId17"/>
                <a:stretch>
                  <a:fillRect b="-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490791FB-11DC-635F-F0CB-EE4D91502572}"/>
                  </a:ext>
                </a:extLst>
              </p:cNvPr>
              <p:cNvSpPr txBox="1"/>
              <p:nvPr/>
            </p:nvSpPr>
            <p:spPr>
              <a:xfrm>
                <a:off x="3583050" y="1446638"/>
                <a:ext cx="2241089"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Slot</a:t>
                </a:r>
                <a:r>
                  <a:rPr lang="en-US" altLang="zh-CN" sz="1400" dirty="0"/>
                  <a:t> </a:t>
                </a:r>
                <a14:m>
                  <m:oMath xmlns:m="http://schemas.openxmlformats.org/officeDocument/2006/math">
                    <m:sSub>
                      <m:sSubPr>
                        <m:ctrlPr>
                          <a:rPr lang="en-US" altLang="zh-CN" sz="1400" b="0" i="1" dirty="0" smtClean="0">
                            <a:latin typeface="Cambria Math" panose="02040503050406030204" pitchFamily="18" charset="0"/>
                          </a:rPr>
                        </m:ctrlPr>
                      </m:sSubPr>
                      <m:e>
                        <m:r>
                          <m:rPr>
                            <m:sty m:val="p"/>
                          </m:rPr>
                          <a:rPr lang="en-US" altLang="zh-CN" sz="1400" i="1" dirty="0">
                            <a:latin typeface="Cambria Math" panose="02040503050406030204" pitchFamily="18" charset="0"/>
                          </a:rPr>
                          <m:t>T</m:t>
                        </m:r>
                      </m:e>
                      <m:sub>
                        <m:r>
                          <a:rPr lang="en-US" altLang="zh-CN" sz="1400" b="0" i="1" dirty="0" smtClean="0">
                            <a:latin typeface="Cambria Math" panose="02040503050406030204" pitchFamily="18" charset="0"/>
                          </a:rPr>
                          <m:t>𝑃</m:t>
                        </m:r>
                      </m:sub>
                    </m:sSub>
                    <m:r>
                      <a:rPr lang="en-US" altLang="zh-CN" sz="1400" b="0" i="1" dirty="0" smtClean="0">
                        <a:latin typeface="Cambria Math" panose="02040503050406030204" pitchFamily="18" charset="0"/>
                      </a:rPr>
                      <m:t>+1</m:t>
                    </m:r>
                  </m:oMath>
                </a14:m>
                <a:endParaRPr lang="zh-CN" altLang="en-US" sz="1400" dirty="0"/>
              </a:p>
            </p:txBody>
          </p:sp>
        </mc:Choice>
        <mc:Fallback xmlns="">
          <p:sp>
            <p:nvSpPr>
              <p:cNvPr id="40" name="文本框 39">
                <a:extLst>
                  <a:ext uri="{FF2B5EF4-FFF2-40B4-BE49-F238E27FC236}">
                    <a16:creationId xmlns:a16="http://schemas.microsoft.com/office/drawing/2014/main" id="{490791FB-11DC-635F-F0CB-EE4D91502572}"/>
                  </a:ext>
                </a:extLst>
              </p:cNvPr>
              <p:cNvSpPr txBox="1">
                <a:spLocks noRot="1" noChangeAspect="1" noMove="1" noResize="1" noEditPoints="1" noAdjustHandles="1" noChangeArrowheads="1" noChangeShapeType="1" noTextEdit="1"/>
              </p:cNvSpPr>
              <p:nvPr/>
            </p:nvSpPr>
            <p:spPr>
              <a:xfrm>
                <a:off x="3583050" y="1446638"/>
                <a:ext cx="2241089" cy="307777"/>
              </a:xfrm>
              <a:prstGeom prst="rect">
                <a:avLst/>
              </a:prstGeom>
              <a:blipFill>
                <a:blip r:embed="rId18"/>
                <a:stretch>
                  <a:fillRect l="-817" t="-1961" b="-19608"/>
                </a:stretch>
              </a:blipFill>
            </p:spPr>
            <p:txBody>
              <a:bodyPr/>
              <a:lstStyle/>
              <a:p>
                <a:r>
                  <a:rPr lang="zh-CN" altLang="en-US">
                    <a:noFill/>
                  </a:rPr>
                  <a:t> </a:t>
                </a:r>
              </a:p>
            </p:txBody>
          </p:sp>
        </mc:Fallback>
      </mc:AlternateContent>
      <p:sp>
        <p:nvSpPr>
          <p:cNvPr id="41" name="矩形 40">
            <a:extLst>
              <a:ext uri="{FF2B5EF4-FFF2-40B4-BE49-F238E27FC236}">
                <a16:creationId xmlns:a16="http://schemas.microsoft.com/office/drawing/2014/main" id="{E461266C-F807-3500-AD41-48811DD1555D}"/>
              </a:ext>
            </a:extLst>
          </p:cNvPr>
          <p:cNvSpPr/>
          <p:nvPr/>
        </p:nvSpPr>
        <p:spPr>
          <a:xfrm>
            <a:off x="10227698" y="2183266"/>
            <a:ext cx="1228164" cy="573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Channel</a:t>
            </a:r>
          </a:p>
          <a:p>
            <a:pPr algn="ctr"/>
            <a:r>
              <a:rPr lang="en-US" altLang="zh-CN" dirty="0">
                <a:solidFill>
                  <a:schemeClr val="tx1"/>
                </a:solidFill>
                <a:latin typeface="Times New Roman" panose="02020603050405020304" pitchFamily="18" charset="0"/>
                <a:cs typeface="Times New Roman" panose="02020603050405020304" pitchFamily="18" charset="0"/>
              </a:rPr>
              <a:t>Update</a:t>
            </a:r>
          </a:p>
        </p:txBody>
      </p:sp>
      <p:sp>
        <p:nvSpPr>
          <p:cNvPr id="42" name="矩形 41">
            <a:extLst>
              <a:ext uri="{FF2B5EF4-FFF2-40B4-BE49-F238E27FC236}">
                <a16:creationId xmlns:a16="http://schemas.microsoft.com/office/drawing/2014/main" id="{2C3230A9-9DDE-EEBE-21AD-D0EB214D8151}"/>
              </a:ext>
            </a:extLst>
          </p:cNvPr>
          <p:cNvSpPr/>
          <p:nvPr/>
        </p:nvSpPr>
        <p:spPr>
          <a:xfrm>
            <a:off x="6899796" y="1754415"/>
            <a:ext cx="4556066" cy="1488131"/>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EB99121E-29ED-486A-DCF5-79F458209F5A}"/>
                  </a:ext>
                </a:extLst>
              </p:cNvPr>
              <p:cNvSpPr txBox="1"/>
              <p:nvPr/>
            </p:nvSpPr>
            <p:spPr>
              <a:xfrm>
                <a:off x="8822766" y="1446638"/>
                <a:ext cx="2241089"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Slot</a:t>
                </a:r>
                <a:r>
                  <a:rPr lang="en-US" altLang="zh-CN" sz="1400" dirty="0"/>
                  <a:t> </a:t>
                </a:r>
                <a14:m>
                  <m:oMath xmlns:m="http://schemas.openxmlformats.org/officeDocument/2006/math">
                    <m:sSub>
                      <m:sSubPr>
                        <m:ctrlPr>
                          <a:rPr lang="en-US" altLang="zh-CN" sz="1400" b="0" i="1" dirty="0" smtClean="0">
                            <a:latin typeface="Cambria Math" panose="02040503050406030204" pitchFamily="18" charset="0"/>
                          </a:rPr>
                        </m:ctrlPr>
                      </m:sSubPr>
                      <m:e>
                        <m:r>
                          <m:rPr>
                            <m:sty m:val="p"/>
                          </m:rPr>
                          <a:rPr lang="en-US" altLang="zh-CN" sz="1400" i="1" dirty="0">
                            <a:latin typeface="Cambria Math" panose="02040503050406030204" pitchFamily="18" charset="0"/>
                          </a:rPr>
                          <m:t>T</m:t>
                        </m:r>
                      </m:e>
                      <m:sub>
                        <m:r>
                          <a:rPr lang="en-US" altLang="zh-CN" sz="1400" b="0" i="1" dirty="0" smtClean="0">
                            <a:latin typeface="Cambria Math" panose="02040503050406030204" pitchFamily="18" charset="0"/>
                          </a:rPr>
                          <m:t>𝑃</m:t>
                        </m:r>
                      </m:sub>
                    </m:sSub>
                    <m:r>
                      <a:rPr lang="en-US" altLang="zh-CN" sz="1400" b="0" i="1" dirty="0" smtClean="0">
                        <a:latin typeface="Cambria Math" panose="02040503050406030204" pitchFamily="18" charset="0"/>
                      </a:rPr>
                      <m:t>+2</m:t>
                    </m:r>
                  </m:oMath>
                </a14:m>
                <a:endParaRPr lang="zh-CN" altLang="en-US" sz="1400" dirty="0"/>
              </a:p>
            </p:txBody>
          </p:sp>
        </mc:Choice>
        <mc:Fallback xmlns="">
          <p:sp>
            <p:nvSpPr>
              <p:cNvPr id="43" name="文本框 42">
                <a:extLst>
                  <a:ext uri="{FF2B5EF4-FFF2-40B4-BE49-F238E27FC236}">
                    <a16:creationId xmlns:a16="http://schemas.microsoft.com/office/drawing/2014/main" id="{EB99121E-29ED-486A-DCF5-79F458209F5A}"/>
                  </a:ext>
                </a:extLst>
              </p:cNvPr>
              <p:cNvSpPr txBox="1">
                <a:spLocks noRot="1" noChangeAspect="1" noMove="1" noResize="1" noEditPoints="1" noAdjustHandles="1" noChangeArrowheads="1" noChangeShapeType="1" noTextEdit="1"/>
              </p:cNvSpPr>
              <p:nvPr/>
            </p:nvSpPr>
            <p:spPr>
              <a:xfrm>
                <a:off x="8822766" y="1446638"/>
                <a:ext cx="2241089" cy="307777"/>
              </a:xfrm>
              <a:prstGeom prst="rect">
                <a:avLst/>
              </a:prstGeom>
              <a:blipFill>
                <a:blip r:embed="rId19"/>
                <a:stretch>
                  <a:fillRect l="-815" t="-1961" b="-19608"/>
                </a:stretch>
              </a:blipFill>
            </p:spPr>
            <p:txBody>
              <a:bodyPr/>
              <a:lstStyle/>
              <a:p>
                <a:r>
                  <a:rPr lang="zh-CN" altLang="en-US">
                    <a:noFill/>
                  </a:rPr>
                  <a:t> </a:t>
                </a:r>
              </a:p>
            </p:txBody>
          </p:sp>
        </mc:Fallback>
      </mc:AlternateContent>
      <p:cxnSp>
        <p:nvCxnSpPr>
          <p:cNvPr id="44" name="直接箭头连接符 43">
            <a:extLst>
              <a:ext uri="{FF2B5EF4-FFF2-40B4-BE49-F238E27FC236}">
                <a16:creationId xmlns:a16="http://schemas.microsoft.com/office/drawing/2014/main" id="{314AC571-A075-94F9-0BE2-AD4865CC25B2}"/>
              </a:ext>
            </a:extLst>
          </p:cNvPr>
          <p:cNvCxnSpPr>
            <a:cxnSpLocks/>
          </p:cNvCxnSpPr>
          <p:nvPr/>
        </p:nvCxnSpPr>
        <p:spPr>
          <a:xfrm>
            <a:off x="11455862" y="2477376"/>
            <a:ext cx="2686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5765AF5E-7B11-7B8F-2068-05F9CFD46638}"/>
              </a:ext>
            </a:extLst>
          </p:cNvPr>
          <p:cNvCxnSpPr>
            <a:cxnSpLocks/>
          </p:cNvCxnSpPr>
          <p:nvPr/>
        </p:nvCxnSpPr>
        <p:spPr>
          <a:xfrm>
            <a:off x="7626044" y="3089730"/>
            <a:ext cx="32045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722438F9-4A69-ED77-052F-62E5F74106BF}"/>
              </a:ext>
            </a:extLst>
          </p:cNvPr>
          <p:cNvCxnSpPr/>
          <p:nvPr/>
        </p:nvCxnSpPr>
        <p:spPr>
          <a:xfrm flipV="1">
            <a:off x="9028689" y="2764220"/>
            <a:ext cx="0" cy="333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A46CCC74-3CB1-4E7B-0490-4ED2350F5DEE}"/>
              </a:ext>
            </a:extLst>
          </p:cNvPr>
          <p:cNvCxnSpPr/>
          <p:nvPr/>
        </p:nvCxnSpPr>
        <p:spPr>
          <a:xfrm flipV="1">
            <a:off x="10830595" y="2764220"/>
            <a:ext cx="0" cy="333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矩形 47">
                <a:extLst>
                  <a:ext uri="{FF2B5EF4-FFF2-40B4-BE49-F238E27FC236}">
                    <a16:creationId xmlns:a16="http://schemas.microsoft.com/office/drawing/2014/main" id="{4910B2D6-56FD-5C87-2124-8CEC922E76D7}"/>
                  </a:ext>
                </a:extLst>
              </p:cNvPr>
              <p:cNvSpPr/>
              <p:nvPr/>
            </p:nvSpPr>
            <p:spPr>
              <a:xfrm>
                <a:off x="7634812" y="2797127"/>
                <a:ext cx="63838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a:latin typeface="Cambria Math" panose="02040503050406030204" pitchFamily="18" charset="0"/>
                            </a:rPr>
                            <m:t>y</m:t>
                          </m:r>
                        </m:e>
                        <m:sub>
                          <m:r>
                            <m:rPr>
                              <m:sty m:val="p"/>
                            </m:rPr>
                            <a:rPr lang="en-US" altLang="zh-CN" sz="1400" i="1" smtClean="0">
                              <a:latin typeface="Cambria Math" panose="02040503050406030204" pitchFamily="18" charset="0"/>
                            </a:rPr>
                            <m:t>d</m:t>
                          </m:r>
                        </m:sub>
                      </m:sSub>
                      <m:d>
                        <m:dPr>
                          <m:begChr m:val="["/>
                          <m:endChr m:val="]"/>
                          <m:ctrlPr>
                            <a:rPr lang="en-US" altLang="zh-CN" sz="1400" i="1">
                              <a:latin typeface="Cambria Math" panose="02040503050406030204" pitchFamily="18" charset="0"/>
                            </a:rPr>
                          </m:ctrlPr>
                        </m:dPr>
                        <m:e>
                          <m:r>
                            <a:rPr lang="en-US" altLang="zh-CN" sz="1400" b="0" i="1" smtClean="0">
                              <a:latin typeface="Cambria Math" panose="02040503050406030204" pitchFamily="18" charset="0"/>
                            </a:rPr>
                            <m:t>2</m:t>
                          </m:r>
                        </m:e>
                      </m:d>
                    </m:oMath>
                  </m:oMathPara>
                </a14:m>
                <a:endParaRPr lang="zh-CN" altLang="en-US" sz="1400" dirty="0"/>
              </a:p>
            </p:txBody>
          </p:sp>
        </mc:Choice>
        <mc:Fallback xmlns="">
          <p:sp>
            <p:nvSpPr>
              <p:cNvPr id="48" name="矩形 47">
                <a:extLst>
                  <a:ext uri="{FF2B5EF4-FFF2-40B4-BE49-F238E27FC236}">
                    <a16:creationId xmlns:a16="http://schemas.microsoft.com/office/drawing/2014/main" id="{4910B2D6-56FD-5C87-2124-8CEC922E76D7}"/>
                  </a:ext>
                </a:extLst>
              </p:cNvPr>
              <p:cNvSpPr>
                <a:spLocks noRot="1" noChangeAspect="1" noMove="1" noResize="1" noEditPoints="1" noAdjustHandles="1" noChangeArrowheads="1" noChangeShapeType="1" noTextEdit="1"/>
              </p:cNvSpPr>
              <p:nvPr/>
            </p:nvSpPr>
            <p:spPr>
              <a:xfrm>
                <a:off x="7634812" y="2797127"/>
                <a:ext cx="638380" cy="307777"/>
              </a:xfrm>
              <a:prstGeom prst="rect">
                <a:avLst/>
              </a:prstGeom>
              <a:blipFill>
                <a:blip r:embed="rId20"/>
                <a:stretch>
                  <a:fillRect b="-4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1F2365B8-D645-D736-42CA-38908B05E655}"/>
                  </a:ext>
                </a:extLst>
              </p:cNvPr>
              <p:cNvSpPr txBox="1"/>
              <p:nvPr/>
            </p:nvSpPr>
            <p:spPr>
              <a:xfrm>
                <a:off x="11435611" y="1914329"/>
                <a:ext cx="331695" cy="3486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400" i="1" smtClean="0">
                              <a:latin typeface="Cambria Math" panose="02040503050406030204" pitchFamily="18" charset="0"/>
                            </a:rPr>
                          </m:ctrlPr>
                        </m:sSubPr>
                        <m:e>
                          <m:r>
                            <m:rPr>
                              <m:sty m:val="p"/>
                            </m:rPr>
                            <a:rPr lang="en-US" altLang="zh-CN" sz="1400">
                              <a:latin typeface="Cambria Math" panose="02040503050406030204" pitchFamily="18" charset="0"/>
                            </a:rPr>
                            <m:t>H</m:t>
                          </m:r>
                        </m:e>
                        <m:sub>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𝑇</m:t>
                              </m:r>
                            </m:e>
                            <m:sub>
                              <m:r>
                                <a:rPr lang="en-US" altLang="zh-CN" sz="1400" b="0" i="1" smtClean="0">
                                  <a:latin typeface="Cambria Math" panose="02040503050406030204" pitchFamily="18" charset="0"/>
                                </a:rPr>
                                <m:t>𝑝</m:t>
                              </m:r>
                            </m:sub>
                          </m:sSub>
                          <m:r>
                            <a:rPr lang="en-US" altLang="zh-CN" sz="1400" i="1" smtClean="0">
                              <a:latin typeface="Cambria Math" panose="02040503050406030204" pitchFamily="18" charset="0"/>
                            </a:rPr>
                            <m:t>+</m:t>
                          </m:r>
                          <m:r>
                            <a:rPr lang="en-US" altLang="zh-CN" sz="1400" b="0" i="1" smtClean="0">
                              <a:latin typeface="Cambria Math" panose="02040503050406030204" pitchFamily="18" charset="0"/>
                            </a:rPr>
                            <m:t>2</m:t>
                          </m:r>
                        </m:sub>
                      </m:sSub>
                    </m:oMath>
                  </m:oMathPara>
                </a14:m>
                <a:endParaRPr lang="zh-CN" altLang="en-US" sz="1400" dirty="0"/>
              </a:p>
            </p:txBody>
          </p:sp>
        </mc:Choice>
        <mc:Fallback xmlns="">
          <p:sp>
            <p:nvSpPr>
              <p:cNvPr id="49" name="文本框 48">
                <a:extLst>
                  <a:ext uri="{FF2B5EF4-FFF2-40B4-BE49-F238E27FC236}">
                    <a16:creationId xmlns:a16="http://schemas.microsoft.com/office/drawing/2014/main" id="{1F2365B8-D645-D736-42CA-38908B05E655}"/>
                  </a:ext>
                </a:extLst>
              </p:cNvPr>
              <p:cNvSpPr txBox="1">
                <a:spLocks noRot="1" noChangeAspect="1" noMove="1" noResize="1" noEditPoints="1" noAdjustHandles="1" noChangeArrowheads="1" noChangeShapeType="1" noTextEdit="1"/>
              </p:cNvSpPr>
              <p:nvPr/>
            </p:nvSpPr>
            <p:spPr>
              <a:xfrm>
                <a:off x="11435611" y="1914329"/>
                <a:ext cx="331695" cy="348622"/>
              </a:xfrm>
              <a:prstGeom prst="rect">
                <a:avLst/>
              </a:prstGeom>
              <a:blipFill>
                <a:blip r:embed="rId21"/>
                <a:stretch>
                  <a:fillRect r="-72222"/>
                </a:stretch>
              </a:blipFill>
            </p:spPr>
            <p:txBody>
              <a:bodyPr/>
              <a:lstStyle/>
              <a:p>
                <a:r>
                  <a:rPr lang="zh-CN" altLang="en-US">
                    <a:noFill/>
                  </a:rPr>
                  <a:t> </a:t>
                </a:r>
              </a:p>
            </p:txBody>
          </p:sp>
        </mc:Fallback>
      </mc:AlternateContent>
      <p:sp>
        <p:nvSpPr>
          <p:cNvPr id="4" name="矩形: 圆角 3">
            <a:extLst>
              <a:ext uri="{FF2B5EF4-FFF2-40B4-BE49-F238E27FC236}">
                <a16:creationId xmlns:a16="http://schemas.microsoft.com/office/drawing/2014/main" id="{E1E2B3FE-3BCD-D79F-AB7A-2AD4371F2F54}"/>
              </a:ext>
            </a:extLst>
          </p:cNvPr>
          <p:cNvSpPr/>
          <p:nvPr/>
        </p:nvSpPr>
        <p:spPr>
          <a:xfrm>
            <a:off x="3844325" y="952652"/>
            <a:ext cx="3966688" cy="419930"/>
          </a:xfrm>
          <a:prstGeom prst="roundRect">
            <a:avLst/>
          </a:prstGeom>
          <a:solidFill>
            <a:srgbClr val="FFCC0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dirty="0"/>
              <a:t>Diagram of soft information aided KF</a:t>
            </a:r>
            <a:endParaRPr lang="zh-CN" altLang="en-US" dirty="0"/>
          </a:p>
        </p:txBody>
      </p:sp>
      <p:sp>
        <p:nvSpPr>
          <p:cNvPr id="5" name="圆角矩形 25">
            <a:extLst>
              <a:ext uri="{FF2B5EF4-FFF2-40B4-BE49-F238E27FC236}">
                <a16:creationId xmlns:a16="http://schemas.microsoft.com/office/drawing/2014/main" id="{589ABB1E-A71B-F955-8EBE-E241B26ABC0E}"/>
              </a:ext>
            </a:extLst>
          </p:cNvPr>
          <p:cNvSpPr/>
          <p:nvPr/>
        </p:nvSpPr>
        <p:spPr>
          <a:xfrm>
            <a:off x="118090" y="3977556"/>
            <a:ext cx="2212340" cy="1489710"/>
          </a:xfrm>
          <a:prstGeom prst="roundRect">
            <a:avLst/>
          </a:prstGeom>
        </p:spPr>
        <p:style>
          <a:lnRef idx="0">
            <a:srgbClr val="FFFFFF"/>
          </a:lnRef>
          <a:fillRef idx="2">
            <a:schemeClr val="accent1"/>
          </a:fillRef>
          <a:effectRef idx="0">
            <a:srgbClr val="FFFFFF"/>
          </a:effectRef>
          <a:fontRef idx="minor">
            <a:schemeClr val="lt1"/>
          </a:fontRef>
        </p:style>
        <p:txBody>
          <a:bodyPr rtlCol="0" anchor="ctr"/>
          <a:lstStyle/>
          <a:p>
            <a:r>
              <a:rPr lang="zh-CN" altLang="en-US" b="1" i="1" dirty="0"/>
              <a:t>How to address the</a:t>
            </a:r>
            <a:r>
              <a:rPr lang="zh-CN" altLang="en-US" b="1" i="1" dirty="0">
                <a:solidFill>
                  <a:srgbClr val="FF0000"/>
                </a:solidFill>
              </a:rPr>
              <a:t> </a:t>
            </a:r>
            <a:r>
              <a:rPr lang="en-US" altLang="zh-CN" b="1" i="1" dirty="0">
                <a:solidFill>
                  <a:srgbClr val="FF0000"/>
                </a:solidFill>
              </a:rPr>
              <a:t>high</a:t>
            </a:r>
            <a:r>
              <a:rPr lang="zh-CN" altLang="en-US" b="1" i="1" dirty="0">
                <a:solidFill>
                  <a:srgbClr val="FF0000"/>
                </a:solidFill>
              </a:rPr>
              <a:t> </a:t>
            </a:r>
            <a:r>
              <a:rPr lang="en-US" altLang="zh-CN" b="1" i="1" dirty="0">
                <a:solidFill>
                  <a:srgbClr val="FF0000"/>
                </a:solidFill>
              </a:rPr>
              <a:t>complexity</a:t>
            </a:r>
            <a:r>
              <a:rPr lang="zh-CN" altLang="en-US" b="1" i="1" dirty="0">
                <a:solidFill>
                  <a:srgbClr val="FF0000"/>
                </a:solidFill>
              </a:rPr>
              <a:t> </a:t>
            </a:r>
            <a:r>
              <a:rPr lang="zh-CN" altLang="en-US" b="1" i="1" dirty="0"/>
              <a:t>problem </a:t>
            </a:r>
            <a:r>
              <a:rPr lang="en-US" altLang="zh-CN" b="1" i="1" dirty="0"/>
              <a:t>in</a:t>
            </a:r>
            <a:r>
              <a:rPr lang="zh-CN" altLang="en-US" b="1" i="1" dirty="0"/>
              <a:t> </a:t>
            </a:r>
            <a:r>
              <a:rPr lang="en-US" altLang="zh-CN" b="1" i="1" dirty="0"/>
              <a:t>every slot</a:t>
            </a:r>
            <a:r>
              <a:rPr kumimoji="1" lang="en-US" altLang="zh-CN" b="1" i="1" dirty="0"/>
              <a:t>?</a:t>
            </a:r>
            <a:endParaRPr kumimoji="1" lang="zh-CN" altLang="en-US" b="1" i="1" dirty="0"/>
          </a:p>
        </p:txBody>
      </p:sp>
      <p:sp>
        <p:nvSpPr>
          <p:cNvPr id="17" name="椭圆 16">
            <a:extLst>
              <a:ext uri="{FF2B5EF4-FFF2-40B4-BE49-F238E27FC236}">
                <a16:creationId xmlns:a16="http://schemas.microsoft.com/office/drawing/2014/main" id="{77CB9977-EC23-9FC4-1A09-E1C8FFB1C92C}"/>
              </a:ext>
            </a:extLst>
          </p:cNvPr>
          <p:cNvSpPr/>
          <p:nvPr/>
        </p:nvSpPr>
        <p:spPr>
          <a:xfrm>
            <a:off x="1642765" y="1568607"/>
            <a:ext cx="4920796" cy="1815459"/>
          </a:xfrm>
          <a:prstGeom prst="ellipse">
            <a:avLst/>
          </a:prstGeom>
          <a:noFill/>
          <a:ln>
            <a:solidFill>
              <a:srgbClr val="CB20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连接符: 曲线 25">
            <a:extLst>
              <a:ext uri="{FF2B5EF4-FFF2-40B4-BE49-F238E27FC236}">
                <a16:creationId xmlns:a16="http://schemas.microsoft.com/office/drawing/2014/main" id="{B78758DB-BCAA-5C87-1C0E-80E88BBB9411}"/>
              </a:ext>
            </a:extLst>
          </p:cNvPr>
          <p:cNvCxnSpPr>
            <a:cxnSpLocks/>
          </p:cNvCxnSpPr>
          <p:nvPr/>
        </p:nvCxnSpPr>
        <p:spPr>
          <a:xfrm rot="5400000">
            <a:off x="962190" y="3105104"/>
            <a:ext cx="1025096" cy="778706"/>
          </a:xfrm>
          <a:prstGeom prst="curvedConnector3">
            <a:avLst/>
          </a:prstGeom>
          <a:ln w="1905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52" name="箭头: 虚尾 51">
            <a:extLst>
              <a:ext uri="{FF2B5EF4-FFF2-40B4-BE49-F238E27FC236}">
                <a16:creationId xmlns:a16="http://schemas.microsoft.com/office/drawing/2014/main" id="{D16800ED-731C-997E-D9BB-253A296D67BF}"/>
              </a:ext>
            </a:extLst>
          </p:cNvPr>
          <p:cNvSpPr/>
          <p:nvPr/>
        </p:nvSpPr>
        <p:spPr>
          <a:xfrm>
            <a:off x="2330430" y="4386097"/>
            <a:ext cx="654205" cy="657922"/>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a:extLst>
              <a:ext uri="{FF2B5EF4-FFF2-40B4-BE49-F238E27FC236}">
                <a16:creationId xmlns:a16="http://schemas.microsoft.com/office/drawing/2014/main" id="{B0FA9F5A-73D1-F233-B385-C96FE30464FB}"/>
              </a:ext>
            </a:extLst>
          </p:cNvPr>
          <p:cNvGrpSpPr/>
          <p:nvPr/>
        </p:nvGrpSpPr>
        <p:grpSpPr>
          <a:xfrm>
            <a:off x="3139540" y="3761394"/>
            <a:ext cx="4599406" cy="2163796"/>
            <a:chOff x="1476" y="2270"/>
            <a:chExt cx="8494" cy="4661"/>
          </a:xfrm>
        </p:grpSpPr>
        <p:grpSp>
          <p:nvGrpSpPr>
            <p:cNvPr id="54" name="组合 53">
              <a:extLst>
                <a:ext uri="{FF2B5EF4-FFF2-40B4-BE49-F238E27FC236}">
                  <a16:creationId xmlns:a16="http://schemas.microsoft.com/office/drawing/2014/main" id="{A0B3791E-7FBF-336E-4568-D9C0402E46D8}"/>
                </a:ext>
              </a:extLst>
            </p:cNvPr>
            <p:cNvGrpSpPr/>
            <p:nvPr/>
          </p:nvGrpSpPr>
          <p:grpSpPr>
            <a:xfrm>
              <a:off x="1476" y="2270"/>
              <a:ext cx="8494" cy="945"/>
              <a:chOff x="3027" y="2611"/>
              <a:chExt cx="6029" cy="945"/>
            </a:xfrm>
          </p:grpSpPr>
          <p:sp>
            <p:nvSpPr>
              <p:cNvPr id="56" name="文本框 55">
                <a:extLst>
                  <a:ext uri="{FF2B5EF4-FFF2-40B4-BE49-F238E27FC236}">
                    <a16:creationId xmlns:a16="http://schemas.microsoft.com/office/drawing/2014/main" id="{EDE3541D-1E54-7BC8-B33D-0465C17BE5CC}"/>
                  </a:ext>
                </a:extLst>
              </p:cNvPr>
              <p:cNvSpPr txBox="1"/>
              <p:nvPr>
                <p:custDataLst>
                  <p:tags r:id="rId3"/>
                </p:custDataLst>
              </p:nvPr>
            </p:nvSpPr>
            <p:spPr>
              <a:xfrm>
                <a:off x="3096" y="2611"/>
                <a:ext cx="5958"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57" name="文本框 56">
                <a:extLst>
                  <a:ext uri="{FF2B5EF4-FFF2-40B4-BE49-F238E27FC236}">
                    <a16:creationId xmlns:a16="http://schemas.microsoft.com/office/drawing/2014/main" id="{B39AD4D9-83F5-1C75-12E0-55231B03E7A7}"/>
                  </a:ext>
                </a:extLst>
              </p:cNvPr>
              <p:cNvSpPr txBox="1"/>
              <p:nvPr>
                <p:custDataLst>
                  <p:tags r:id="rId4"/>
                </p:custDataLst>
              </p:nvPr>
            </p:nvSpPr>
            <p:spPr>
              <a:xfrm>
                <a:off x="3027" y="2790"/>
                <a:ext cx="6029" cy="588"/>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rPr>
                  <a:t>Favorable propagation characteristic</a:t>
                </a:r>
              </a:p>
            </p:txBody>
          </p:sp>
        </p:gr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7927A84B-5584-A158-6979-BAECF5B5C455}"/>
                    </a:ext>
                  </a:extLst>
                </p:cNvPr>
                <p:cNvSpPr txBox="1"/>
                <p:nvPr>
                  <p:custDataLst>
                    <p:tags r:id="rId2"/>
                  </p:custDataLst>
                </p:nvPr>
              </p:nvSpPr>
              <p:spPr>
                <a:xfrm>
                  <a:off x="1585" y="3207"/>
                  <a:ext cx="8373" cy="3724"/>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t"/>
                <a:lstStyle/>
                <a:p>
                  <a:pPr indent="0" fontAlgn="auto">
                    <a:lnSpc>
                      <a:spcPct val="125000"/>
                    </a:lnSpc>
                    <a:buFont typeface="Wingdings" panose="05000000000000000000" charset="0"/>
                    <a:buNone/>
                  </a:pPr>
                  <a:r>
                    <a:rPr kumimoji="1" lang="en-US" sz="2000" dirty="0"/>
                    <a:t>With a fix K, as N goes larger:</a:t>
                  </a:r>
                </a:p>
                <a:p>
                  <a:pPr indent="0" fontAlgn="auto">
                    <a:lnSpc>
                      <a:spcPct val="125000"/>
                    </a:lnSpc>
                    <a:buFont typeface="Wingdings" panose="05000000000000000000" charset="0"/>
                    <a:buNone/>
                  </a:pPr>
                  <a14:m>
                    <m:oMathPara xmlns:m="http://schemas.openxmlformats.org/officeDocument/2006/math">
                      <m:oMathParaPr>
                        <m:jc m:val="centerGroup"/>
                      </m:oMathParaPr>
                      <m:oMath xmlns:m="http://schemas.openxmlformats.org/officeDocument/2006/math">
                        <m:func>
                          <m:funcPr>
                            <m:ctrlPr>
                              <a:rPr kumimoji="1" lang="en-US" sz="2000" b="0" i="1" smtClean="0">
                                <a:latin typeface="Cambria Math" panose="02040503050406030204" pitchFamily="18" charset="0"/>
                              </a:rPr>
                            </m:ctrlPr>
                          </m:funcPr>
                          <m:fName>
                            <m:limLow>
                              <m:limLowPr>
                                <m:ctrlPr>
                                  <a:rPr kumimoji="1" lang="en-US" sz="2000" b="0" i="1" smtClean="0">
                                    <a:latin typeface="Cambria Math" panose="02040503050406030204" pitchFamily="18" charset="0"/>
                                  </a:rPr>
                                </m:ctrlPr>
                              </m:limLowPr>
                              <m:e>
                                <m:r>
                                  <m:rPr>
                                    <m:sty m:val="p"/>
                                  </m:rPr>
                                  <a:rPr kumimoji="1" lang="en-US" sz="2000" b="0" i="0" smtClean="0">
                                    <a:latin typeface="Cambria Math" panose="02040503050406030204" pitchFamily="18" charset="0"/>
                                  </a:rPr>
                                  <m:t>lim</m:t>
                                </m:r>
                              </m:e>
                              <m:lim>
                                <m:r>
                                  <a:rPr kumimoji="1" lang="en-US" sz="2000" b="0" i="1" smtClean="0">
                                    <a:latin typeface="Cambria Math" panose="02040503050406030204" pitchFamily="18" charset="0"/>
                                  </a:rPr>
                                  <m:t>𝑁</m:t>
                                </m:r>
                                <m:r>
                                  <a:rPr kumimoji="1" lang="en-US" sz="2000" b="0" i="1" smtClean="0">
                                    <a:latin typeface="Cambria Math" panose="02040503050406030204" pitchFamily="18" charset="0"/>
                                  </a:rPr>
                                  <m:t>→∞</m:t>
                                </m:r>
                              </m:lim>
                            </m:limLow>
                          </m:fName>
                          <m:e>
                            <m:f>
                              <m:fPr>
                                <m:ctrlPr>
                                  <a:rPr kumimoji="1" lang="en-US" sz="2000" b="0" i="1" smtClean="0">
                                    <a:latin typeface="Cambria Math" panose="02040503050406030204" pitchFamily="18" charset="0"/>
                                  </a:rPr>
                                </m:ctrlPr>
                              </m:fPr>
                              <m:num>
                                <m:sSup>
                                  <m:sSupPr>
                                    <m:ctrlPr>
                                      <a:rPr kumimoji="1" lang="en-US" sz="2000" b="0" i="1" smtClean="0">
                                        <a:latin typeface="Cambria Math" panose="02040503050406030204" pitchFamily="18" charset="0"/>
                                      </a:rPr>
                                    </m:ctrlPr>
                                  </m:sSupPr>
                                  <m:e>
                                    <m:r>
                                      <a:rPr kumimoji="1" lang="en-US" sz="2000" b="1" i="0" smtClean="0">
                                        <a:latin typeface="Cambria Math" panose="02040503050406030204" pitchFamily="18" charset="0"/>
                                      </a:rPr>
                                      <m:t>𝐇</m:t>
                                    </m:r>
                                  </m:e>
                                  <m:sup>
                                    <m:r>
                                      <a:rPr kumimoji="1" lang="en-US" sz="2000" b="0" i="1" smtClean="0">
                                        <a:latin typeface="Cambria Math" panose="02040503050406030204" pitchFamily="18" charset="0"/>
                                      </a:rPr>
                                      <m:t>𝑇</m:t>
                                    </m:r>
                                  </m:sup>
                                </m:sSup>
                                <m:r>
                                  <a:rPr kumimoji="1" lang="en-US" sz="2000" b="1" i="0" smtClean="0">
                                    <a:latin typeface="Cambria Math" panose="02040503050406030204" pitchFamily="18" charset="0"/>
                                  </a:rPr>
                                  <m:t>𝐇</m:t>
                                </m:r>
                              </m:num>
                              <m:den>
                                <m:r>
                                  <a:rPr kumimoji="1" lang="en-US" sz="2000" b="0" i="1" smtClean="0">
                                    <a:latin typeface="Cambria Math" panose="02040503050406030204" pitchFamily="18" charset="0"/>
                                  </a:rPr>
                                  <m:t>𝑁</m:t>
                                </m:r>
                              </m:den>
                            </m:f>
                            <m:r>
                              <a:rPr kumimoji="1" lang="en-US" sz="2000" b="0" i="1" smtClean="0">
                                <a:latin typeface="Cambria Math" panose="02040503050406030204" pitchFamily="18" charset="0"/>
                              </a:rPr>
                              <m:t>≈</m:t>
                            </m:r>
                            <m:sSub>
                              <m:sSubPr>
                                <m:ctrlPr>
                                  <a:rPr kumimoji="1" lang="en-US" sz="2000" b="0" i="1" smtClean="0">
                                    <a:latin typeface="Cambria Math" panose="02040503050406030204" pitchFamily="18" charset="0"/>
                                  </a:rPr>
                                </m:ctrlPr>
                              </m:sSubPr>
                              <m:e>
                                <m:r>
                                  <a:rPr kumimoji="1" lang="en-US" sz="2000" b="1" i="0" smtClean="0">
                                    <a:latin typeface="Cambria Math" panose="02040503050406030204" pitchFamily="18" charset="0"/>
                                  </a:rPr>
                                  <m:t>𝐈</m:t>
                                </m:r>
                              </m:e>
                              <m:sub>
                                <m:r>
                                  <a:rPr kumimoji="1" lang="en-US" sz="2000" b="0" i="1" smtClean="0">
                                    <a:latin typeface="Cambria Math" panose="02040503050406030204" pitchFamily="18" charset="0"/>
                                  </a:rPr>
                                  <m:t>𝐾</m:t>
                                </m:r>
                              </m:sub>
                            </m:sSub>
                          </m:e>
                        </m:func>
                      </m:oMath>
                    </m:oMathPara>
                  </a14:m>
                  <a:endParaRPr kumimoji="1" lang="en-US" sz="2000" dirty="0"/>
                </a:p>
              </p:txBody>
            </p:sp>
          </mc:Choice>
          <mc:Fallback xmlns="">
            <p:sp>
              <p:nvSpPr>
                <p:cNvPr id="55" name="文本框 54">
                  <a:extLst>
                    <a:ext uri="{FF2B5EF4-FFF2-40B4-BE49-F238E27FC236}">
                      <a16:creationId xmlns:a16="http://schemas.microsoft.com/office/drawing/2014/main" id="{7927A84B-5584-A158-6979-BAECF5B5C455}"/>
                    </a:ext>
                  </a:extLst>
                </p:cNvPr>
                <p:cNvSpPr txBox="1">
                  <a:spLocks noRot="1" noChangeAspect="1" noMove="1" noResize="1" noEditPoints="1" noAdjustHandles="1" noChangeArrowheads="1" noChangeShapeType="1" noTextEdit="1"/>
                </p:cNvSpPr>
                <p:nvPr>
                  <p:custDataLst>
                    <p:tags r:id="rId22"/>
                  </p:custDataLst>
                </p:nvPr>
              </p:nvSpPr>
              <p:spPr>
                <a:xfrm>
                  <a:off x="1585" y="3207"/>
                  <a:ext cx="8373" cy="3724"/>
                </a:xfrm>
                <a:prstGeom prst="rect">
                  <a:avLst/>
                </a:prstGeom>
                <a:blipFill>
                  <a:blip r:embed="rId23"/>
                  <a:stretch>
                    <a:fillRect l="-1340"/>
                  </a:stretch>
                </a:blipFill>
                <a:ln w="19050"/>
              </p:spPr>
              <p:txBody>
                <a:bodyPr/>
                <a:lstStyle/>
                <a:p>
                  <a:r>
                    <a:rPr lang="zh-CN" altLang="en-US">
                      <a:noFill/>
                    </a:rPr>
                    <a:t> </a:t>
                  </a:r>
                </a:p>
              </p:txBody>
            </p:sp>
          </mc:Fallback>
        </mc:AlternateContent>
      </p:grpSp>
      <p:sp>
        <p:nvSpPr>
          <p:cNvPr id="58" name="箭头: 虚尾 57">
            <a:extLst>
              <a:ext uri="{FF2B5EF4-FFF2-40B4-BE49-F238E27FC236}">
                <a16:creationId xmlns:a16="http://schemas.microsoft.com/office/drawing/2014/main" id="{7D40901C-844A-1910-32EF-DB5B197EF8D6}"/>
              </a:ext>
            </a:extLst>
          </p:cNvPr>
          <p:cNvSpPr/>
          <p:nvPr/>
        </p:nvSpPr>
        <p:spPr>
          <a:xfrm>
            <a:off x="7946089" y="4475224"/>
            <a:ext cx="654205" cy="657922"/>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25">
            <a:extLst>
              <a:ext uri="{FF2B5EF4-FFF2-40B4-BE49-F238E27FC236}">
                <a16:creationId xmlns:a16="http://schemas.microsoft.com/office/drawing/2014/main" id="{5CB06B57-87D7-11C7-8921-AD665AEFE02E}"/>
              </a:ext>
            </a:extLst>
          </p:cNvPr>
          <p:cNvSpPr/>
          <p:nvPr/>
        </p:nvSpPr>
        <p:spPr>
          <a:xfrm>
            <a:off x="8755379" y="3351877"/>
            <a:ext cx="3011927" cy="1673085"/>
          </a:xfrm>
          <a:prstGeom prst="roundRect">
            <a:avLst/>
          </a:prstGeom>
          <a:effectLst>
            <a:innerShdw blurRad="63500" dist="50800" dir="10800000">
              <a:prstClr val="black">
                <a:alpha val="50000"/>
              </a:prstClr>
            </a:innerShdw>
          </a:effectLst>
        </p:spPr>
        <p:style>
          <a:lnRef idx="0">
            <a:srgbClr val="FFFFFF"/>
          </a:lnRef>
          <a:fillRef idx="2">
            <a:schemeClr val="accent1"/>
          </a:fillRef>
          <a:effectRef idx="0">
            <a:srgbClr val="FFFFFF"/>
          </a:effectRef>
          <a:fontRef idx="minor">
            <a:schemeClr val="lt1"/>
          </a:fontRef>
        </p:style>
        <p:txBody>
          <a:bodyPr rtlCol="0" anchor="t"/>
          <a:lstStyle/>
          <a:p>
            <a:r>
              <a:rPr kumimoji="1" lang="en-US" altLang="zh-CN" b="1" i="1" dirty="0"/>
              <a:t>Detection:</a:t>
            </a:r>
            <a:endParaRPr kumimoji="1" lang="en-US" altLang="zh-CN" sz="1600" b="1" i="1" dirty="0">
              <a:solidFill>
                <a:schemeClr val="accent4"/>
              </a:solidFill>
            </a:endParaRPr>
          </a:p>
          <a:p>
            <a:pPr algn="ctr"/>
            <a:r>
              <a:rPr kumimoji="1" lang="en-US" altLang="zh-CN" sz="2000" b="1" i="1" dirty="0">
                <a:solidFill>
                  <a:schemeClr val="accent4"/>
                </a:solidFill>
              </a:rPr>
              <a:t>enabling CAVI to perform element-wise iterative updates</a:t>
            </a:r>
          </a:p>
          <a:p>
            <a:endParaRPr kumimoji="1" lang="en-US" altLang="zh-CN" sz="2000" b="1" i="1" dirty="0">
              <a:solidFill>
                <a:schemeClr val="tx1">
                  <a:lumMod val="95000"/>
                  <a:lumOff val="5000"/>
                </a:schemeClr>
              </a:solidFill>
            </a:endParaRPr>
          </a:p>
          <a:p>
            <a:endParaRPr kumimoji="1" lang="zh-CN" altLang="en-US" b="1" i="1" dirty="0"/>
          </a:p>
        </p:txBody>
      </p:sp>
      <mc:AlternateContent xmlns:mc="http://schemas.openxmlformats.org/markup-compatibility/2006" xmlns:a14="http://schemas.microsoft.com/office/drawing/2010/main">
        <mc:Choice Requires="a14">
          <p:sp>
            <p:nvSpPr>
              <p:cNvPr id="60" name="圆角矩形 25">
                <a:extLst>
                  <a:ext uri="{FF2B5EF4-FFF2-40B4-BE49-F238E27FC236}">
                    <a16:creationId xmlns:a16="http://schemas.microsoft.com/office/drawing/2014/main" id="{132A4996-C455-2E7B-5506-64D617999FA0}"/>
                  </a:ext>
                </a:extLst>
              </p:cNvPr>
              <p:cNvSpPr/>
              <p:nvPr/>
            </p:nvSpPr>
            <p:spPr>
              <a:xfrm>
                <a:off x="8755379" y="5091868"/>
                <a:ext cx="3011927" cy="1524523"/>
              </a:xfrm>
              <a:prstGeom prst="roundRect">
                <a:avLst/>
              </a:prstGeom>
              <a:effectLst>
                <a:innerShdw blurRad="63500" dist="50800" dir="8100000">
                  <a:prstClr val="black">
                    <a:alpha val="50000"/>
                  </a:prstClr>
                </a:innerShdw>
              </a:effectLst>
            </p:spPr>
            <p:style>
              <a:lnRef idx="0">
                <a:srgbClr val="FFFFFF"/>
              </a:lnRef>
              <a:fillRef idx="2">
                <a:schemeClr val="accent1"/>
              </a:fillRef>
              <a:effectRef idx="0">
                <a:srgbClr val="FFFFFF"/>
              </a:effectRef>
              <a:fontRef idx="minor">
                <a:schemeClr val="lt1"/>
              </a:fontRef>
            </p:style>
            <p:txBody>
              <a:bodyPr rtlCol="0" anchor="t"/>
              <a:lstStyle/>
              <a:p>
                <a:r>
                  <a:rPr kumimoji="1" lang="en-US" altLang="zh-CN" b="1" i="1" dirty="0"/>
                  <a:t>Channel update:</a:t>
                </a:r>
              </a:p>
              <a:p>
                <a:pPr algn="ctr"/>
                <a:r>
                  <a:rPr kumimoji="1" lang="en-US" altLang="zh-CN" b="1" i="1" dirty="0">
                    <a:solidFill>
                      <a:schemeClr val="accent4"/>
                    </a:solidFill>
                  </a:rPr>
                  <a:t>enabling </a:t>
                </a:r>
                <a14:m>
                  <m:oMath xmlns:m="http://schemas.openxmlformats.org/officeDocument/2006/math">
                    <m:sSub>
                      <m:sSubPr>
                        <m:ctrlPr>
                          <a:rPr kumimoji="1" lang="en-US" altLang="zh-CN" b="1" i="1" smtClean="0">
                            <a:solidFill>
                              <a:schemeClr val="accent4"/>
                            </a:solidFill>
                            <a:latin typeface="Cambria Math" panose="02040503050406030204" pitchFamily="18" charset="0"/>
                          </a:rPr>
                        </m:ctrlPr>
                      </m:sSubPr>
                      <m:e>
                        <m:r>
                          <a:rPr kumimoji="1" lang="en-US" altLang="zh-CN" b="1" i="0" smtClean="0">
                            <a:solidFill>
                              <a:schemeClr val="accent4"/>
                            </a:solidFill>
                            <a:latin typeface="Cambria Math" panose="02040503050406030204" pitchFamily="18" charset="0"/>
                          </a:rPr>
                          <m:t>𝐒</m:t>
                        </m:r>
                      </m:e>
                      <m:sub>
                        <m:r>
                          <a:rPr kumimoji="1" lang="en-US" altLang="zh-CN" b="1" i="1" smtClean="0">
                            <a:solidFill>
                              <a:schemeClr val="accent4"/>
                            </a:solidFill>
                            <a:latin typeface="Cambria Math" panose="02040503050406030204" pitchFamily="18" charset="0"/>
                          </a:rPr>
                          <m:t>𝒕</m:t>
                        </m:r>
                      </m:sub>
                    </m:sSub>
                  </m:oMath>
                </a14:m>
                <a:r>
                  <a:rPr kumimoji="1" lang="en-US" altLang="zh-CN" b="1" i="1" dirty="0">
                    <a:solidFill>
                      <a:schemeClr val="accent4"/>
                    </a:solidFill>
                  </a:rPr>
                  <a:t> and </a:t>
                </a:r>
                <a14:m>
                  <m:oMath xmlns:m="http://schemas.openxmlformats.org/officeDocument/2006/math">
                    <m:sSub>
                      <m:sSubPr>
                        <m:ctrlPr>
                          <a:rPr kumimoji="1" lang="en-US" altLang="zh-CN" b="1" i="1" smtClean="0">
                            <a:solidFill>
                              <a:schemeClr val="accent4"/>
                            </a:solidFill>
                            <a:latin typeface="Cambria Math" panose="02040503050406030204" pitchFamily="18" charset="0"/>
                          </a:rPr>
                        </m:ctrlPr>
                      </m:sSubPr>
                      <m:e>
                        <m:r>
                          <a:rPr kumimoji="1" lang="en-US" altLang="zh-CN" b="1" i="0" smtClean="0">
                            <a:solidFill>
                              <a:schemeClr val="accent4"/>
                            </a:solidFill>
                            <a:latin typeface="Cambria Math" panose="02040503050406030204" pitchFamily="18" charset="0"/>
                          </a:rPr>
                          <m:t>𝐏</m:t>
                        </m:r>
                      </m:e>
                      <m:sub>
                        <m:r>
                          <a:rPr kumimoji="1" lang="en-US" altLang="zh-CN" b="1" i="1" smtClean="0">
                            <a:solidFill>
                              <a:schemeClr val="accent4"/>
                            </a:solidFill>
                            <a:latin typeface="Cambria Math" panose="02040503050406030204" pitchFamily="18" charset="0"/>
                          </a:rPr>
                          <m:t>𝒕</m:t>
                        </m:r>
                      </m:sub>
                    </m:sSub>
                  </m:oMath>
                </a14:m>
                <a:r>
                  <a:rPr kumimoji="1" lang="en-US" altLang="zh-CN" b="1" i="1" dirty="0">
                    <a:solidFill>
                      <a:schemeClr val="accent4"/>
                    </a:solidFill>
                  </a:rPr>
                  <a:t> to perform element-wise iterative updates</a:t>
                </a:r>
              </a:p>
              <a:p>
                <a:endParaRPr kumimoji="1" lang="en-US" altLang="zh-CN" b="1" i="1" dirty="0"/>
              </a:p>
              <a:p>
                <a:endParaRPr kumimoji="1" lang="en-US" altLang="zh-CN" b="1" i="1" dirty="0"/>
              </a:p>
              <a:p>
                <a:endParaRPr kumimoji="1" lang="zh-CN" altLang="en-US" b="1" i="1" dirty="0"/>
              </a:p>
            </p:txBody>
          </p:sp>
        </mc:Choice>
        <mc:Fallback xmlns="">
          <p:sp>
            <p:nvSpPr>
              <p:cNvPr id="60" name="圆角矩形 25">
                <a:extLst>
                  <a:ext uri="{FF2B5EF4-FFF2-40B4-BE49-F238E27FC236}">
                    <a16:creationId xmlns:a16="http://schemas.microsoft.com/office/drawing/2014/main" id="{132A4996-C455-2E7B-5506-64D617999FA0}"/>
                  </a:ext>
                </a:extLst>
              </p:cNvPr>
              <p:cNvSpPr>
                <a:spLocks noRot="1" noChangeAspect="1" noMove="1" noResize="1" noEditPoints="1" noAdjustHandles="1" noChangeArrowheads="1" noChangeShapeType="1" noTextEdit="1"/>
              </p:cNvSpPr>
              <p:nvPr/>
            </p:nvSpPr>
            <p:spPr>
              <a:xfrm>
                <a:off x="8755379" y="5091868"/>
                <a:ext cx="3011927" cy="1524523"/>
              </a:xfrm>
              <a:prstGeom prst="roundRect">
                <a:avLst/>
              </a:prstGeom>
              <a:blipFill>
                <a:blip r:embed="rId24"/>
                <a:stretch>
                  <a:fillRect/>
                </a:stretch>
              </a:blipFill>
              <a:effectLst>
                <a:innerShdw blurRad="63500" dist="50800" dir="8100000">
                  <a:prstClr val="black">
                    <a:alpha val="50000"/>
                  </a:prstClr>
                </a:innerShdw>
              </a:effectLst>
            </p:spPr>
            <p:txBody>
              <a:bodyPr/>
              <a:lstStyle/>
              <a:p>
                <a:r>
                  <a:rPr lang="zh-CN" altLang="en-US">
                    <a:noFill/>
                  </a:rPr>
                  <a:t> </a:t>
                </a:r>
              </a:p>
            </p:txBody>
          </p:sp>
        </mc:Fallback>
      </mc:AlternateContent>
    </p:spTree>
    <p:extLst>
      <p:ext uri="{BB962C8B-B14F-4D97-AF65-F5344CB8AC3E}">
        <p14:creationId xmlns:p14="http://schemas.microsoft.com/office/powerpoint/2010/main" val="53687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圆角 12">
            <a:extLst>
              <a:ext uri="{FF2B5EF4-FFF2-40B4-BE49-F238E27FC236}">
                <a16:creationId xmlns:a16="http://schemas.microsoft.com/office/drawing/2014/main" id="{F033F3B5-A1BC-9263-B828-95740C643EE0}"/>
              </a:ext>
            </a:extLst>
          </p:cNvPr>
          <p:cNvSpPr/>
          <p:nvPr/>
        </p:nvSpPr>
        <p:spPr>
          <a:xfrm>
            <a:off x="4309163" y="2854711"/>
            <a:ext cx="2817541" cy="52782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p:cNvSpPr>
            <a:spLocks noGrp="1"/>
          </p:cNvSpPr>
          <p:nvPr>
            <p:ph type="title"/>
          </p:nvPr>
        </p:nvSpPr>
        <p:spPr>
          <a:xfrm>
            <a:off x="43676" y="57785"/>
            <a:ext cx="10965180" cy="845185"/>
          </a:xfrm>
        </p:spPr>
        <p:txBody>
          <a:bodyPr>
            <a:noAutofit/>
          </a:bodyPr>
          <a:lstStyle/>
          <a:p>
            <a:r>
              <a:rPr kumimoji="1" lang="en-US" altLang="zh-CN" b="1" dirty="0">
                <a:sym typeface="+mn-ea"/>
              </a:rPr>
              <a:t>3 Soft information aided diagonal KF (SIA-DKF) based for JCESD</a:t>
            </a:r>
            <a:endParaRPr kumimoji="1" lang="en-US" altLang="zh-CN"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29" name="文本框 28"/>
          <p:cNvSpPr txBox="1"/>
          <p:nvPr/>
        </p:nvSpPr>
        <p:spPr>
          <a:xfrm>
            <a:off x="2913783" y="1007931"/>
            <a:ext cx="5571211" cy="449162"/>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Favorable-Propagation-Exploited Variational Inference</a:t>
            </a:r>
          </a:p>
        </p:txBody>
      </p:sp>
      <p:sp>
        <p:nvSpPr>
          <p:cNvPr id="30" name="矩形 29"/>
          <p:cNvSpPr/>
          <p:nvPr/>
        </p:nvSpPr>
        <p:spPr>
          <a:xfrm>
            <a:off x="2921217" y="1457093"/>
            <a:ext cx="5561138" cy="5010382"/>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 name="圆角矩形 25">
            <a:extLst>
              <a:ext uri="{FF2B5EF4-FFF2-40B4-BE49-F238E27FC236}">
                <a16:creationId xmlns:a16="http://schemas.microsoft.com/office/drawing/2014/main" id="{7B32B669-76D9-4334-E72F-B512C9FF722A}"/>
              </a:ext>
            </a:extLst>
          </p:cNvPr>
          <p:cNvSpPr/>
          <p:nvPr/>
        </p:nvSpPr>
        <p:spPr>
          <a:xfrm>
            <a:off x="140550" y="3040852"/>
            <a:ext cx="2549093" cy="1489710"/>
          </a:xfrm>
          <a:prstGeom prst="roundRect">
            <a:avLst/>
          </a:prstGeom>
        </p:spPr>
        <p:style>
          <a:lnRef idx="0">
            <a:srgbClr val="FFFFFF"/>
          </a:lnRef>
          <a:fillRef idx="2">
            <a:schemeClr val="accent1"/>
          </a:fillRef>
          <a:effectRef idx="0">
            <a:srgbClr val="FFFFFF"/>
          </a:effectRef>
          <a:fontRef idx="minor">
            <a:schemeClr val="lt1"/>
          </a:fontRef>
        </p:style>
        <p:txBody>
          <a:bodyPr rtlCol="0" anchor="ctr"/>
          <a:lstStyle/>
          <a:p>
            <a:r>
              <a:rPr lang="zh-CN" altLang="en-US" b="1" i="1" dirty="0"/>
              <a:t>How to </a:t>
            </a:r>
            <a:r>
              <a:rPr lang="en-US" altLang="zh-CN" b="1" i="1" dirty="0"/>
              <a:t>make </a:t>
            </a:r>
            <a:r>
              <a:rPr lang="en-US" altLang="zh-CN" b="1" i="1" dirty="0">
                <a:solidFill>
                  <a:schemeClr val="accent4">
                    <a:lumMod val="40000"/>
                    <a:lumOff val="60000"/>
                  </a:schemeClr>
                </a:solidFill>
              </a:rPr>
              <a:t>detection</a:t>
            </a:r>
            <a:r>
              <a:rPr lang="en-US" altLang="zh-CN" b="1" i="1" dirty="0"/>
              <a:t> complexity reduction?</a:t>
            </a:r>
            <a:endParaRPr kumimoji="1" lang="zh-CN" altLang="en-US" b="1" i="1"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4E13A2B-B8C0-8622-B8E3-AEFBC90CAB0D}"/>
                  </a:ext>
                </a:extLst>
              </p:cNvPr>
              <p:cNvSpPr txBox="1"/>
              <p:nvPr/>
            </p:nvSpPr>
            <p:spPr>
              <a:xfrm>
                <a:off x="2913783" y="1457094"/>
                <a:ext cx="5561138" cy="1018478"/>
              </a:xfrm>
              <a:prstGeom prst="rect">
                <a:avLst/>
              </a:prstGeom>
            </p:spPr>
            <p:txBody>
              <a:bodyPr vert="horz" wrap="square" lIns="91440" tIns="45720" rIns="91440" bIns="45720" rtlCol="0" anchor="t">
                <a:normAutofit fontScale="77500" lnSpcReduction="20000"/>
              </a:bodyPr>
              <a:lstStyle/>
              <a:p>
                <a:pPr marL="285750" indent="-285750" algn="l">
                  <a:buFont typeface="Arial" panose="020B0604020202020204" pitchFamily="34" charset="0"/>
                  <a:buChar char="•"/>
                </a:pPr>
                <a:r>
                  <a:rPr kumimoji="1" lang="en-US" altLang="zh-CN" dirty="0"/>
                  <a:t>To get the </a:t>
                </a:r>
                <a14:m>
                  <m:oMath xmlns:m="http://schemas.openxmlformats.org/officeDocument/2006/math">
                    <m:sSubSup>
                      <m:sSubSupPr>
                        <m:ctrlPr>
                          <a:rPr kumimoji="1" lang="en-US" altLang="zh-CN" b="0" i="1" dirty="0" smtClean="0">
                            <a:latin typeface="Cambria Math" panose="02040503050406030204" pitchFamily="18" charset="0"/>
                          </a:rPr>
                        </m:ctrlPr>
                      </m:sSubSupPr>
                      <m:e>
                        <m:r>
                          <m:rPr>
                            <m:sty m:val="p"/>
                          </m:rPr>
                          <a:rPr kumimoji="1" lang="en-US" altLang="zh-CN" i="1" dirty="0">
                            <a:latin typeface="Cambria Math" panose="02040503050406030204" pitchFamily="18" charset="0"/>
                          </a:rPr>
                          <m:t>q</m:t>
                        </m:r>
                      </m:e>
                      <m:sub>
                        <m:r>
                          <a:rPr kumimoji="1" lang="en-US" altLang="zh-CN" b="0" i="1" dirty="0" smtClean="0">
                            <a:latin typeface="Cambria Math" panose="02040503050406030204" pitchFamily="18" charset="0"/>
                          </a:rPr>
                          <m:t>𝑖</m:t>
                        </m:r>
                      </m:sub>
                      <m:sup>
                        <m:r>
                          <a:rPr kumimoji="1" lang="en-US" altLang="zh-CN" b="0" i="1" dirty="0" smtClean="0">
                            <a:latin typeface="Cambria Math" panose="02040503050406030204" pitchFamily="18" charset="0"/>
                          </a:rPr>
                          <m:t>∗</m:t>
                        </m:r>
                      </m:sup>
                    </m:sSubSup>
                    <m:r>
                      <a:rPr kumimoji="1" lang="en-US" altLang="zh-CN" b="0" i="1" dirty="0" smtClean="0">
                        <a:latin typeface="Cambria Math" panose="02040503050406030204" pitchFamily="18" charset="0"/>
                      </a:rPr>
                      <m:t>(</m:t>
                    </m:r>
                    <m:sSub>
                      <m:sSubPr>
                        <m:ctrlPr>
                          <a:rPr kumimoji="1" lang="en-US" altLang="zh-CN" b="0" i="1" dirty="0" smtClean="0">
                            <a:latin typeface="Cambria Math" panose="02040503050406030204" pitchFamily="18" charset="0"/>
                          </a:rPr>
                        </m:ctrlPr>
                      </m:sSubPr>
                      <m:e>
                        <m:r>
                          <a:rPr kumimoji="1" lang="en-US" altLang="zh-CN" b="0" i="1" dirty="0" smtClean="0">
                            <a:latin typeface="Cambria Math" panose="02040503050406030204" pitchFamily="18" charset="0"/>
                          </a:rPr>
                          <m:t>𝑥</m:t>
                        </m:r>
                      </m:e>
                      <m:sub>
                        <m:r>
                          <a:rPr kumimoji="1" lang="en-US" altLang="zh-CN" b="0" i="1" dirty="0" smtClean="0">
                            <a:latin typeface="Cambria Math" panose="02040503050406030204" pitchFamily="18" charset="0"/>
                          </a:rPr>
                          <m:t>𝑡</m:t>
                        </m:r>
                        <m:r>
                          <a:rPr kumimoji="1" lang="en-US" altLang="zh-CN" b="0" i="1" dirty="0" smtClean="0">
                            <a:latin typeface="Cambria Math" panose="02040503050406030204" pitchFamily="18" charset="0"/>
                          </a:rPr>
                          <m:t>,</m:t>
                        </m:r>
                        <m:r>
                          <a:rPr kumimoji="1" lang="en-US" altLang="zh-CN" b="0" i="1" dirty="0" smtClean="0">
                            <a:latin typeface="Cambria Math" panose="02040503050406030204" pitchFamily="18" charset="0"/>
                          </a:rPr>
                          <m:t>𝑖</m:t>
                        </m:r>
                      </m:sub>
                    </m:sSub>
                    <m:r>
                      <a:rPr kumimoji="1" lang="en-US" altLang="zh-CN" b="0" i="1" dirty="0" smtClean="0">
                        <a:latin typeface="Cambria Math" panose="02040503050406030204" pitchFamily="18" charset="0"/>
                      </a:rPr>
                      <m:t>)</m:t>
                    </m:r>
                  </m:oMath>
                </a14:m>
                <a:r>
                  <a:rPr kumimoji="1" lang="en-US" altLang="zh-CN" dirty="0"/>
                  <a:t>, we have to make the:</a:t>
                </a:r>
              </a:p>
              <a:p>
                <a:pPr algn="l"/>
                <a14:m>
                  <m:oMathPara xmlns:m="http://schemas.openxmlformats.org/officeDocument/2006/math">
                    <m:oMathParaPr>
                      <m:jc m:val="centerGroup"/>
                    </m:oMathParaPr>
                    <m:oMath xmlns:m="http://schemas.openxmlformats.org/officeDocument/2006/math">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ln</m:t>
                          </m:r>
                        </m:fName>
                        <m:e>
                          <m:r>
                            <a:rPr kumimoji="1" lang="en-US" altLang="zh-CN" b="0" i="1" smtClean="0">
                              <a:latin typeface="Cambria Math" panose="02040503050406030204" pitchFamily="18" charset="0"/>
                            </a:rPr>
                            <m:t>𝑝</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𝐲</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e>
                      </m:func>
                      <m:r>
                        <a:rPr kumimoji="1" lang="en-US" altLang="zh-CN" b="0" i="1" smtClean="0">
                          <a:latin typeface="Cambria Math" panose="02040503050406030204" pitchFamily="18" charset="0"/>
                        </a:rPr>
                        <m:t>=</m:t>
                      </m:r>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ln</m:t>
                          </m:r>
                        </m:fName>
                        <m:e>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𝐲</m:t>
                                  </m:r>
                                </m:e>
                                <m:sub>
                                  <m:r>
                                    <a:rPr kumimoji="1" lang="en-US" altLang="zh-CN" b="0" i="1" smtClean="0">
                                      <a:latin typeface="Cambria Math" panose="02040503050406030204" pitchFamily="18" charset="0"/>
                                    </a:rPr>
                                    <m:t>𝑡</m:t>
                                  </m:r>
                                </m:sub>
                              </m:sSub>
                            </m:e>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d>
                        </m:e>
                      </m:func>
                      <m:r>
                        <a:rPr kumimoji="1" lang="en-US" altLang="zh-CN" b="0" i="1" smtClean="0">
                          <a:latin typeface="Cambria Math" panose="02040503050406030204" pitchFamily="18" charset="0"/>
                        </a:rPr>
                        <m:t>𝑝</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d>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sSup>
                            <m:sSupPr>
                              <m:ctrlPr>
                                <a:rPr kumimoji="1" lang="en-US" altLang="zh-CN" b="0" i="1" smtClean="0">
                                  <a:latin typeface="Cambria Math" panose="02040503050406030204" pitchFamily="18" charset="0"/>
                                </a:rPr>
                              </m:ctrlPr>
                            </m:sSupPr>
                            <m:e>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𝐲</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𝐇</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−1</m:t>
                                          </m:r>
                                        </m:sub>
                                      </m:sSub>
                                      <m:sSub>
                                        <m:sSubPr>
                                          <m:ctrlPr>
                                            <a:rPr kumimoji="1" lang="en-US" altLang="zh-CN" b="0" i="1" smtClean="0">
                                              <a:latin typeface="Cambria Math" panose="02040503050406030204" pitchFamily="18" charset="0"/>
                                            </a:rPr>
                                          </m:ctrlPr>
                                        </m:sSubPr>
                                        <m:e>
                                          <m:r>
                                            <a:rPr kumimoji="1" lang="en-US" altLang="zh-CN" b="1" i="0" smtClean="0">
                                              <a:latin typeface="Cambria Math" panose="02040503050406030204" pitchFamily="18" charset="0"/>
                                            </a:rPr>
                                            <m:t>𝐱</m:t>
                                          </m:r>
                                        </m:e>
                                        <m:sub>
                                          <m:r>
                                            <a:rPr kumimoji="1" lang="en-US" altLang="zh-CN" b="0" i="1" smtClean="0">
                                              <a:latin typeface="Cambria Math" panose="02040503050406030204" pitchFamily="18" charset="0"/>
                                            </a:rPr>
                                            <m:t>𝑡</m:t>
                                          </m:r>
                                        </m:sub>
                                      </m:sSub>
                                    </m:e>
                                  </m:d>
                                </m:e>
                              </m:d>
                            </m:e>
                            <m:sup>
                              <m:r>
                                <a:rPr kumimoji="1" lang="en-US" altLang="zh-CN" b="0" i="1" smtClean="0">
                                  <a:latin typeface="Cambria Math" panose="02040503050406030204" pitchFamily="18" charset="0"/>
                                </a:rPr>
                                <m:t>2</m:t>
                              </m:r>
                            </m:sup>
                          </m:sSup>
                        </m:num>
                        <m:den>
                          <m:r>
                            <a:rPr kumimoji="1" lang="en-US" altLang="zh-CN" b="0" i="1" smtClean="0">
                              <a:latin typeface="Cambria Math" panose="02040503050406030204" pitchFamily="18" charset="0"/>
                            </a:rPr>
                            <m:t>2</m:t>
                          </m:r>
                          <m:sSubSup>
                            <m:sSubSupPr>
                              <m:ctrlPr>
                                <a:rPr kumimoji="1" lang="en-US" altLang="zh-CN" b="0" i="1" smtClean="0">
                                  <a:latin typeface="Cambria Math" panose="02040503050406030204" pitchFamily="18" charset="0"/>
                                </a:rPr>
                              </m:ctrlPr>
                            </m:sSubSupPr>
                            <m:e>
                              <m:r>
                                <a:rPr kumimoji="1" lang="en-US" altLang="zh-CN" b="0" i="1" smtClean="0">
                                  <a:latin typeface="Cambria Math" panose="02040503050406030204" pitchFamily="18" charset="0"/>
                                </a:rPr>
                                <m:t>𝜎</m:t>
                              </m:r>
                            </m:e>
                            <m:sub>
                              <m:r>
                                <a:rPr kumimoji="1" lang="en-US" altLang="zh-CN" b="0" i="1" smtClean="0">
                                  <a:latin typeface="Cambria Math" panose="02040503050406030204" pitchFamily="18" charset="0"/>
                                </a:rPr>
                                <m:t>𝑛</m:t>
                              </m:r>
                            </m:sub>
                            <m:sup>
                              <m:r>
                                <a:rPr kumimoji="1" lang="en-US" altLang="zh-CN" b="0" i="1" smtClean="0">
                                  <a:latin typeface="Cambria Math" panose="02040503050406030204" pitchFamily="18" charset="0"/>
                                </a:rPr>
                                <m:t>2</m:t>
                              </m:r>
                            </m:sup>
                          </m:sSubSup>
                        </m:den>
                      </m:f>
                      <m:r>
                        <a:rPr kumimoji="1" lang="en-US" altLang="zh-CN" b="0" i="1" smtClean="0">
                          <a:latin typeface="Cambria Math" panose="02040503050406030204" pitchFamily="18" charset="0"/>
                        </a:rPr>
                        <m:t>+</m:t>
                      </m:r>
                      <m:nary>
                        <m:naryPr>
                          <m:chr m:val="∑"/>
                          <m:subHide m:val="on"/>
                          <m:supHide m:val="on"/>
                          <m:ctrlPr>
                            <a:rPr kumimoji="1" lang="en-US" altLang="zh-CN" b="0" i="1" smtClean="0">
                              <a:latin typeface="Cambria Math" panose="02040503050406030204" pitchFamily="18" charset="0"/>
                            </a:rPr>
                          </m:ctrlPr>
                        </m:naryPr>
                        <m:sub/>
                        <m:sup/>
                        <m:e>
                          <m:func>
                            <m:funcPr>
                              <m:ctrlPr>
                                <a:rPr kumimoji="1" lang="en-US" altLang="zh-CN" b="0" i="1" smtClean="0">
                                  <a:latin typeface="Cambria Math" panose="02040503050406030204" pitchFamily="18" charset="0"/>
                                </a:rPr>
                              </m:ctrlPr>
                            </m:funcPr>
                            <m:fName>
                              <m:r>
                                <m:rPr>
                                  <m:sty m:val="p"/>
                                </m:rPr>
                                <a:rPr kumimoji="1" lang="en-US" altLang="zh-CN" b="0" i="0" smtClean="0">
                                  <a:latin typeface="Cambria Math" panose="02040503050406030204" pitchFamily="18" charset="0"/>
                                </a:rPr>
                                <m:t>ln</m:t>
                              </m:r>
                            </m:fName>
                            <m:e>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𝐼</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𝑂</m:t>
                                      </m:r>
                                    </m:sub>
                                  </m:sSub>
                                </m:num>
                                <m:den>
                                  <m:rad>
                                    <m:radPr>
                                      <m:degHide m:val="on"/>
                                      <m:ctrlPr>
                                        <a:rPr kumimoji="1" lang="en-US" altLang="zh-CN" b="0" i="1" smtClean="0">
                                          <a:latin typeface="Cambria Math" panose="02040503050406030204" pitchFamily="18" charset="0"/>
                                        </a:rPr>
                                      </m:ctrlPr>
                                    </m:radPr>
                                    <m:deg/>
                                    <m:e>
                                      <m:r>
                                        <a:rPr kumimoji="1" lang="en-US" altLang="zh-CN" b="0" i="1" smtClean="0">
                                          <a:latin typeface="Cambria Math" panose="02040503050406030204" pitchFamily="18" charset="0"/>
                                        </a:rPr>
                                        <m:t>𝑀</m:t>
                                      </m:r>
                                    </m:e>
                                  </m:rad>
                                </m:den>
                              </m:f>
                              <m:r>
                                <a:rPr kumimoji="1" lang="en-US" altLang="zh-CN" b="0" i="1" smtClean="0">
                                  <a:latin typeface="Cambria Math" panose="02040503050406030204" pitchFamily="18" charset="0"/>
                                </a:rPr>
                                <m:t>}</m:t>
                              </m:r>
                            </m:e>
                          </m:func>
                        </m:e>
                      </m:nary>
                    </m:oMath>
                  </m:oMathPara>
                </a14:m>
                <a:endParaRPr kumimoji="1" lang="zh-CN" altLang="en-US" dirty="0"/>
              </a:p>
            </p:txBody>
          </p:sp>
        </mc:Choice>
        <mc:Fallback xmlns="">
          <p:sp>
            <p:nvSpPr>
              <p:cNvPr id="5" name="文本框 4">
                <a:extLst>
                  <a:ext uri="{FF2B5EF4-FFF2-40B4-BE49-F238E27FC236}">
                    <a16:creationId xmlns:a16="http://schemas.microsoft.com/office/drawing/2014/main" id="{44E13A2B-B8C0-8622-B8E3-AEFBC90CAB0D}"/>
                  </a:ext>
                </a:extLst>
              </p:cNvPr>
              <p:cNvSpPr txBox="1">
                <a:spLocks noRot="1" noChangeAspect="1" noMove="1" noResize="1" noEditPoints="1" noAdjustHandles="1" noChangeArrowheads="1" noChangeShapeType="1" noTextEdit="1"/>
              </p:cNvSpPr>
              <p:nvPr/>
            </p:nvSpPr>
            <p:spPr>
              <a:xfrm>
                <a:off x="2913783" y="1457094"/>
                <a:ext cx="5561138" cy="1018478"/>
              </a:xfrm>
              <a:prstGeom prst="rect">
                <a:avLst/>
              </a:prstGeom>
              <a:blipFill>
                <a:blip r:embed="rId5"/>
                <a:stretch>
                  <a:fillRect l="-219" t="-4790"/>
                </a:stretch>
              </a:blipFill>
            </p:spPr>
            <p:txBody>
              <a:bodyPr/>
              <a:lstStyle/>
              <a:p>
                <a:r>
                  <a:rPr lang="zh-CN" altLang="en-US">
                    <a:noFill/>
                  </a:rPr>
                  <a:t> </a:t>
                </a:r>
              </a:p>
            </p:txBody>
          </p:sp>
        </mc:Fallback>
      </mc:AlternateContent>
      <p:sp>
        <p:nvSpPr>
          <p:cNvPr id="7" name="椭圆 6">
            <a:extLst>
              <a:ext uri="{FF2B5EF4-FFF2-40B4-BE49-F238E27FC236}">
                <a16:creationId xmlns:a16="http://schemas.microsoft.com/office/drawing/2014/main" id="{930287F4-C70D-89F2-A7C8-75A6A8A36176}"/>
              </a:ext>
            </a:extLst>
          </p:cNvPr>
          <p:cNvSpPr/>
          <p:nvPr/>
        </p:nvSpPr>
        <p:spPr>
          <a:xfrm>
            <a:off x="5739158" y="1672683"/>
            <a:ext cx="1486829" cy="691376"/>
          </a:xfrm>
          <a:prstGeom prst="ellipse">
            <a:avLst/>
          </a:prstGeom>
          <a:noFill/>
          <a:ln>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6492A5A-1828-3DD8-8401-1A7A32DBEE1E}"/>
                  </a:ext>
                </a:extLst>
              </p:cNvPr>
              <p:cNvSpPr txBox="1"/>
              <p:nvPr/>
            </p:nvSpPr>
            <p:spPr>
              <a:xfrm>
                <a:off x="2911144" y="2579647"/>
                <a:ext cx="5563777" cy="1747026"/>
              </a:xfrm>
              <a:prstGeom prst="rect">
                <a:avLst/>
              </a:prstGeom>
            </p:spPr>
            <p:txBody>
              <a:bodyPr vert="horz" wrap="square" lIns="91440" tIns="45720" rIns="91440" bIns="45720" rtlCol="0" anchor="t">
                <a:normAutofit fontScale="92500"/>
              </a:bodyPr>
              <a:lstStyle/>
              <a:p>
                <a:pPr marL="285750" indent="-285750" algn="l">
                  <a:buFont typeface="Arial" panose="020B0604020202020204" pitchFamily="34" charset="0"/>
                  <a:buChar char="•"/>
                </a:pPr>
                <a:r>
                  <a:rPr kumimoji="1" lang="en-US" altLang="zh-CN" sz="1500" dirty="0"/>
                  <a:t>The likelihood is </a:t>
                </a:r>
                <a:r>
                  <a:rPr kumimoji="1" lang="en-US" altLang="zh-CN" sz="1500" b="1" i="1" dirty="0">
                    <a:solidFill>
                      <a:schemeClr val="accent6"/>
                    </a:solidFill>
                  </a:rPr>
                  <a:t>expensive</a:t>
                </a:r>
                <a:r>
                  <a:rPr kumimoji="1" lang="en-US" altLang="zh-CN" sz="1500" dirty="0"/>
                  <a:t>! With the favorable propagation, we can let</a:t>
                </a:r>
              </a:p>
              <a:p>
                <a:pPr algn="l"/>
                <a:endParaRPr kumimoji="1" lang="en-US" altLang="zh-CN" sz="1400" dirty="0"/>
              </a:p>
              <a:p>
                <a:pPr algn="l"/>
                <a14:m>
                  <m:oMathPara xmlns:m="http://schemas.openxmlformats.org/officeDocument/2006/math">
                    <m:oMathParaPr>
                      <m:jc m:val="centerGroup"/>
                    </m:oMathParaPr>
                    <m:oMath xmlns:m="http://schemas.openxmlformats.org/officeDocument/2006/math">
                      <m:sSub>
                        <m:sSubPr>
                          <m:ctrlPr>
                            <a:rPr kumimoji="1" lang="en-US" altLang="zh-CN" sz="1500" i="1">
                              <a:latin typeface="Cambria Math" panose="02040503050406030204" pitchFamily="18" charset="0"/>
                            </a:rPr>
                          </m:ctrlPr>
                        </m:sSubPr>
                        <m:e>
                          <m:r>
                            <a:rPr kumimoji="1" lang="en-US" altLang="zh-CN" sz="1500" b="1" i="0">
                              <a:latin typeface="Cambria Math" panose="02040503050406030204" pitchFamily="18" charset="0"/>
                            </a:rPr>
                            <m:t>𝐲</m:t>
                          </m:r>
                        </m:e>
                        <m:sub>
                          <m:r>
                            <a:rPr kumimoji="1" lang="en-US" altLang="zh-CN" sz="1500">
                              <a:latin typeface="Cambria Math" panose="02040503050406030204" pitchFamily="18" charset="0"/>
                            </a:rPr>
                            <m:t>𝑡</m:t>
                          </m:r>
                        </m:sub>
                      </m:sSub>
                      <m:r>
                        <a:rPr kumimoji="1" lang="en-US" altLang="zh-CN" sz="1500">
                          <a:latin typeface="Cambria Math" panose="02040503050406030204" pitchFamily="18" charset="0"/>
                        </a:rPr>
                        <m:t>=</m:t>
                      </m:r>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𝐇</m:t>
                          </m:r>
                        </m:e>
                        <m:sub>
                          <m:r>
                            <a:rPr kumimoji="1" lang="en-US" altLang="zh-CN" sz="1500">
                              <a:latin typeface="Cambria Math" panose="02040503050406030204" pitchFamily="18" charset="0"/>
                            </a:rPr>
                            <m:t>𝑡</m:t>
                          </m:r>
                        </m:sub>
                      </m:sSub>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𝐱</m:t>
                          </m:r>
                        </m:e>
                        <m:sub>
                          <m:r>
                            <a:rPr kumimoji="1" lang="en-US" altLang="zh-CN" sz="1500">
                              <a:latin typeface="Cambria Math" panose="02040503050406030204" pitchFamily="18" charset="0"/>
                            </a:rPr>
                            <m:t>𝑡</m:t>
                          </m:r>
                        </m:sub>
                      </m:sSub>
                      <m:r>
                        <a:rPr kumimoji="1" lang="en-US" altLang="zh-CN" sz="1500">
                          <a:latin typeface="Cambria Math" panose="02040503050406030204" pitchFamily="18" charset="0"/>
                        </a:rPr>
                        <m:t>+</m:t>
                      </m:r>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𝐰</m:t>
                          </m:r>
                        </m:e>
                        <m:sub>
                          <m:r>
                            <a:rPr kumimoji="1" lang="en-US" altLang="zh-CN" sz="1500">
                              <a:latin typeface="Cambria Math" panose="02040503050406030204" pitchFamily="18" charset="0"/>
                            </a:rPr>
                            <m:t>𝑡</m:t>
                          </m:r>
                        </m:sub>
                      </m:sSub>
                      <m:r>
                        <a:rPr kumimoji="1" lang="en-US" altLang="zh-CN" sz="1500">
                          <a:latin typeface="Cambria Math" panose="02040503050406030204" pitchFamily="18" charset="0"/>
                        </a:rPr>
                        <m:t> → </m:t>
                      </m:r>
                      <m:sSub>
                        <m:sSubPr>
                          <m:ctrlPr>
                            <a:rPr kumimoji="1" lang="en-US" altLang="zh-CN" sz="1500" i="1">
                              <a:latin typeface="Cambria Math" panose="02040503050406030204" pitchFamily="18" charset="0"/>
                            </a:rPr>
                          </m:ctrlPr>
                        </m:sSubPr>
                        <m:e>
                          <m:r>
                            <a:rPr kumimoji="1" lang="en-US" altLang="zh-CN" sz="1500" b="1" i="0">
                              <a:latin typeface="Cambria Math" panose="02040503050406030204" pitchFamily="18" charset="0"/>
                            </a:rPr>
                            <m:t>𝐫</m:t>
                          </m:r>
                        </m:e>
                        <m:sub>
                          <m:r>
                            <a:rPr kumimoji="1" lang="en-US" altLang="zh-CN" sz="1500" b="0" i="1" smtClean="0">
                              <a:latin typeface="Cambria Math" panose="02040503050406030204" pitchFamily="18" charset="0"/>
                            </a:rPr>
                            <m:t>𝑡</m:t>
                          </m:r>
                        </m:sub>
                      </m:sSub>
                      <m:r>
                        <a:rPr kumimoji="1" lang="en-US" altLang="zh-CN" sz="1500">
                          <a:latin typeface="Cambria Math" panose="02040503050406030204" pitchFamily="18" charset="0"/>
                        </a:rPr>
                        <m:t>=</m:t>
                      </m:r>
                      <m:sSub>
                        <m:sSubPr>
                          <m:ctrlPr>
                            <a:rPr kumimoji="1" lang="en-US" altLang="zh-CN" sz="1500" i="1">
                              <a:latin typeface="Cambria Math" panose="02040503050406030204" pitchFamily="18" charset="0"/>
                            </a:rPr>
                          </m:ctrlPr>
                        </m:sSubPr>
                        <m:e>
                          <m:r>
                            <a:rPr kumimoji="1" lang="en-US" altLang="zh-CN" sz="1500" b="1" i="0">
                              <a:latin typeface="Cambria Math" panose="02040503050406030204" pitchFamily="18" charset="0"/>
                            </a:rPr>
                            <m:t>𝐉</m:t>
                          </m:r>
                        </m:e>
                        <m:sub>
                          <m:r>
                            <a:rPr kumimoji="1" lang="en-US" altLang="zh-CN" sz="1500" b="0" i="1" smtClean="0">
                              <a:latin typeface="Cambria Math" panose="02040503050406030204" pitchFamily="18" charset="0"/>
                            </a:rPr>
                            <m:t>𝑡</m:t>
                          </m:r>
                        </m:sub>
                      </m:sSub>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𝐱</m:t>
                          </m:r>
                        </m:e>
                        <m:sub>
                          <m:r>
                            <a:rPr kumimoji="1" lang="en-US" altLang="zh-CN" sz="1500" i="1" smtClean="0">
                              <a:latin typeface="Cambria Math" panose="02040503050406030204" pitchFamily="18" charset="0"/>
                            </a:rPr>
                            <m:t>𝑡</m:t>
                          </m:r>
                        </m:sub>
                      </m:sSub>
                      <m:r>
                        <a:rPr kumimoji="1" lang="en-US" altLang="zh-CN" sz="1500">
                          <a:latin typeface="Cambria Math" panose="02040503050406030204" pitchFamily="18" charset="0"/>
                        </a:rPr>
                        <m:t>+</m:t>
                      </m:r>
                      <m:sSub>
                        <m:sSubPr>
                          <m:ctrlPr>
                            <a:rPr kumimoji="1" lang="en-US" altLang="zh-CN" sz="1500" i="1">
                              <a:latin typeface="Cambria Math" panose="02040503050406030204" pitchFamily="18" charset="0"/>
                            </a:rPr>
                          </m:ctrlPr>
                        </m:sSubPr>
                        <m:e>
                          <m:acc>
                            <m:accPr>
                              <m:chr m:val="̃"/>
                              <m:ctrlPr>
                                <a:rPr kumimoji="1" lang="en-US" altLang="zh-CN" sz="1500" b="1" i="1">
                                  <a:latin typeface="Cambria Math" panose="02040503050406030204" pitchFamily="18" charset="0"/>
                                </a:rPr>
                              </m:ctrlPr>
                            </m:accPr>
                            <m:e>
                              <m:r>
                                <a:rPr kumimoji="1" lang="en-US" altLang="zh-CN" sz="1500" b="1" i="1">
                                  <a:latin typeface="Cambria Math" panose="02040503050406030204" pitchFamily="18" charset="0"/>
                                </a:rPr>
                                <m:t>𝐰</m:t>
                              </m:r>
                            </m:e>
                          </m:acc>
                        </m:e>
                        <m:sub>
                          <m:r>
                            <a:rPr kumimoji="1" lang="en-US" altLang="zh-CN" sz="1500" b="0" i="1" smtClean="0">
                              <a:latin typeface="Cambria Math" panose="02040503050406030204" pitchFamily="18" charset="0"/>
                            </a:rPr>
                            <m:t>𝑡</m:t>
                          </m:r>
                        </m:sub>
                      </m:sSub>
                    </m:oMath>
                  </m:oMathPara>
                </a14:m>
                <a:endParaRPr kumimoji="1" lang="en-US" altLang="zh-CN" sz="1500" dirty="0"/>
              </a:p>
              <a:p>
                <a:pPr algn="l"/>
                <a:endParaRPr kumimoji="1" lang="en-US" altLang="zh-CN" sz="1400" dirty="0"/>
              </a:p>
              <a:p>
                <a:pPr algn="l"/>
                <a:r>
                  <a:rPr kumimoji="1" lang="en-US" altLang="zh-CN" sz="1500" dirty="0"/>
                  <a:t>with </a:t>
                </a:r>
                <a14:m>
                  <m:oMath xmlns:m="http://schemas.openxmlformats.org/officeDocument/2006/math">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𝐫</m:t>
                        </m:r>
                      </m:e>
                      <m:sub>
                        <m:r>
                          <a:rPr kumimoji="1" lang="en-US" altLang="zh-CN" sz="1500">
                            <a:latin typeface="Cambria Math" panose="02040503050406030204" pitchFamily="18" charset="0"/>
                          </a:rPr>
                          <m:t>𝑡</m:t>
                        </m:r>
                      </m:sub>
                    </m:sSub>
                    <m:r>
                      <a:rPr kumimoji="1" lang="en-US" altLang="zh-CN" sz="1500">
                        <a:latin typeface="Cambria Math" panose="02040503050406030204" pitchFamily="18" charset="0"/>
                      </a:rPr>
                      <m:t>=</m:t>
                    </m:r>
                    <m:f>
                      <m:fPr>
                        <m:ctrlPr>
                          <a:rPr kumimoji="1" lang="en-US" altLang="zh-CN" sz="1500" i="1">
                            <a:latin typeface="Cambria Math" panose="02040503050406030204" pitchFamily="18" charset="0"/>
                          </a:rPr>
                        </m:ctrlPr>
                      </m:fPr>
                      <m:num>
                        <m:sSubSup>
                          <m:sSubSupPr>
                            <m:ctrlPr>
                              <a:rPr kumimoji="1" lang="en-US" altLang="zh-CN" sz="1500" i="1">
                                <a:latin typeface="Cambria Math" panose="02040503050406030204" pitchFamily="18" charset="0"/>
                              </a:rPr>
                            </m:ctrlPr>
                          </m:sSubSupPr>
                          <m:e>
                            <m:r>
                              <a:rPr kumimoji="1" lang="en-US" altLang="zh-CN" sz="1500" b="1" i="1">
                                <a:latin typeface="Cambria Math" panose="02040503050406030204" pitchFamily="18" charset="0"/>
                              </a:rPr>
                              <m:t>𝐇</m:t>
                            </m:r>
                          </m:e>
                          <m:sub>
                            <m:r>
                              <a:rPr kumimoji="1" lang="en-US" altLang="zh-CN" sz="1500">
                                <a:latin typeface="Cambria Math" panose="02040503050406030204" pitchFamily="18" charset="0"/>
                              </a:rPr>
                              <m:t>𝑡</m:t>
                            </m:r>
                          </m:sub>
                          <m:sup>
                            <m:r>
                              <a:rPr kumimoji="1" lang="en-US" altLang="zh-CN" sz="1500">
                                <a:latin typeface="Cambria Math" panose="02040503050406030204" pitchFamily="18" charset="0"/>
                              </a:rPr>
                              <m:t>𝐻</m:t>
                            </m:r>
                          </m:sup>
                        </m:sSubSup>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𝐲</m:t>
                            </m:r>
                          </m:e>
                          <m:sub>
                            <m:r>
                              <a:rPr kumimoji="1" lang="en-US" altLang="zh-CN" sz="1500">
                                <a:latin typeface="Cambria Math" panose="02040503050406030204" pitchFamily="18" charset="0"/>
                              </a:rPr>
                              <m:t>𝑡</m:t>
                            </m:r>
                          </m:sub>
                        </m:sSub>
                      </m:num>
                      <m:den>
                        <m:sSub>
                          <m:sSubPr>
                            <m:ctrlPr>
                              <a:rPr kumimoji="1" lang="en-US" altLang="zh-CN" sz="1500" i="1">
                                <a:latin typeface="Cambria Math" panose="02040503050406030204" pitchFamily="18" charset="0"/>
                              </a:rPr>
                            </m:ctrlPr>
                          </m:sSubPr>
                          <m:e>
                            <m:r>
                              <a:rPr kumimoji="1" lang="en-US" altLang="zh-CN" sz="1500">
                                <a:latin typeface="Cambria Math" panose="02040503050406030204" pitchFamily="18" charset="0"/>
                              </a:rPr>
                              <m:t>𝑁</m:t>
                            </m:r>
                          </m:e>
                          <m:sub>
                            <m:r>
                              <a:rPr kumimoji="1" lang="en-US" altLang="zh-CN" sz="1500">
                                <a:latin typeface="Cambria Math" panose="02040503050406030204" pitchFamily="18" charset="0"/>
                              </a:rPr>
                              <m:t>𝑟</m:t>
                            </m:r>
                          </m:sub>
                        </m:sSub>
                      </m:den>
                    </m:f>
                    <m:r>
                      <a:rPr kumimoji="1" lang="en-US" altLang="zh-CN" sz="1500">
                        <a:latin typeface="Cambria Math" panose="02040503050406030204" pitchFamily="18" charset="0"/>
                      </a:rPr>
                      <m:t>, </m:t>
                    </m:r>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𝐉</m:t>
                        </m:r>
                      </m:e>
                      <m:sub>
                        <m:r>
                          <a:rPr kumimoji="1" lang="en-US" altLang="zh-CN" sz="1500">
                            <a:latin typeface="Cambria Math" panose="02040503050406030204" pitchFamily="18" charset="0"/>
                          </a:rPr>
                          <m:t>𝑡</m:t>
                        </m:r>
                      </m:sub>
                    </m:sSub>
                    <m:r>
                      <a:rPr kumimoji="1" lang="en-US" altLang="zh-CN" sz="1500">
                        <a:latin typeface="Cambria Math" panose="02040503050406030204" pitchFamily="18" charset="0"/>
                      </a:rPr>
                      <m:t>=</m:t>
                    </m:r>
                    <m:f>
                      <m:fPr>
                        <m:ctrlPr>
                          <a:rPr kumimoji="1" lang="en-US" altLang="zh-CN" sz="1500" i="1">
                            <a:latin typeface="Cambria Math" panose="02040503050406030204" pitchFamily="18" charset="0"/>
                          </a:rPr>
                        </m:ctrlPr>
                      </m:fPr>
                      <m:num>
                        <m:sSubSup>
                          <m:sSubSupPr>
                            <m:ctrlPr>
                              <a:rPr kumimoji="1" lang="en-US" altLang="zh-CN" sz="1500" i="1">
                                <a:latin typeface="Cambria Math" panose="02040503050406030204" pitchFamily="18" charset="0"/>
                              </a:rPr>
                            </m:ctrlPr>
                          </m:sSubSupPr>
                          <m:e>
                            <m:r>
                              <a:rPr kumimoji="1" lang="en-US" altLang="zh-CN" sz="1500" b="1" i="1">
                                <a:latin typeface="Cambria Math" panose="02040503050406030204" pitchFamily="18" charset="0"/>
                              </a:rPr>
                              <m:t>𝐇</m:t>
                            </m:r>
                          </m:e>
                          <m:sub>
                            <m:r>
                              <a:rPr kumimoji="1" lang="en-US" altLang="zh-CN" sz="1500">
                                <a:latin typeface="Cambria Math" panose="02040503050406030204" pitchFamily="18" charset="0"/>
                              </a:rPr>
                              <m:t>𝑡</m:t>
                            </m:r>
                          </m:sub>
                          <m:sup>
                            <m:r>
                              <a:rPr kumimoji="1" lang="en-US" altLang="zh-CN" sz="1500">
                                <a:latin typeface="Cambria Math" panose="02040503050406030204" pitchFamily="18" charset="0"/>
                              </a:rPr>
                              <m:t>𝐻</m:t>
                            </m:r>
                          </m:sup>
                        </m:sSubSup>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𝐇</m:t>
                            </m:r>
                          </m:e>
                          <m:sub>
                            <m:r>
                              <a:rPr kumimoji="1" lang="en-US" altLang="zh-CN" sz="1500">
                                <a:latin typeface="Cambria Math" panose="02040503050406030204" pitchFamily="18" charset="0"/>
                              </a:rPr>
                              <m:t>𝑡</m:t>
                            </m:r>
                          </m:sub>
                        </m:sSub>
                      </m:num>
                      <m:den>
                        <m:sSub>
                          <m:sSubPr>
                            <m:ctrlPr>
                              <a:rPr kumimoji="1" lang="en-US" altLang="zh-CN" sz="1500" i="1">
                                <a:latin typeface="Cambria Math" panose="02040503050406030204" pitchFamily="18" charset="0"/>
                              </a:rPr>
                            </m:ctrlPr>
                          </m:sSubPr>
                          <m:e>
                            <m:r>
                              <a:rPr kumimoji="1" lang="en-US" altLang="zh-CN" sz="1500">
                                <a:latin typeface="Cambria Math" panose="02040503050406030204" pitchFamily="18" charset="0"/>
                              </a:rPr>
                              <m:t>𝑁</m:t>
                            </m:r>
                          </m:e>
                          <m:sub>
                            <m:r>
                              <a:rPr kumimoji="1" lang="en-US" altLang="zh-CN" sz="1500">
                                <a:latin typeface="Cambria Math" panose="02040503050406030204" pitchFamily="18" charset="0"/>
                              </a:rPr>
                              <m:t>𝑟</m:t>
                            </m:r>
                          </m:sub>
                        </m:sSub>
                      </m:den>
                    </m:f>
                    <m:r>
                      <a:rPr kumimoji="1" lang="en-US" altLang="zh-CN" sz="1500">
                        <a:latin typeface="Cambria Math" panose="02040503050406030204" pitchFamily="18" charset="0"/>
                      </a:rPr>
                      <m:t>, </m:t>
                    </m:r>
                    <m:sSub>
                      <m:sSubPr>
                        <m:ctrlPr>
                          <a:rPr kumimoji="1" lang="en-US" altLang="zh-CN" sz="1500" i="1">
                            <a:latin typeface="Cambria Math" panose="02040503050406030204" pitchFamily="18" charset="0"/>
                          </a:rPr>
                        </m:ctrlPr>
                      </m:sSubPr>
                      <m:e>
                        <m:acc>
                          <m:accPr>
                            <m:chr m:val="̃"/>
                            <m:ctrlPr>
                              <a:rPr kumimoji="1" lang="en-US" altLang="zh-CN" sz="1500" b="1" i="1">
                                <a:latin typeface="Cambria Math" panose="02040503050406030204" pitchFamily="18" charset="0"/>
                              </a:rPr>
                            </m:ctrlPr>
                          </m:accPr>
                          <m:e>
                            <m:r>
                              <a:rPr kumimoji="1" lang="en-US" altLang="zh-CN" sz="1500" b="1" i="1">
                                <a:latin typeface="Cambria Math" panose="02040503050406030204" pitchFamily="18" charset="0"/>
                              </a:rPr>
                              <m:t>𝐰</m:t>
                            </m:r>
                          </m:e>
                        </m:acc>
                      </m:e>
                      <m:sub>
                        <m:r>
                          <a:rPr kumimoji="1" lang="en-US" altLang="zh-CN" sz="1500">
                            <a:latin typeface="Cambria Math" panose="02040503050406030204" pitchFamily="18" charset="0"/>
                          </a:rPr>
                          <m:t>𝑡</m:t>
                        </m:r>
                      </m:sub>
                    </m:sSub>
                    <m:r>
                      <a:rPr kumimoji="1" lang="en-US" altLang="zh-CN" sz="1500">
                        <a:latin typeface="Cambria Math" panose="02040503050406030204" pitchFamily="18" charset="0"/>
                      </a:rPr>
                      <m:t>=</m:t>
                    </m:r>
                    <m:f>
                      <m:fPr>
                        <m:ctrlPr>
                          <a:rPr kumimoji="1" lang="en-US" altLang="zh-CN" sz="1500" i="1">
                            <a:latin typeface="Cambria Math" panose="02040503050406030204" pitchFamily="18" charset="0"/>
                          </a:rPr>
                        </m:ctrlPr>
                      </m:fPr>
                      <m:num>
                        <m:sSubSup>
                          <m:sSubSupPr>
                            <m:ctrlPr>
                              <a:rPr kumimoji="1" lang="en-US" altLang="zh-CN" sz="1500" i="1">
                                <a:latin typeface="Cambria Math" panose="02040503050406030204" pitchFamily="18" charset="0"/>
                              </a:rPr>
                            </m:ctrlPr>
                          </m:sSubSupPr>
                          <m:e>
                            <m:r>
                              <a:rPr kumimoji="1" lang="en-US" altLang="zh-CN" sz="1500" b="1" i="1">
                                <a:latin typeface="Cambria Math" panose="02040503050406030204" pitchFamily="18" charset="0"/>
                              </a:rPr>
                              <m:t>𝐇</m:t>
                            </m:r>
                          </m:e>
                          <m:sub>
                            <m:r>
                              <a:rPr kumimoji="1" lang="en-US" altLang="zh-CN" sz="1500">
                                <a:latin typeface="Cambria Math" panose="02040503050406030204" pitchFamily="18" charset="0"/>
                              </a:rPr>
                              <m:t>𝑡</m:t>
                            </m:r>
                          </m:sub>
                          <m:sup>
                            <m:r>
                              <a:rPr kumimoji="1" lang="en-US" altLang="zh-CN" sz="1500">
                                <a:latin typeface="Cambria Math" panose="02040503050406030204" pitchFamily="18" charset="0"/>
                              </a:rPr>
                              <m:t>𝐻</m:t>
                            </m:r>
                          </m:sup>
                        </m:sSubSup>
                        <m:sSub>
                          <m:sSubPr>
                            <m:ctrlPr>
                              <a:rPr kumimoji="1" lang="en-US" altLang="zh-CN" sz="1500" i="1">
                                <a:latin typeface="Cambria Math" panose="02040503050406030204" pitchFamily="18" charset="0"/>
                              </a:rPr>
                            </m:ctrlPr>
                          </m:sSubPr>
                          <m:e>
                            <m:r>
                              <a:rPr kumimoji="1" lang="en-US" altLang="zh-CN" sz="1500" b="1" i="1">
                                <a:latin typeface="Cambria Math" panose="02040503050406030204" pitchFamily="18" charset="0"/>
                              </a:rPr>
                              <m:t>𝐰</m:t>
                            </m:r>
                          </m:e>
                          <m:sub>
                            <m:r>
                              <a:rPr kumimoji="1" lang="en-US" altLang="zh-CN" sz="1500">
                                <a:latin typeface="Cambria Math" panose="02040503050406030204" pitchFamily="18" charset="0"/>
                              </a:rPr>
                              <m:t>𝑡</m:t>
                            </m:r>
                          </m:sub>
                        </m:sSub>
                      </m:num>
                      <m:den>
                        <m:sSub>
                          <m:sSubPr>
                            <m:ctrlPr>
                              <a:rPr kumimoji="1" lang="en-US" altLang="zh-CN" sz="1500" i="1">
                                <a:latin typeface="Cambria Math" panose="02040503050406030204" pitchFamily="18" charset="0"/>
                              </a:rPr>
                            </m:ctrlPr>
                          </m:sSubPr>
                          <m:e>
                            <m:r>
                              <a:rPr kumimoji="1" lang="en-US" altLang="zh-CN" sz="1500">
                                <a:latin typeface="Cambria Math" panose="02040503050406030204" pitchFamily="18" charset="0"/>
                              </a:rPr>
                              <m:t>𝑁</m:t>
                            </m:r>
                          </m:e>
                          <m:sub>
                            <m:r>
                              <a:rPr kumimoji="1" lang="en-US" altLang="zh-CN" sz="1500">
                                <a:latin typeface="Cambria Math" panose="02040503050406030204" pitchFamily="18" charset="0"/>
                              </a:rPr>
                              <m:t>𝑟</m:t>
                            </m:r>
                          </m:sub>
                        </m:sSub>
                      </m:den>
                    </m:f>
                  </m:oMath>
                </a14:m>
                <a:r>
                  <a:rPr kumimoji="1" lang="en-US" altLang="zh-CN" sz="1500" dirty="0"/>
                  <a:t>. For every </a:t>
                </a:r>
                <a14:m>
                  <m:oMath xmlns:m="http://schemas.openxmlformats.org/officeDocument/2006/math">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𝑥</m:t>
                        </m:r>
                      </m:e>
                      <m:sub>
                        <m:r>
                          <a:rPr kumimoji="1" lang="en-US" altLang="zh-CN" sz="1500" b="0" i="1" smtClean="0">
                            <a:latin typeface="Cambria Math" panose="02040503050406030204" pitchFamily="18" charset="0"/>
                          </a:rPr>
                          <m:t>𝑖</m:t>
                        </m:r>
                      </m:sub>
                    </m:sSub>
                  </m:oMath>
                </a14:m>
                <a:r>
                  <a:rPr kumimoji="1" lang="en-US" altLang="zh-CN" sz="1500" dirty="0"/>
                  <a:t>, </a:t>
                </a:r>
              </a:p>
              <a:p>
                <a:pPr algn="l"/>
                <a14:m>
                  <m:oMathPara xmlns:m="http://schemas.openxmlformats.org/officeDocument/2006/math">
                    <m:oMathParaPr>
                      <m:jc m:val="centerGroup"/>
                    </m:oMathParaPr>
                    <m:oMath xmlns:m="http://schemas.openxmlformats.org/officeDocument/2006/math">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𝑟</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m:t>
                          </m:r>
                        </m:sub>
                      </m:sSub>
                      <m:r>
                        <a:rPr kumimoji="1" lang="en-US" altLang="zh-CN" sz="1500" b="0" i="1" smtClean="0">
                          <a:latin typeface="Cambria Math" panose="02040503050406030204" pitchFamily="18" charset="0"/>
                        </a:rPr>
                        <m:t>=</m:t>
                      </m:r>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𝐽</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𝑖𝑖</m:t>
                          </m:r>
                        </m:sub>
                      </m:sSub>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𝑥</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m:t>
                          </m:r>
                        </m:sub>
                      </m:sSub>
                      <m:r>
                        <a:rPr kumimoji="1" lang="en-US" altLang="zh-CN" sz="1500" b="0" i="1" smtClean="0">
                          <a:latin typeface="Cambria Math" panose="02040503050406030204" pitchFamily="18" charset="0"/>
                        </a:rPr>
                        <m:t>+</m:t>
                      </m:r>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𝑔</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m:t>
                          </m:r>
                        </m:sub>
                      </m:sSub>
                    </m:oMath>
                  </m:oMathPara>
                </a14:m>
                <a:endParaRPr kumimoji="1" lang="en-US" altLang="zh-CN" sz="1500" b="0" dirty="0"/>
              </a:p>
              <a:p>
                <a:pPr algn="l"/>
                <a:r>
                  <a:rPr kumimoji="1" lang="en-US" altLang="zh-CN" sz="1500" dirty="0"/>
                  <a:t>With </a:t>
                </a:r>
                <a14:m>
                  <m:oMath xmlns:m="http://schemas.openxmlformats.org/officeDocument/2006/math">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𝑔</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m:t>
                        </m:r>
                      </m:sub>
                    </m:sSub>
                    <m:r>
                      <a:rPr kumimoji="1" lang="en-US" altLang="zh-CN" sz="1500" b="0" i="1" smtClean="0">
                        <a:latin typeface="Cambria Math" panose="02040503050406030204" pitchFamily="18" charset="0"/>
                      </a:rPr>
                      <m:t>≜</m:t>
                    </m:r>
                    <m:nary>
                      <m:naryPr>
                        <m:chr m:val="∑"/>
                        <m:supHide m:val="on"/>
                        <m:ctrlPr>
                          <a:rPr kumimoji="1" lang="en-US" altLang="zh-CN" sz="1500" b="0" i="1" smtClean="0">
                            <a:latin typeface="Cambria Math" panose="02040503050406030204" pitchFamily="18" charset="0"/>
                          </a:rPr>
                        </m:ctrlPr>
                      </m:naryPr>
                      <m:sub>
                        <m:r>
                          <a:rPr kumimoji="1" lang="en-US" altLang="zh-CN" sz="1500" b="0" i="1" smtClean="0">
                            <a:latin typeface="Cambria Math" panose="02040503050406030204" pitchFamily="18" charset="0"/>
                          </a:rPr>
                          <m:t>𝑘</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m:t>
                        </m:r>
                      </m:sub>
                      <m:sup/>
                      <m:e>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𝐽</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𝑖𝑘</m:t>
                            </m:r>
                          </m:sub>
                        </m:sSub>
                        <m:sSub>
                          <m:sSubPr>
                            <m:ctrlPr>
                              <a:rPr kumimoji="1" lang="en-US" altLang="zh-CN" sz="1500" b="0" i="1" smtClean="0">
                                <a:latin typeface="Cambria Math" panose="02040503050406030204" pitchFamily="18" charset="0"/>
                              </a:rPr>
                            </m:ctrlPr>
                          </m:sSubPr>
                          <m:e>
                            <m:r>
                              <a:rPr kumimoji="1" lang="en-US" altLang="zh-CN" sz="1500" b="0" i="1" smtClean="0">
                                <a:latin typeface="Cambria Math" panose="02040503050406030204" pitchFamily="18" charset="0"/>
                              </a:rPr>
                              <m:t>𝑥</m:t>
                            </m:r>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𝑘</m:t>
                            </m:r>
                          </m:sub>
                        </m:sSub>
                      </m:e>
                    </m:nary>
                    <m:r>
                      <a:rPr kumimoji="1" lang="en-US" altLang="zh-CN" sz="1500" b="0" i="1" smtClean="0">
                        <a:latin typeface="Cambria Math" panose="02040503050406030204" pitchFamily="18" charset="0"/>
                      </a:rPr>
                      <m:t>+</m:t>
                    </m:r>
                    <m:sSub>
                      <m:sSubPr>
                        <m:ctrlPr>
                          <a:rPr kumimoji="1" lang="en-US" altLang="zh-CN" sz="1500" b="0" i="1" smtClean="0">
                            <a:latin typeface="Cambria Math" panose="02040503050406030204" pitchFamily="18" charset="0"/>
                          </a:rPr>
                        </m:ctrlPr>
                      </m:sSubPr>
                      <m:e>
                        <m:acc>
                          <m:accPr>
                            <m:chr m:val="̃"/>
                            <m:ctrlPr>
                              <a:rPr kumimoji="1" lang="en-US" altLang="zh-CN" sz="1500" b="0" i="1" smtClean="0">
                                <a:latin typeface="Cambria Math" panose="02040503050406030204" pitchFamily="18" charset="0"/>
                              </a:rPr>
                            </m:ctrlPr>
                          </m:accPr>
                          <m:e>
                            <m:r>
                              <a:rPr kumimoji="1" lang="en-US" altLang="zh-CN" sz="1500" b="0" i="1" smtClean="0">
                                <a:latin typeface="Cambria Math" panose="02040503050406030204" pitchFamily="18" charset="0"/>
                              </a:rPr>
                              <m:t>𝑤</m:t>
                            </m:r>
                          </m:e>
                        </m:acc>
                      </m:e>
                      <m:sub>
                        <m:r>
                          <a:rPr kumimoji="1" lang="en-US" altLang="zh-CN" sz="1500" b="0" i="1" smtClean="0">
                            <a:latin typeface="Cambria Math" panose="02040503050406030204" pitchFamily="18" charset="0"/>
                          </a:rPr>
                          <m:t>𝑡</m:t>
                        </m:r>
                        <m:r>
                          <a:rPr kumimoji="1" lang="en-US" altLang="zh-CN" sz="1500" b="0" i="1" smtClean="0">
                            <a:latin typeface="Cambria Math" panose="02040503050406030204" pitchFamily="18" charset="0"/>
                          </a:rPr>
                          <m:t>,</m:t>
                        </m:r>
                        <m:r>
                          <a:rPr kumimoji="1" lang="en-US" altLang="zh-CN" sz="1500" b="0" i="1" smtClean="0">
                            <a:latin typeface="Cambria Math" panose="02040503050406030204" pitchFamily="18" charset="0"/>
                          </a:rPr>
                          <m:t>𝑖</m:t>
                        </m:r>
                      </m:sub>
                    </m:sSub>
                    <m:r>
                      <a:rPr kumimoji="1" lang="en-US" altLang="zh-CN" sz="1500" b="0" i="1" smtClean="0">
                        <a:latin typeface="Cambria Math" panose="02040503050406030204" pitchFamily="18" charset="0"/>
                      </a:rPr>
                      <m:t>.</m:t>
                    </m:r>
                  </m:oMath>
                </a14:m>
                <a:endParaRPr kumimoji="1" lang="en-US" altLang="zh-CN" sz="1500" dirty="0"/>
              </a:p>
              <a:p>
                <a:pPr algn="l"/>
                <a:endParaRPr kumimoji="1" lang="zh-CN" altLang="en-US" sz="1500" dirty="0"/>
              </a:p>
            </p:txBody>
          </p:sp>
        </mc:Choice>
        <mc:Fallback xmlns="">
          <p:sp>
            <p:nvSpPr>
              <p:cNvPr id="12" name="文本框 11">
                <a:extLst>
                  <a:ext uri="{FF2B5EF4-FFF2-40B4-BE49-F238E27FC236}">
                    <a16:creationId xmlns:a16="http://schemas.microsoft.com/office/drawing/2014/main" id="{26492A5A-1828-3DD8-8401-1A7A32DBEE1E}"/>
                  </a:ext>
                </a:extLst>
              </p:cNvPr>
              <p:cNvSpPr txBox="1">
                <a:spLocks noRot="1" noChangeAspect="1" noMove="1" noResize="1" noEditPoints="1" noAdjustHandles="1" noChangeArrowheads="1" noChangeShapeType="1" noTextEdit="1"/>
              </p:cNvSpPr>
              <p:nvPr/>
            </p:nvSpPr>
            <p:spPr>
              <a:xfrm>
                <a:off x="2911144" y="2579647"/>
                <a:ext cx="5563777" cy="1747026"/>
              </a:xfrm>
              <a:prstGeom prst="rect">
                <a:avLst/>
              </a:prstGeom>
              <a:blipFill>
                <a:blip r:embed="rId6"/>
                <a:stretch>
                  <a:fillRect l="-329" t="-697" r="-329" b="-268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0743B29-267D-4380-830D-097C2181B09C}"/>
                  </a:ext>
                </a:extLst>
              </p:cNvPr>
              <p:cNvSpPr txBox="1"/>
              <p:nvPr/>
            </p:nvSpPr>
            <p:spPr>
              <a:xfrm>
                <a:off x="2903710" y="4129383"/>
                <a:ext cx="5285678" cy="1326995"/>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endParaRPr kumimoji="1" lang="en-US" altLang="zh-CN" sz="1400" dirty="0"/>
              </a:p>
              <a:p>
                <a:pPr marL="285750" indent="-285750" algn="l">
                  <a:buFont typeface="Arial" panose="020B0604020202020204" pitchFamily="34" charset="0"/>
                  <a:buChar char="•"/>
                </a:pPr>
                <a:r>
                  <a:rPr kumimoji="1" lang="en-US" altLang="zh-CN" sz="1400" dirty="0"/>
                  <a:t>We can make the likelihood as:</a:t>
                </a:r>
              </a:p>
              <a:p>
                <a:pPr algn="ctr"/>
                <a14:m>
                  <m:oMath xmlns:m="http://schemas.openxmlformats.org/officeDocument/2006/math">
                    <m:func>
                      <m:funcPr>
                        <m:ctrlPr>
                          <a:rPr kumimoji="1" lang="en-US" altLang="zh-CN" sz="1400" b="0" i="1" smtClean="0">
                            <a:latin typeface="Cambria Math" panose="02040503050406030204" pitchFamily="18" charset="0"/>
                          </a:rPr>
                        </m:ctrlPr>
                      </m:funcPr>
                      <m:fName>
                        <m:r>
                          <m:rPr>
                            <m:sty m:val="p"/>
                          </m:rPr>
                          <a:rPr kumimoji="1" lang="en-US" altLang="zh-CN" sz="1400" b="0" i="0" smtClean="0">
                            <a:latin typeface="Cambria Math" panose="02040503050406030204" pitchFamily="18" charset="0"/>
                          </a:rPr>
                          <m:t>ln</m:t>
                        </m:r>
                      </m:fName>
                      <m:e>
                        <m:r>
                          <a:rPr kumimoji="1" lang="en-US" altLang="zh-CN" sz="1400" b="0" i="1" smtClean="0">
                            <a:latin typeface="Cambria Math" panose="02040503050406030204" pitchFamily="18" charset="0"/>
                          </a:rPr>
                          <m:t>𝑝</m:t>
                        </m:r>
                        <m:d>
                          <m:dPr>
                            <m:ctrlPr>
                              <a:rPr kumimoji="1" lang="en-US" altLang="zh-CN" sz="1400" b="0" i="1" smtClean="0">
                                <a:latin typeface="Cambria Math" panose="02040503050406030204" pitchFamily="18" charset="0"/>
                              </a:rPr>
                            </m:ctrlPr>
                          </m:dPr>
                          <m:e>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𝑟</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m:t>
                                </m:r>
                              </m:sub>
                            </m:sSub>
                          </m:e>
                          <m:e>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𝑥</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m:t>
                                </m:r>
                              </m:sub>
                            </m:sSub>
                          </m:e>
                        </m:d>
                        <m:r>
                          <a:rPr kumimoji="1" lang="en-US" altLang="zh-CN" sz="1400" b="0" i="1" smtClean="0">
                            <a:latin typeface="Cambria Math" panose="02040503050406030204" pitchFamily="18" charset="0"/>
                          </a:rPr>
                          <m:t>≈−</m:t>
                        </m:r>
                        <m:f>
                          <m:fPr>
                            <m:ctrlPr>
                              <a:rPr kumimoji="1" lang="en-US" altLang="zh-CN" sz="1400" b="0" i="1" smtClean="0">
                                <a:latin typeface="Cambria Math" panose="02040503050406030204" pitchFamily="18" charset="0"/>
                              </a:rPr>
                            </m:ctrlPr>
                          </m:fPr>
                          <m:num>
                            <m:sSup>
                              <m:sSupPr>
                                <m:ctrlPr>
                                  <a:rPr kumimoji="1" lang="en-US" altLang="zh-CN" sz="1400" b="0" i="1" smtClean="0">
                                    <a:latin typeface="Cambria Math" panose="02040503050406030204" pitchFamily="18" charset="0"/>
                                  </a:rPr>
                                </m:ctrlPr>
                              </m:sSupPr>
                              <m:e>
                                <m:d>
                                  <m:dPr>
                                    <m:ctrlPr>
                                      <a:rPr kumimoji="1" lang="en-US" altLang="zh-CN" sz="1400" b="0" i="1" smtClean="0">
                                        <a:latin typeface="Cambria Math" panose="02040503050406030204" pitchFamily="18" charset="0"/>
                                      </a:rPr>
                                    </m:ctrlPr>
                                  </m:dPr>
                                  <m:e>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𝑟</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m:t>
                                        </m:r>
                                      </m:sub>
                                    </m:sSub>
                                  </m:e>
                                  <m:e>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𝐽</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𝑖𝑖</m:t>
                                        </m:r>
                                      </m:sub>
                                    </m:sSub>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𝑥</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m:t>
                                        </m:r>
                                      </m:sub>
                                    </m:sSub>
                                    <m:r>
                                      <a:rPr kumimoji="1" lang="en-US" altLang="zh-CN" sz="1400" b="0" i="1" smtClean="0">
                                        <a:latin typeface="Cambria Math" panose="02040503050406030204" pitchFamily="18" charset="0"/>
                                      </a:rPr>
                                      <m:t>+</m:t>
                                    </m:r>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𝜇</m:t>
                                        </m:r>
                                      </m:e>
                                      <m:sub>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𝑔</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m:t>
                                            </m:r>
                                          </m:sub>
                                        </m:sSub>
                                      </m:sub>
                                    </m:sSub>
                                  </m:e>
                                </m:d>
                              </m:e>
                              <m:sup>
                                <m:r>
                                  <a:rPr kumimoji="1" lang="en-US" altLang="zh-CN" sz="1400" b="0" i="1" smtClean="0">
                                    <a:latin typeface="Cambria Math" panose="02040503050406030204" pitchFamily="18" charset="0"/>
                                  </a:rPr>
                                  <m:t>2</m:t>
                                </m:r>
                              </m:sup>
                            </m:sSup>
                          </m:num>
                          <m:den>
                            <m:r>
                              <a:rPr kumimoji="1" lang="en-US" altLang="zh-CN" sz="1400" b="0" i="1" smtClean="0">
                                <a:latin typeface="Cambria Math" panose="02040503050406030204" pitchFamily="18" charset="0"/>
                              </a:rPr>
                              <m:t>2</m:t>
                            </m:r>
                            <m:sSubSup>
                              <m:sSubSupPr>
                                <m:ctrlPr>
                                  <a:rPr kumimoji="1" lang="en-US" altLang="zh-CN" sz="1400" b="0" i="1" smtClean="0">
                                    <a:latin typeface="Cambria Math" panose="02040503050406030204" pitchFamily="18" charset="0"/>
                                  </a:rPr>
                                </m:ctrlPr>
                              </m:sSubSupPr>
                              <m:e>
                                <m:r>
                                  <a:rPr kumimoji="1" lang="en-US" altLang="zh-CN" sz="1400" b="0" i="1" smtClean="0">
                                    <a:latin typeface="Cambria Math" panose="02040503050406030204" pitchFamily="18" charset="0"/>
                                  </a:rPr>
                                  <m:t>𝜎</m:t>
                                </m:r>
                              </m:e>
                              <m:sub>
                                <m:sSub>
                                  <m:sSubPr>
                                    <m:ctrlPr>
                                      <a:rPr kumimoji="1" lang="en-US" altLang="zh-CN" sz="1400" b="0" i="1" smtClean="0">
                                        <a:latin typeface="Cambria Math" panose="02040503050406030204" pitchFamily="18" charset="0"/>
                                      </a:rPr>
                                    </m:ctrlPr>
                                  </m:sSubPr>
                                  <m:e>
                                    <m:r>
                                      <a:rPr kumimoji="1" lang="en-US" altLang="zh-CN" sz="1400" b="0" i="1" smtClean="0">
                                        <a:latin typeface="Cambria Math" panose="02040503050406030204" pitchFamily="18" charset="0"/>
                                      </a:rPr>
                                      <m:t>𝑔</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𝑖</m:t>
                                    </m:r>
                                  </m:sub>
                                </m:sSub>
                              </m:sub>
                              <m:sup>
                                <m:r>
                                  <a:rPr kumimoji="1" lang="en-US" altLang="zh-CN" sz="1400" b="0" i="1" smtClean="0">
                                    <a:latin typeface="Cambria Math" panose="02040503050406030204" pitchFamily="18" charset="0"/>
                                  </a:rPr>
                                  <m:t>2</m:t>
                                </m:r>
                              </m:sup>
                            </m:sSubSup>
                          </m:den>
                        </m:f>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𝑐𝑜𝑛𝑠𝑡</m:t>
                        </m:r>
                      </m:e>
                    </m:func>
                  </m:oMath>
                </a14:m>
                <a:r>
                  <a:rPr kumimoji="1" lang="en-US" altLang="zh-CN" sz="1400" dirty="0"/>
                  <a:t> </a:t>
                </a:r>
                <a:endParaRPr kumimoji="1" lang="zh-CN" altLang="en-US" sz="1400" dirty="0"/>
              </a:p>
            </p:txBody>
          </p:sp>
        </mc:Choice>
        <mc:Fallback xmlns="">
          <p:sp>
            <p:nvSpPr>
              <p:cNvPr id="17" name="文本框 16">
                <a:extLst>
                  <a:ext uri="{FF2B5EF4-FFF2-40B4-BE49-F238E27FC236}">
                    <a16:creationId xmlns:a16="http://schemas.microsoft.com/office/drawing/2014/main" id="{90743B29-267D-4380-830D-097C2181B09C}"/>
                  </a:ext>
                </a:extLst>
              </p:cNvPr>
              <p:cNvSpPr txBox="1">
                <a:spLocks noRot="1" noChangeAspect="1" noMove="1" noResize="1" noEditPoints="1" noAdjustHandles="1" noChangeArrowheads="1" noChangeShapeType="1" noTextEdit="1"/>
              </p:cNvSpPr>
              <p:nvPr/>
            </p:nvSpPr>
            <p:spPr>
              <a:xfrm>
                <a:off x="2903710" y="4129383"/>
                <a:ext cx="5285678" cy="1326995"/>
              </a:xfrm>
              <a:prstGeom prst="rect">
                <a:avLst/>
              </a:prstGeom>
              <a:blipFill>
                <a:blip r:embed="rId7"/>
                <a:stretch>
                  <a:fillRect l="-115"/>
                </a:stretch>
              </a:blipFill>
            </p:spPr>
            <p:txBody>
              <a:bodyPr/>
              <a:lstStyle/>
              <a:p>
                <a:r>
                  <a:rPr lang="zh-CN" altLang="en-US">
                    <a:noFill/>
                  </a:rPr>
                  <a:t> </a:t>
                </a:r>
              </a:p>
            </p:txBody>
          </p:sp>
        </mc:Fallback>
      </mc:AlternateContent>
      <p:sp>
        <p:nvSpPr>
          <p:cNvPr id="18" name="矩形: 圆角 17">
            <a:extLst>
              <a:ext uri="{FF2B5EF4-FFF2-40B4-BE49-F238E27FC236}">
                <a16:creationId xmlns:a16="http://schemas.microsoft.com/office/drawing/2014/main" id="{E5596856-6F64-CEE6-105A-45080F3EFAE2}"/>
              </a:ext>
            </a:extLst>
          </p:cNvPr>
          <p:cNvSpPr/>
          <p:nvPr/>
        </p:nvSpPr>
        <p:spPr>
          <a:xfrm>
            <a:off x="2985885" y="5185317"/>
            <a:ext cx="5371847" cy="123406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5824A655-B1E5-651B-60D4-D74D69A89AAE}"/>
              </a:ext>
            </a:extLst>
          </p:cNvPr>
          <p:cNvSpPr txBox="1"/>
          <p:nvPr/>
        </p:nvSpPr>
        <p:spPr>
          <a:xfrm>
            <a:off x="3062868" y="5263376"/>
            <a:ext cx="5191188" cy="1051646"/>
          </a:xfrm>
          <a:prstGeom prst="rect">
            <a:avLst/>
          </a:prstGeom>
        </p:spPr>
        <p:txBody>
          <a:bodyPr vert="horz" wrap="square" lIns="91440" tIns="45720" rIns="91440" bIns="45720" rtlCol="0" anchor="ctr">
            <a:normAutofit/>
          </a:bodyPr>
          <a:lstStyle/>
          <a:p>
            <a:pPr algn="ctr"/>
            <a:r>
              <a:rPr kumimoji="1" lang="en-US" altLang="zh-CN" b="1" i="1" dirty="0">
                <a:solidFill>
                  <a:srgbClr val="00B050"/>
                </a:solidFill>
              </a:rPr>
              <a:t>enabling CAVI to perform element-wise iterative updates</a:t>
            </a:r>
          </a:p>
        </p:txBody>
      </p:sp>
      <p:sp>
        <p:nvSpPr>
          <p:cNvPr id="22" name="矩形 21">
            <a:extLst>
              <a:ext uri="{FF2B5EF4-FFF2-40B4-BE49-F238E27FC236}">
                <a16:creationId xmlns:a16="http://schemas.microsoft.com/office/drawing/2014/main" id="{9A1C5DD7-2219-907D-18F0-9BC4A6249E1F}"/>
              </a:ext>
            </a:extLst>
          </p:cNvPr>
          <p:cNvSpPr/>
          <p:nvPr/>
        </p:nvSpPr>
        <p:spPr>
          <a:xfrm>
            <a:off x="8810538" y="2538657"/>
            <a:ext cx="3240912" cy="772795"/>
          </a:xfrm>
          <a:prstGeom prst="rect">
            <a:avLst/>
          </a:prstGeom>
        </p:spPr>
        <p:style>
          <a:lnRef idx="0">
            <a:srgbClr val="FFFFFF"/>
          </a:lnRef>
          <a:fillRef idx="2">
            <a:schemeClr val="accent1"/>
          </a:fillRef>
          <a:effectRef idx="0">
            <a:srgbClr val="FFFFFF"/>
          </a:effectRef>
          <a:fontRef idx="minor">
            <a:schemeClr val="lt1"/>
          </a:fontRef>
        </p:style>
        <p:txBody>
          <a:bodyPr rtlCol="0" anchor="ctr"/>
          <a:lstStyle/>
          <a:p>
            <a:pPr algn="ctr"/>
            <a:r>
              <a:rPr lang="en-US" altLang="zh-CN" sz="1600" dirty="0">
                <a:solidFill>
                  <a:schemeClr val="tx1"/>
                </a:solidFill>
              </a:rPr>
              <a:t>Complexity</a:t>
            </a:r>
            <a:r>
              <a:rPr lang="zh-CN" altLang="en-US" sz="1600" dirty="0">
                <a:solidFill>
                  <a:schemeClr val="tx1"/>
                </a:solidFill>
              </a:rPr>
              <a:t> </a:t>
            </a:r>
            <a:r>
              <a:rPr lang="en-US" altLang="zh-CN" sz="1600" dirty="0">
                <a:solidFill>
                  <a:schemeClr val="tx1"/>
                </a:solidFill>
              </a:rPr>
              <a:t>reduction</a:t>
            </a:r>
            <a:r>
              <a:rPr lang="zh-CN" altLang="en-US" sz="1600" dirty="0">
                <a:solidFill>
                  <a:schemeClr val="tx1"/>
                </a:solidFill>
              </a:rPr>
              <a:t> </a:t>
            </a:r>
            <a:r>
              <a:rPr lang="en-US" altLang="zh-CN" sz="1600" dirty="0">
                <a:solidFill>
                  <a:schemeClr val="tx1"/>
                </a:solidFill>
              </a:rPr>
              <a:t>in</a:t>
            </a:r>
            <a:r>
              <a:rPr lang="zh-CN" altLang="en-US" sz="1600" dirty="0">
                <a:solidFill>
                  <a:schemeClr val="tx1"/>
                </a:solidFill>
              </a:rPr>
              <a:t> </a:t>
            </a:r>
            <a:r>
              <a:rPr lang="en-US" altLang="zh-CN" sz="1600" dirty="0">
                <a:solidFill>
                  <a:schemeClr val="tx1"/>
                </a:solidFill>
              </a:rPr>
              <a:t>one CAVI iteration</a:t>
            </a:r>
          </a:p>
        </p:txBody>
      </p:sp>
      <p:sp>
        <p:nvSpPr>
          <p:cNvPr id="24" name="矩形 23">
            <a:extLst>
              <a:ext uri="{FF2B5EF4-FFF2-40B4-BE49-F238E27FC236}">
                <a16:creationId xmlns:a16="http://schemas.microsoft.com/office/drawing/2014/main" id="{9FBA04D0-E9CA-FBFA-F412-8994B8139204}"/>
              </a:ext>
            </a:extLst>
          </p:cNvPr>
          <p:cNvSpPr/>
          <p:nvPr/>
        </p:nvSpPr>
        <p:spPr>
          <a:xfrm>
            <a:off x="8810538" y="3311452"/>
            <a:ext cx="3239134" cy="1806499"/>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FF8DE613-3048-EAA8-FD59-98160C1FD192}"/>
              </a:ext>
            </a:extLst>
          </p:cNvPr>
          <p:cNvCxnSpPr>
            <a:cxnSpLocks/>
          </p:cNvCxnSpPr>
          <p:nvPr/>
        </p:nvCxnSpPr>
        <p:spPr>
          <a:xfrm>
            <a:off x="8810538" y="4198847"/>
            <a:ext cx="3240912" cy="0"/>
          </a:xfrm>
          <a:prstGeom prst="line">
            <a:avLst/>
          </a:prstGeom>
          <a:ln w="28575" cmpd="sng">
            <a:solidFill>
              <a:schemeClr val="accent1">
                <a:shade val="50000"/>
              </a:schemeClr>
            </a:solidFill>
            <a:prstDash val="lgDash"/>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C24AA220-A0BC-F568-7181-B6B06B821BE2}"/>
                  </a:ext>
                </a:extLst>
              </p:cNvPr>
              <p:cNvSpPr txBox="1"/>
              <p:nvPr/>
            </p:nvSpPr>
            <p:spPr>
              <a:xfrm>
                <a:off x="9721669" y="3624674"/>
                <a:ext cx="2096429" cy="375552"/>
              </a:xfrm>
              <a:prstGeom prst="rect">
                <a:avLst/>
              </a:prstGeom>
              <a:noFill/>
            </p:spPr>
            <p:txBody>
              <a:bodyPr wrap="square">
                <a:spAutoFit/>
              </a:bodyPr>
              <a:lstStyle/>
              <a:p>
                <a:r>
                  <a:rPr kumimoji="1" lang="en-US" altLang="zh-CN" sz="1800" b="1" dirty="0">
                    <a:solidFill>
                      <a:srgbClr val="00B050"/>
                    </a:solidFill>
                    <a:sym typeface="+mn-ea"/>
                  </a:rPr>
                  <a:t>VI: O(</a:t>
                </a:r>
                <a14:m>
                  <m:oMath xmlns:m="http://schemas.openxmlformats.org/officeDocument/2006/math">
                    <m:r>
                      <a:rPr kumimoji="1" lang="en-US" altLang="zh-CN" sz="1800" b="1" i="0" dirty="0" smtClean="0">
                        <a:solidFill>
                          <a:srgbClr val="00B050"/>
                        </a:solidFill>
                        <a:latin typeface="Cambria Math" panose="02040503050406030204" pitchFamily="18" charset="0"/>
                        <a:cs typeface="Cambria Math" panose="02040503050406030204" charset="0"/>
                        <a:sym typeface="+mn-ea"/>
                      </a:rPr>
                      <m:t>𝐍</m:t>
                    </m:r>
                    <m:sSup>
                      <m:sSupPr>
                        <m:ctrlPr>
                          <a:rPr kumimoji="1" lang="en-US" altLang="zh-CN" sz="1800" b="1" i="1" dirty="0" smtClean="0">
                            <a:solidFill>
                              <a:srgbClr val="00B050"/>
                            </a:solidFill>
                            <a:latin typeface="Cambria Math" panose="02040503050406030204" pitchFamily="18" charset="0"/>
                            <a:cs typeface="Cambria Math" panose="02040503050406030204" charset="0"/>
                            <a:sym typeface="+mn-ea"/>
                          </a:rPr>
                        </m:ctrlPr>
                      </m:sSupPr>
                      <m:e>
                        <m:r>
                          <a:rPr kumimoji="1" lang="en-US" altLang="zh-CN" sz="1800" b="1" i="1" dirty="0" smtClean="0">
                            <a:solidFill>
                              <a:srgbClr val="00B050"/>
                            </a:solidFill>
                            <a:latin typeface="Cambria Math" panose="02040503050406030204" pitchFamily="18" charset="0"/>
                            <a:cs typeface="Cambria Math" panose="02040503050406030204" charset="0"/>
                            <a:sym typeface="+mn-ea"/>
                          </a:rPr>
                          <m:t>𝑲</m:t>
                        </m:r>
                      </m:e>
                      <m:sup>
                        <m:r>
                          <a:rPr kumimoji="1" lang="en-US" altLang="zh-CN" sz="1800" b="1" i="1" dirty="0" smtClean="0">
                            <a:solidFill>
                              <a:srgbClr val="00B050"/>
                            </a:solidFill>
                            <a:latin typeface="Cambria Math" panose="02040503050406030204" pitchFamily="18" charset="0"/>
                            <a:cs typeface="Cambria Math" panose="02040503050406030204" charset="0"/>
                            <a:sym typeface="+mn-ea"/>
                          </a:rPr>
                          <m:t>𝟐</m:t>
                        </m:r>
                      </m:sup>
                    </m:sSup>
                  </m:oMath>
                </a14:m>
                <a:r>
                  <a:rPr kumimoji="1" lang="en-US" altLang="zh-CN" sz="1800" b="1" dirty="0">
                    <a:solidFill>
                      <a:srgbClr val="00B050"/>
                    </a:solidFill>
                    <a:sym typeface="+mn-ea"/>
                  </a:rPr>
                  <a:t>)</a:t>
                </a:r>
                <a:r>
                  <a:rPr kumimoji="1" lang="en-US" altLang="zh-CN" sz="1800" dirty="0">
                    <a:solidFill>
                      <a:schemeClr val="tx1"/>
                    </a:solidFill>
                    <a:sym typeface="+mn-ea"/>
                  </a:rPr>
                  <a:t>.</a:t>
                </a:r>
                <a:endParaRPr lang="zh-CN" altLang="en-US" dirty="0"/>
              </a:p>
            </p:txBody>
          </p:sp>
        </mc:Choice>
        <mc:Fallback xmlns="">
          <p:sp>
            <p:nvSpPr>
              <p:cNvPr id="38" name="文本框 37">
                <a:extLst>
                  <a:ext uri="{FF2B5EF4-FFF2-40B4-BE49-F238E27FC236}">
                    <a16:creationId xmlns:a16="http://schemas.microsoft.com/office/drawing/2014/main" id="{C24AA220-A0BC-F568-7181-B6B06B821BE2}"/>
                  </a:ext>
                </a:extLst>
              </p:cNvPr>
              <p:cNvSpPr txBox="1">
                <a:spLocks noRot="1" noChangeAspect="1" noMove="1" noResize="1" noEditPoints="1" noAdjustHandles="1" noChangeArrowheads="1" noChangeShapeType="1" noTextEdit="1"/>
              </p:cNvSpPr>
              <p:nvPr/>
            </p:nvSpPr>
            <p:spPr>
              <a:xfrm>
                <a:off x="9721669" y="3624674"/>
                <a:ext cx="2096429" cy="375552"/>
              </a:xfrm>
              <a:prstGeom prst="rect">
                <a:avLst/>
              </a:prstGeom>
              <a:blipFill>
                <a:blip r:embed="rId8"/>
                <a:stretch>
                  <a:fillRect l="-2616" t="-8197"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592B6379-BF1E-DE1A-1D38-7C203BD7C3A1}"/>
                  </a:ext>
                </a:extLst>
              </p:cNvPr>
              <p:cNvSpPr txBox="1"/>
              <p:nvPr/>
            </p:nvSpPr>
            <p:spPr>
              <a:xfrm>
                <a:off x="9600527" y="4481976"/>
                <a:ext cx="2338714" cy="375552"/>
              </a:xfrm>
              <a:prstGeom prst="rect">
                <a:avLst/>
              </a:prstGeom>
              <a:noFill/>
            </p:spPr>
            <p:txBody>
              <a:bodyPr wrap="square">
                <a:spAutoFit/>
              </a:bodyPr>
              <a:lstStyle/>
              <a:p>
                <a:r>
                  <a:rPr kumimoji="1" lang="en-US" altLang="zh-CN" sz="1800" b="1" dirty="0">
                    <a:solidFill>
                      <a:srgbClr val="00B050"/>
                    </a:solidFill>
                    <a:sym typeface="+mn-ea"/>
                  </a:rPr>
                  <a:t>FPE-VI: O(</a:t>
                </a:r>
                <a14:m>
                  <m:oMath xmlns:m="http://schemas.openxmlformats.org/officeDocument/2006/math">
                    <m:sSup>
                      <m:sSupPr>
                        <m:ctrlPr>
                          <a:rPr kumimoji="1" lang="en-US" altLang="zh-CN" b="1" i="1" dirty="0">
                            <a:solidFill>
                              <a:srgbClr val="00B050"/>
                            </a:solidFill>
                            <a:latin typeface="Cambria Math" panose="02040503050406030204" pitchFamily="18" charset="0"/>
                            <a:cs typeface="Cambria Math" panose="02040503050406030204" charset="0"/>
                            <a:sym typeface="+mn-ea"/>
                          </a:rPr>
                        </m:ctrlPr>
                      </m:sSupPr>
                      <m:e>
                        <m:r>
                          <a:rPr kumimoji="1" lang="en-US" altLang="zh-CN" b="1" i="1" dirty="0">
                            <a:solidFill>
                              <a:srgbClr val="00B050"/>
                            </a:solidFill>
                            <a:latin typeface="Cambria Math" panose="02040503050406030204" pitchFamily="18" charset="0"/>
                            <a:cs typeface="Cambria Math" panose="02040503050406030204" charset="0"/>
                            <a:sym typeface="+mn-ea"/>
                          </a:rPr>
                          <m:t>𝑲</m:t>
                        </m:r>
                      </m:e>
                      <m:sup>
                        <m:r>
                          <a:rPr kumimoji="1" lang="en-US" altLang="zh-CN" b="1" i="1" dirty="0">
                            <a:solidFill>
                              <a:srgbClr val="00B050"/>
                            </a:solidFill>
                            <a:latin typeface="Cambria Math" panose="02040503050406030204" pitchFamily="18" charset="0"/>
                            <a:cs typeface="Cambria Math" panose="02040503050406030204" charset="0"/>
                            <a:sym typeface="+mn-ea"/>
                          </a:rPr>
                          <m:t>𝟐</m:t>
                        </m:r>
                      </m:sup>
                    </m:sSup>
                  </m:oMath>
                </a14:m>
                <a:r>
                  <a:rPr kumimoji="1" lang="en-US" altLang="zh-CN" sz="1800" b="1" dirty="0">
                    <a:solidFill>
                      <a:srgbClr val="00B050"/>
                    </a:solidFill>
                    <a:sym typeface="+mn-ea"/>
                  </a:rPr>
                  <a:t>)</a:t>
                </a:r>
                <a:r>
                  <a:rPr kumimoji="1" lang="en-US" altLang="zh-CN" sz="1800" dirty="0">
                    <a:solidFill>
                      <a:schemeClr val="tx1"/>
                    </a:solidFill>
                    <a:sym typeface="+mn-ea"/>
                  </a:rPr>
                  <a:t>.</a:t>
                </a:r>
                <a:endParaRPr lang="zh-CN" altLang="en-US" dirty="0"/>
              </a:p>
            </p:txBody>
          </p:sp>
        </mc:Choice>
        <mc:Fallback xmlns="">
          <p:sp>
            <p:nvSpPr>
              <p:cNvPr id="39" name="文本框 38">
                <a:extLst>
                  <a:ext uri="{FF2B5EF4-FFF2-40B4-BE49-F238E27FC236}">
                    <a16:creationId xmlns:a16="http://schemas.microsoft.com/office/drawing/2014/main" id="{592B6379-BF1E-DE1A-1D38-7C203BD7C3A1}"/>
                  </a:ext>
                </a:extLst>
              </p:cNvPr>
              <p:cNvSpPr txBox="1">
                <a:spLocks noRot="1" noChangeAspect="1" noMove="1" noResize="1" noEditPoints="1" noAdjustHandles="1" noChangeArrowheads="1" noChangeShapeType="1" noTextEdit="1"/>
              </p:cNvSpPr>
              <p:nvPr/>
            </p:nvSpPr>
            <p:spPr>
              <a:xfrm>
                <a:off x="9600527" y="4481976"/>
                <a:ext cx="2338714" cy="375552"/>
              </a:xfrm>
              <a:prstGeom prst="rect">
                <a:avLst/>
              </a:prstGeom>
              <a:blipFill>
                <a:blip r:embed="rId9"/>
                <a:stretch>
                  <a:fillRect l="-2344" t="-6452" b="-24194"/>
                </a:stretch>
              </a:blipFill>
            </p:spPr>
            <p:txBody>
              <a:bodyPr/>
              <a:lstStyle/>
              <a:p>
                <a:r>
                  <a:rPr lang="zh-CN"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86BA0-2245-DB17-8099-A742F6B130AB}"/>
            </a:ext>
          </a:extLst>
        </p:cNvPr>
        <p:cNvGrpSpPr/>
        <p:nvPr/>
      </p:nvGrpSpPr>
      <p:grpSpPr>
        <a:xfrm>
          <a:off x="0" y="0"/>
          <a:ext cx="0" cy="0"/>
          <a:chOff x="0" y="0"/>
          <a:chExt cx="0" cy="0"/>
        </a:xfrm>
      </p:grpSpPr>
      <p:sp>
        <p:nvSpPr>
          <p:cNvPr id="15" name="矩形 14">
            <a:extLst>
              <a:ext uri="{FF2B5EF4-FFF2-40B4-BE49-F238E27FC236}">
                <a16:creationId xmlns:a16="http://schemas.microsoft.com/office/drawing/2014/main" id="{98E499E3-7D48-9D5A-792E-4EB65C2F6EFA}"/>
              </a:ext>
            </a:extLst>
          </p:cNvPr>
          <p:cNvSpPr/>
          <p:nvPr/>
        </p:nvSpPr>
        <p:spPr>
          <a:xfrm>
            <a:off x="4189141" y="3851168"/>
            <a:ext cx="2888166" cy="785053"/>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27A7FEB-515E-C8A8-83BE-D3BE482BD6D4}"/>
              </a:ext>
            </a:extLst>
          </p:cNvPr>
          <p:cNvSpPr/>
          <p:nvPr/>
        </p:nvSpPr>
        <p:spPr>
          <a:xfrm>
            <a:off x="4505092" y="2694275"/>
            <a:ext cx="2304585" cy="6027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63FFFAF-20C3-DCEB-785D-DF40A3C44CDB}"/>
              </a:ext>
            </a:extLst>
          </p:cNvPr>
          <p:cNvSpPr/>
          <p:nvPr/>
        </p:nvSpPr>
        <p:spPr>
          <a:xfrm>
            <a:off x="4505093" y="1769327"/>
            <a:ext cx="2304585" cy="47578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001D0A6-848B-3DF5-F698-85D013861501}"/>
              </a:ext>
            </a:extLst>
          </p:cNvPr>
          <p:cNvSpPr>
            <a:spLocks noGrp="1"/>
          </p:cNvSpPr>
          <p:nvPr>
            <p:ph type="title"/>
          </p:nvPr>
        </p:nvSpPr>
        <p:spPr>
          <a:xfrm>
            <a:off x="43676" y="57785"/>
            <a:ext cx="10965180" cy="845185"/>
          </a:xfrm>
        </p:spPr>
        <p:txBody>
          <a:bodyPr>
            <a:noAutofit/>
          </a:bodyPr>
          <a:lstStyle/>
          <a:p>
            <a:r>
              <a:rPr kumimoji="1" lang="en-US" altLang="zh-CN" b="1" dirty="0">
                <a:sym typeface="+mn-ea"/>
              </a:rPr>
              <a:t>3 Soft information aided diagonal KF (SIA-DKF) based for JCESD</a:t>
            </a:r>
            <a:endParaRPr kumimoji="1" lang="en-US" altLang="zh-CN" b="1" dirty="0">
              <a:solidFill>
                <a:schemeClr val="bg1"/>
              </a:solidFill>
              <a:latin typeface="+mn-lt"/>
              <a:ea typeface="+mn-ea"/>
              <a:cs typeface="+mn-cs"/>
              <a:sym typeface="+mn-ea"/>
            </a:endParaRPr>
          </a:p>
        </p:txBody>
      </p:sp>
      <p:pic>
        <p:nvPicPr>
          <p:cNvPr id="20" name="图片 19">
            <a:extLst>
              <a:ext uri="{FF2B5EF4-FFF2-40B4-BE49-F238E27FC236}">
                <a16:creationId xmlns:a16="http://schemas.microsoft.com/office/drawing/2014/main" id="{44FC0FE8-3BF6-6103-1E5F-F67C692CCC19}"/>
              </a:ext>
            </a:extLst>
          </p:cNvPr>
          <p:cNvPicPr>
            <a:picLocks noChangeAspect="1"/>
          </p:cNvPicPr>
          <p:nvPr>
            <p:custDataLst>
              <p:tags r:id="rId1"/>
            </p:custDataLst>
          </p:nvPr>
        </p:nvPicPr>
        <p:blipFill>
          <a:blip r:embed="rId4" cstate="email"/>
          <a:stretch>
            <a:fillRect/>
          </a:stretch>
        </p:blipFill>
        <p:spPr>
          <a:xfrm>
            <a:off x="11168380" y="96520"/>
            <a:ext cx="756920" cy="756920"/>
          </a:xfrm>
          <a:prstGeom prst="rect">
            <a:avLst/>
          </a:prstGeom>
        </p:spPr>
      </p:pic>
      <p:sp>
        <p:nvSpPr>
          <p:cNvPr id="29" name="文本框 28">
            <a:extLst>
              <a:ext uri="{FF2B5EF4-FFF2-40B4-BE49-F238E27FC236}">
                <a16:creationId xmlns:a16="http://schemas.microsoft.com/office/drawing/2014/main" id="{BEEF699D-17C9-1EEA-4A17-87159E21EB5B}"/>
              </a:ext>
            </a:extLst>
          </p:cNvPr>
          <p:cNvSpPr txBox="1"/>
          <p:nvPr/>
        </p:nvSpPr>
        <p:spPr>
          <a:xfrm>
            <a:off x="2608989" y="1007931"/>
            <a:ext cx="6193042" cy="449162"/>
          </a:xfrm>
          <a:prstGeom prst="roundRect">
            <a:avLst/>
          </a:prstGeom>
          <a:solidFill>
            <a:schemeClr val="accent4">
              <a:lumMod val="20000"/>
              <a:lumOff val="80000"/>
            </a:schemeClr>
          </a:solidFill>
        </p:spPr>
        <p:txBody>
          <a:bodyPr vert="horz" wrap="square" lIns="91440" tIns="45720" rIns="91440" bIns="45720" rtlCol="0" anchor="t">
            <a:noAutofit/>
          </a:bodyPr>
          <a:lstStyle/>
          <a:p>
            <a:pPr algn="ctr"/>
            <a:r>
              <a:rPr kumimoji="1" lang="en-US" altLang="zh-CN" b="1" i="1" dirty="0">
                <a:solidFill>
                  <a:srgbClr val="00B050"/>
                </a:solidFill>
                <a:sym typeface="+mn-ea"/>
              </a:rPr>
              <a:t>Low-Complexity Channel Update via Diagonal Approximation</a:t>
            </a:r>
          </a:p>
        </p:txBody>
      </p:sp>
      <p:sp>
        <p:nvSpPr>
          <p:cNvPr id="30" name="矩形 29">
            <a:extLst>
              <a:ext uri="{FF2B5EF4-FFF2-40B4-BE49-F238E27FC236}">
                <a16:creationId xmlns:a16="http://schemas.microsoft.com/office/drawing/2014/main" id="{02A7F6A8-AADA-3AF2-0442-CA78C4981A63}"/>
              </a:ext>
            </a:extLst>
          </p:cNvPr>
          <p:cNvSpPr/>
          <p:nvPr/>
        </p:nvSpPr>
        <p:spPr>
          <a:xfrm>
            <a:off x="2601555" y="1457093"/>
            <a:ext cx="6193042" cy="5010382"/>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 name="圆角矩形 25">
            <a:extLst>
              <a:ext uri="{FF2B5EF4-FFF2-40B4-BE49-F238E27FC236}">
                <a16:creationId xmlns:a16="http://schemas.microsoft.com/office/drawing/2014/main" id="{E05B7F20-2E37-3A97-404F-EA7358FF2C33}"/>
              </a:ext>
            </a:extLst>
          </p:cNvPr>
          <p:cNvSpPr/>
          <p:nvPr/>
        </p:nvSpPr>
        <p:spPr>
          <a:xfrm>
            <a:off x="51342" y="3040852"/>
            <a:ext cx="2312717" cy="1489710"/>
          </a:xfrm>
          <a:prstGeom prst="roundRect">
            <a:avLst/>
          </a:prstGeom>
        </p:spPr>
        <p:style>
          <a:lnRef idx="0">
            <a:srgbClr val="FFFFFF"/>
          </a:lnRef>
          <a:fillRef idx="2">
            <a:schemeClr val="accent1"/>
          </a:fillRef>
          <a:effectRef idx="0">
            <a:srgbClr val="FFFFFF"/>
          </a:effectRef>
          <a:fontRef idx="minor">
            <a:schemeClr val="lt1"/>
          </a:fontRef>
        </p:style>
        <p:txBody>
          <a:bodyPr rtlCol="0" anchor="ctr"/>
          <a:lstStyle/>
          <a:p>
            <a:r>
              <a:rPr lang="zh-CN" altLang="en-US" b="1" i="1" dirty="0"/>
              <a:t>How to </a:t>
            </a:r>
            <a:r>
              <a:rPr lang="en-US" altLang="zh-CN" b="1" i="1" dirty="0"/>
              <a:t>make </a:t>
            </a:r>
            <a:r>
              <a:rPr lang="en-US" altLang="zh-CN" b="1" i="1" dirty="0">
                <a:solidFill>
                  <a:schemeClr val="accent4">
                    <a:lumMod val="40000"/>
                    <a:lumOff val="60000"/>
                  </a:schemeClr>
                </a:solidFill>
              </a:rPr>
              <a:t>channel update</a:t>
            </a:r>
            <a:r>
              <a:rPr lang="en-US" altLang="zh-CN" b="1" i="1" dirty="0"/>
              <a:t> complexity reduction?</a:t>
            </a:r>
            <a:endParaRPr kumimoji="1" lang="zh-CN" altLang="en-US" b="1" i="1" dirty="0"/>
          </a:p>
        </p:txBody>
      </p:sp>
      <p:sp>
        <p:nvSpPr>
          <p:cNvPr id="18" name="矩形: 圆角 17">
            <a:extLst>
              <a:ext uri="{FF2B5EF4-FFF2-40B4-BE49-F238E27FC236}">
                <a16:creationId xmlns:a16="http://schemas.microsoft.com/office/drawing/2014/main" id="{B14B6241-F523-901F-AE4D-3C2FE9EBF8E4}"/>
              </a:ext>
            </a:extLst>
          </p:cNvPr>
          <p:cNvSpPr/>
          <p:nvPr/>
        </p:nvSpPr>
        <p:spPr>
          <a:xfrm>
            <a:off x="3023055" y="4962295"/>
            <a:ext cx="5371847" cy="123406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B8F09F8-E23D-08E6-6B62-43B487E07A53}"/>
                  </a:ext>
                </a:extLst>
              </p:cNvPr>
              <p:cNvSpPr txBox="1"/>
              <p:nvPr/>
            </p:nvSpPr>
            <p:spPr>
              <a:xfrm>
                <a:off x="3077735" y="5070091"/>
                <a:ext cx="5191188" cy="1051646"/>
              </a:xfrm>
              <a:prstGeom prst="rect">
                <a:avLst/>
              </a:prstGeom>
            </p:spPr>
            <p:txBody>
              <a:bodyPr vert="horz" wrap="square" lIns="91440" tIns="45720" rIns="91440" bIns="45720" rtlCol="0" anchor="ctr">
                <a:normAutofit/>
              </a:bodyPr>
              <a:lstStyle/>
              <a:p>
                <a:pPr algn="ctr"/>
                <a:r>
                  <a:rPr kumimoji="1" lang="en-US" altLang="zh-CN" b="1" i="1" dirty="0">
                    <a:solidFill>
                      <a:srgbClr val="00B050"/>
                    </a:solidFill>
                  </a:rPr>
                  <a:t>enabling </a:t>
                </a:r>
                <a14:m>
                  <m:oMath xmlns:m="http://schemas.openxmlformats.org/officeDocument/2006/math">
                    <m:sSub>
                      <m:sSubPr>
                        <m:ctrlPr>
                          <a:rPr kumimoji="1" lang="en-US" altLang="zh-CN" b="1" i="1">
                            <a:solidFill>
                              <a:srgbClr val="00B050"/>
                            </a:solidFill>
                            <a:latin typeface="Cambria Math" panose="02040503050406030204" pitchFamily="18" charset="0"/>
                          </a:rPr>
                        </m:ctrlPr>
                      </m:sSubPr>
                      <m:e>
                        <m:r>
                          <a:rPr kumimoji="1" lang="en-US" altLang="zh-CN" b="1" i="0">
                            <a:solidFill>
                              <a:srgbClr val="00B050"/>
                            </a:solidFill>
                            <a:latin typeface="Cambria Math" panose="02040503050406030204" pitchFamily="18" charset="0"/>
                          </a:rPr>
                          <m:t>𝐒</m:t>
                        </m:r>
                      </m:e>
                      <m:sub>
                        <m:r>
                          <a:rPr kumimoji="1" lang="en-US" altLang="zh-CN" b="1" i="1">
                            <a:solidFill>
                              <a:srgbClr val="00B050"/>
                            </a:solidFill>
                            <a:latin typeface="Cambria Math" panose="02040503050406030204" pitchFamily="18" charset="0"/>
                          </a:rPr>
                          <m:t>𝒕</m:t>
                        </m:r>
                      </m:sub>
                    </m:sSub>
                  </m:oMath>
                </a14:m>
                <a:r>
                  <a:rPr kumimoji="1" lang="en-US" altLang="zh-CN" b="1" i="1" dirty="0">
                    <a:solidFill>
                      <a:srgbClr val="00B050"/>
                    </a:solidFill>
                  </a:rPr>
                  <a:t> and </a:t>
                </a:r>
                <a14:m>
                  <m:oMath xmlns:m="http://schemas.openxmlformats.org/officeDocument/2006/math">
                    <m:sSub>
                      <m:sSubPr>
                        <m:ctrlPr>
                          <a:rPr kumimoji="1" lang="en-US" altLang="zh-CN" b="1" i="1">
                            <a:solidFill>
                              <a:srgbClr val="00B050"/>
                            </a:solidFill>
                            <a:latin typeface="Cambria Math" panose="02040503050406030204" pitchFamily="18" charset="0"/>
                          </a:rPr>
                        </m:ctrlPr>
                      </m:sSubPr>
                      <m:e>
                        <m:r>
                          <a:rPr kumimoji="1" lang="en-US" altLang="zh-CN" b="1" i="0">
                            <a:solidFill>
                              <a:srgbClr val="00B050"/>
                            </a:solidFill>
                            <a:latin typeface="Cambria Math" panose="02040503050406030204" pitchFamily="18" charset="0"/>
                          </a:rPr>
                          <m:t>𝐏</m:t>
                        </m:r>
                      </m:e>
                      <m:sub>
                        <m:r>
                          <a:rPr kumimoji="1" lang="en-US" altLang="zh-CN" b="1" i="1">
                            <a:solidFill>
                              <a:srgbClr val="00B050"/>
                            </a:solidFill>
                            <a:latin typeface="Cambria Math" panose="02040503050406030204" pitchFamily="18" charset="0"/>
                          </a:rPr>
                          <m:t>𝒕</m:t>
                        </m:r>
                      </m:sub>
                    </m:sSub>
                  </m:oMath>
                </a14:m>
                <a:r>
                  <a:rPr kumimoji="1" lang="en-US" altLang="zh-CN" b="1" i="1" dirty="0">
                    <a:solidFill>
                      <a:srgbClr val="00B050"/>
                    </a:solidFill>
                  </a:rPr>
                  <a:t> to perform element-wise iterative updates</a:t>
                </a:r>
              </a:p>
            </p:txBody>
          </p:sp>
        </mc:Choice>
        <mc:Fallback xmlns="">
          <p:sp>
            <p:nvSpPr>
              <p:cNvPr id="19" name="文本框 18">
                <a:extLst>
                  <a:ext uri="{FF2B5EF4-FFF2-40B4-BE49-F238E27FC236}">
                    <a16:creationId xmlns:a16="http://schemas.microsoft.com/office/drawing/2014/main" id="{6B8F09F8-E23D-08E6-6B62-43B487E07A53}"/>
                  </a:ext>
                </a:extLst>
              </p:cNvPr>
              <p:cNvSpPr txBox="1">
                <a:spLocks noRot="1" noChangeAspect="1" noMove="1" noResize="1" noEditPoints="1" noAdjustHandles="1" noChangeArrowheads="1" noChangeShapeType="1" noTextEdit="1"/>
              </p:cNvSpPr>
              <p:nvPr/>
            </p:nvSpPr>
            <p:spPr>
              <a:xfrm>
                <a:off x="3077735" y="5070091"/>
                <a:ext cx="5191188" cy="1051646"/>
              </a:xfrm>
              <a:prstGeom prst="rect">
                <a:avLst/>
              </a:prstGeom>
              <a:blipFill>
                <a:blip r:embed="rId5"/>
                <a:stretch>
                  <a:fillRect l="-353" r="-940"/>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7E7EA880-1B1F-B8F8-0E0C-77A442A89F19}"/>
              </a:ext>
            </a:extLst>
          </p:cNvPr>
          <p:cNvSpPr/>
          <p:nvPr/>
        </p:nvSpPr>
        <p:spPr>
          <a:xfrm>
            <a:off x="9047763" y="2538657"/>
            <a:ext cx="3070593" cy="772795"/>
          </a:xfrm>
          <a:prstGeom prst="rect">
            <a:avLst/>
          </a:prstGeom>
        </p:spPr>
        <p:style>
          <a:lnRef idx="0">
            <a:srgbClr val="FFFFFF"/>
          </a:lnRef>
          <a:fillRef idx="2">
            <a:schemeClr val="accent1"/>
          </a:fillRef>
          <a:effectRef idx="0">
            <a:srgbClr val="FFFFFF"/>
          </a:effectRef>
          <a:fontRef idx="minor">
            <a:schemeClr val="lt1"/>
          </a:fontRef>
        </p:style>
        <p:txBody>
          <a:bodyPr rtlCol="0" anchor="ctr"/>
          <a:lstStyle/>
          <a:p>
            <a:pPr algn="ctr"/>
            <a:r>
              <a:rPr lang="en-US" altLang="zh-CN" sz="1600" dirty="0">
                <a:solidFill>
                  <a:schemeClr val="tx1"/>
                </a:solidFill>
              </a:rPr>
              <a:t>Complexity</a:t>
            </a:r>
            <a:r>
              <a:rPr lang="zh-CN" altLang="en-US" sz="1600" dirty="0">
                <a:solidFill>
                  <a:schemeClr val="tx1"/>
                </a:solidFill>
              </a:rPr>
              <a:t> </a:t>
            </a:r>
            <a:r>
              <a:rPr lang="en-US" altLang="zh-CN" sz="1600" dirty="0">
                <a:solidFill>
                  <a:schemeClr val="tx1"/>
                </a:solidFill>
              </a:rPr>
              <a:t>reduction</a:t>
            </a:r>
            <a:r>
              <a:rPr lang="zh-CN" altLang="en-US" sz="1600" dirty="0">
                <a:solidFill>
                  <a:schemeClr val="tx1"/>
                </a:solidFill>
              </a:rPr>
              <a:t> </a:t>
            </a:r>
            <a:r>
              <a:rPr lang="en-US" altLang="zh-CN" sz="1600" dirty="0">
                <a:solidFill>
                  <a:schemeClr val="tx1"/>
                </a:solidFill>
              </a:rPr>
              <a:t>in</a:t>
            </a:r>
            <a:r>
              <a:rPr lang="zh-CN" altLang="en-US" sz="1600" dirty="0">
                <a:solidFill>
                  <a:schemeClr val="tx1"/>
                </a:solidFill>
              </a:rPr>
              <a:t> </a:t>
            </a:r>
            <a:r>
              <a:rPr lang="en-US" altLang="zh-CN" sz="1600" dirty="0">
                <a:solidFill>
                  <a:schemeClr val="tx1"/>
                </a:solidFill>
              </a:rPr>
              <a:t>every slot</a:t>
            </a:r>
          </a:p>
          <a:p>
            <a:pPr algn="ctr"/>
            <a:r>
              <a:rPr lang="en-US" altLang="zh-CN" sz="1600" dirty="0">
                <a:solidFill>
                  <a:schemeClr val="tx1"/>
                </a:solidFill>
              </a:rPr>
              <a:t>channel update </a:t>
            </a:r>
          </a:p>
        </p:txBody>
      </p:sp>
      <p:sp>
        <p:nvSpPr>
          <p:cNvPr id="24" name="矩形 23">
            <a:extLst>
              <a:ext uri="{FF2B5EF4-FFF2-40B4-BE49-F238E27FC236}">
                <a16:creationId xmlns:a16="http://schemas.microsoft.com/office/drawing/2014/main" id="{D81265B0-D0D1-8B7E-9C99-11B446BF1EB0}"/>
              </a:ext>
            </a:extLst>
          </p:cNvPr>
          <p:cNvSpPr/>
          <p:nvPr/>
        </p:nvSpPr>
        <p:spPr>
          <a:xfrm>
            <a:off x="9047762" y="3311452"/>
            <a:ext cx="3068815" cy="1806499"/>
          </a:xfrm>
          <a:prstGeom prst="rect">
            <a:avLst/>
          </a:prstGeom>
        </p:spPr>
        <p:style>
          <a:lnRef idx="3">
            <a:schemeClr val="accent1"/>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25" name="直接连接符 24">
            <a:extLst>
              <a:ext uri="{FF2B5EF4-FFF2-40B4-BE49-F238E27FC236}">
                <a16:creationId xmlns:a16="http://schemas.microsoft.com/office/drawing/2014/main" id="{D750C8B3-BA77-6E5D-AB35-92B25A0937DD}"/>
              </a:ext>
            </a:extLst>
          </p:cNvPr>
          <p:cNvCxnSpPr>
            <a:cxnSpLocks/>
            <a:stCxn id="24" idx="1"/>
          </p:cNvCxnSpPr>
          <p:nvPr/>
        </p:nvCxnSpPr>
        <p:spPr>
          <a:xfrm flipV="1">
            <a:off x="9047762" y="4198847"/>
            <a:ext cx="3070594" cy="15855"/>
          </a:xfrm>
          <a:prstGeom prst="line">
            <a:avLst/>
          </a:prstGeom>
          <a:ln w="28575" cmpd="sng">
            <a:solidFill>
              <a:schemeClr val="accent1">
                <a:shade val="50000"/>
              </a:schemeClr>
            </a:solidFill>
            <a:prstDash val="lgDash"/>
          </a:ln>
        </p:spPr>
        <p:style>
          <a:lnRef idx="2">
            <a:schemeClr val="accent1"/>
          </a:lnRef>
          <a:fillRef idx="0">
            <a:srgbClr val="FFFFFF"/>
          </a:fillRef>
          <a:effectRef idx="0">
            <a:srgbClr val="FFFFFF"/>
          </a:effectRef>
          <a:fontRef idx="minor">
            <a:schemeClr val="tx1"/>
          </a:fontRef>
        </p:style>
      </p:cxn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C27CB098-E438-AE3B-0223-2F7A183A216B}"/>
                  </a:ext>
                </a:extLst>
              </p:cNvPr>
              <p:cNvSpPr txBox="1"/>
              <p:nvPr/>
            </p:nvSpPr>
            <p:spPr>
              <a:xfrm>
                <a:off x="9574776" y="3430095"/>
                <a:ext cx="2315714" cy="658770"/>
              </a:xfrm>
              <a:prstGeom prst="rect">
                <a:avLst/>
              </a:prstGeom>
              <a:noFill/>
            </p:spPr>
            <p:txBody>
              <a:bodyPr wrap="square">
                <a:spAutoFit/>
              </a:bodyPr>
              <a:lstStyle/>
              <a:p>
                <a:r>
                  <a:rPr kumimoji="1" lang="en-US" altLang="zh-CN" b="1" dirty="0">
                    <a:solidFill>
                      <a:srgbClr val="00B050"/>
                    </a:solidFill>
                    <a:sym typeface="+mn-ea"/>
                  </a:rPr>
                  <a:t>Traditional KF</a:t>
                </a:r>
                <a:r>
                  <a:rPr kumimoji="1" lang="en-US" altLang="zh-CN" sz="1800" b="1" dirty="0">
                    <a:solidFill>
                      <a:srgbClr val="00B050"/>
                    </a:solidFill>
                    <a:sym typeface="+mn-ea"/>
                  </a:rPr>
                  <a:t>: </a:t>
                </a:r>
              </a:p>
              <a:p>
                <a:r>
                  <a:rPr kumimoji="1" lang="en-US" altLang="zh-CN" sz="1800" b="1" dirty="0">
                    <a:solidFill>
                      <a:srgbClr val="00B050"/>
                    </a:solidFill>
                    <a:sym typeface="+mn-ea"/>
                  </a:rPr>
                  <a:t>O(</a:t>
                </a:r>
                <a14:m>
                  <m:oMath xmlns:m="http://schemas.openxmlformats.org/officeDocument/2006/math">
                    <m:sSup>
                      <m:sSupPr>
                        <m:ctrlPr>
                          <a:rPr kumimoji="1" lang="en-US" altLang="zh-CN" sz="1800" b="1" i="1" dirty="0" smtClean="0">
                            <a:solidFill>
                              <a:srgbClr val="00B050"/>
                            </a:solidFill>
                            <a:latin typeface="Cambria Math" panose="02040503050406030204" pitchFamily="18" charset="0"/>
                            <a:cs typeface="Cambria Math" panose="02040503050406030204" charset="0"/>
                            <a:sym typeface="+mn-ea"/>
                          </a:rPr>
                        </m:ctrlPr>
                      </m:sSupPr>
                      <m:e>
                        <m:r>
                          <a:rPr kumimoji="1" lang="en-US" altLang="zh-CN" sz="1800" b="1" i="0" dirty="0" smtClean="0">
                            <a:solidFill>
                              <a:srgbClr val="00B050"/>
                            </a:solidFill>
                            <a:latin typeface="Cambria Math" panose="02040503050406030204" pitchFamily="18" charset="0"/>
                            <a:cs typeface="Cambria Math" panose="02040503050406030204" charset="0"/>
                            <a:sym typeface="+mn-ea"/>
                          </a:rPr>
                          <m:t>𝐍</m:t>
                        </m:r>
                      </m:e>
                      <m:sup>
                        <m:r>
                          <a:rPr kumimoji="1" lang="en-US" altLang="zh-CN" sz="1800" b="1" i="0" dirty="0" smtClean="0">
                            <a:solidFill>
                              <a:srgbClr val="00B050"/>
                            </a:solidFill>
                            <a:latin typeface="Cambria Math" panose="02040503050406030204" pitchFamily="18" charset="0"/>
                            <a:cs typeface="Cambria Math" panose="02040503050406030204" charset="0"/>
                            <a:sym typeface="+mn-ea"/>
                          </a:rPr>
                          <m:t>𝟐</m:t>
                        </m:r>
                      </m:sup>
                    </m:sSup>
                    <m:r>
                      <a:rPr kumimoji="1" lang="en-US" altLang="zh-CN" sz="1800" b="1" i="0" dirty="0" smtClean="0">
                        <a:solidFill>
                          <a:srgbClr val="00B050"/>
                        </a:solidFill>
                        <a:latin typeface="Cambria Math" panose="02040503050406030204" pitchFamily="18" charset="0"/>
                        <a:cs typeface="Cambria Math" panose="02040503050406030204" charset="0"/>
                        <a:sym typeface="+mn-ea"/>
                      </a:rPr>
                      <m:t>𝐊</m:t>
                    </m:r>
                    <m:r>
                      <a:rPr kumimoji="1" lang="en-US" altLang="zh-CN" sz="1800" b="1" i="0" dirty="0" smtClean="0">
                        <a:solidFill>
                          <a:srgbClr val="00B050"/>
                        </a:solidFill>
                        <a:latin typeface="Cambria Math" panose="02040503050406030204" pitchFamily="18" charset="0"/>
                        <a:cs typeface="Cambria Math" panose="02040503050406030204" charset="0"/>
                        <a:sym typeface="+mn-ea"/>
                      </a:rPr>
                      <m:t>+</m:t>
                    </m:r>
                    <m:sSup>
                      <m:sSupPr>
                        <m:ctrlPr>
                          <a:rPr kumimoji="1" lang="en-US" altLang="zh-CN" sz="1800" b="1" i="1" dirty="0" smtClean="0">
                            <a:solidFill>
                              <a:srgbClr val="00B050"/>
                            </a:solidFill>
                            <a:latin typeface="Cambria Math" panose="02040503050406030204" pitchFamily="18" charset="0"/>
                            <a:cs typeface="Cambria Math" panose="02040503050406030204" charset="0"/>
                            <a:sym typeface="+mn-ea"/>
                          </a:rPr>
                        </m:ctrlPr>
                      </m:sSupPr>
                      <m:e>
                        <m:r>
                          <a:rPr kumimoji="1" lang="en-US" altLang="zh-CN" sz="1800" b="1" i="1" dirty="0" smtClean="0">
                            <a:solidFill>
                              <a:srgbClr val="00B050"/>
                            </a:solidFill>
                            <a:latin typeface="Cambria Math" panose="02040503050406030204" pitchFamily="18" charset="0"/>
                            <a:cs typeface="Cambria Math" panose="02040503050406030204" charset="0"/>
                            <a:sym typeface="+mn-ea"/>
                          </a:rPr>
                          <m:t>𝑵</m:t>
                        </m:r>
                      </m:e>
                      <m:sup>
                        <m:r>
                          <a:rPr kumimoji="1" lang="en-US" altLang="zh-CN" sz="1800" b="1" i="1" dirty="0" smtClean="0">
                            <a:solidFill>
                              <a:srgbClr val="00B050"/>
                            </a:solidFill>
                            <a:latin typeface="Cambria Math" panose="02040503050406030204" pitchFamily="18" charset="0"/>
                            <a:cs typeface="Cambria Math" panose="02040503050406030204" charset="0"/>
                            <a:sym typeface="+mn-ea"/>
                          </a:rPr>
                          <m:t>𝟑</m:t>
                        </m:r>
                      </m:sup>
                    </m:sSup>
                    <m:r>
                      <a:rPr kumimoji="1" lang="en-US" altLang="zh-CN" sz="1800" b="1" i="1" dirty="0" smtClean="0">
                        <a:solidFill>
                          <a:srgbClr val="00B050"/>
                        </a:solidFill>
                        <a:latin typeface="Cambria Math" panose="02040503050406030204" pitchFamily="18" charset="0"/>
                        <a:cs typeface="Cambria Math" panose="02040503050406030204" charset="0"/>
                        <a:sym typeface="+mn-ea"/>
                      </a:rPr>
                      <m:t>+</m:t>
                    </m:r>
                    <m:r>
                      <a:rPr kumimoji="1" lang="en-US" altLang="zh-CN" sz="1800" b="1" i="1" dirty="0" smtClean="0">
                        <a:solidFill>
                          <a:srgbClr val="00B050"/>
                        </a:solidFill>
                        <a:latin typeface="Cambria Math" panose="02040503050406030204" pitchFamily="18" charset="0"/>
                        <a:cs typeface="Cambria Math" panose="02040503050406030204" charset="0"/>
                        <a:sym typeface="+mn-ea"/>
                      </a:rPr>
                      <m:t>𝑵𝑲</m:t>
                    </m:r>
                  </m:oMath>
                </a14:m>
                <a:r>
                  <a:rPr kumimoji="1" lang="en-US" altLang="zh-CN" sz="1800" b="1" dirty="0">
                    <a:solidFill>
                      <a:srgbClr val="00B050"/>
                    </a:solidFill>
                    <a:sym typeface="+mn-ea"/>
                  </a:rPr>
                  <a:t>)</a:t>
                </a:r>
                <a:r>
                  <a:rPr kumimoji="1" lang="en-US" altLang="zh-CN" sz="1800" dirty="0">
                    <a:solidFill>
                      <a:schemeClr val="tx1"/>
                    </a:solidFill>
                    <a:sym typeface="+mn-ea"/>
                  </a:rPr>
                  <a:t>.</a:t>
                </a:r>
                <a:endParaRPr lang="zh-CN" altLang="en-US" dirty="0"/>
              </a:p>
            </p:txBody>
          </p:sp>
        </mc:Choice>
        <mc:Fallback xmlns="">
          <p:sp>
            <p:nvSpPr>
              <p:cNvPr id="38" name="文本框 37">
                <a:extLst>
                  <a:ext uri="{FF2B5EF4-FFF2-40B4-BE49-F238E27FC236}">
                    <a16:creationId xmlns:a16="http://schemas.microsoft.com/office/drawing/2014/main" id="{C27CB098-E438-AE3B-0223-2F7A183A216B}"/>
                  </a:ext>
                </a:extLst>
              </p:cNvPr>
              <p:cNvSpPr txBox="1">
                <a:spLocks noRot="1" noChangeAspect="1" noMove="1" noResize="1" noEditPoints="1" noAdjustHandles="1" noChangeArrowheads="1" noChangeShapeType="1" noTextEdit="1"/>
              </p:cNvSpPr>
              <p:nvPr/>
            </p:nvSpPr>
            <p:spPr>
              <a:xfrm>
                <a:off x="9574776" y="3430095"/>
                <a:ext cx="2315714" cy="658770"/>
              </a:xfrm>
              <a:prstGeom prst="rect">
                <a:avLst/>
              </a:prstGeom>
              <a:blipFill>
                <a:blip r:embed="rId6"/>
                <a:stretch>
                  <a:fillRect l="-2368" t="-5556" b="-129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4C1C23C6-A421-67EF-CAC8-1DAE9B684561}"/>
                  </a:ext>
                </a:extLst>
              </p:cNvPr>
              <p:cNvSpPr txBox="1"/>
              <p:nvPr/>
            </p:nvSpPr>
            <p:spPr>
              <a:xfrm>
                <a:off x="9777863" y="4345085"/>
                <a:ext cx="2338714" cy="646331"/>
              </a:xfrm>
              <a:prstGeom prst="rect">
                <a:avLst/>
              </a:prstGeom>
              <a:noFill/>
            </p:spPr>
            <p:txBody>
              <a:bodyPr wrap="square">
                <a:spAutoFit/>
              </a:bodyPr>
              <a:lstStyle/>
              <a:p>
                <a:r>
                  <a:rPr kumimoji="1" lang="en-US" altLang="zh-CN" b="1" dirty="0">
                    <a:solidFill>
                      <a:srgbClr val="00B050"/>
                    </a:solidFill>
                    <a:sym typeface="+mn-ea"/>
                  </a:rPr>
                  <a:t>Diagonal </a:t>
                </a:r>
                <a:r>
                  <a:rPr kumimoji="1" lang="en-US" altLang="zh-CN" sz="1800" b="1" dirty="0">
                    <a:solidFill>
                      <a:srgbClr val="00B050"/>
                    </a:solidFill>
                    <a:sym typeface="+mn-ea"/>
                  </a:rPr>
                  <a:t>KF:</a:t>
                </a:r>
              </a:p>
              <a:p>
                <a:r>
                  <a:rPr kumimoji="1" lang="en-US" altLang="zh-CN" sz="1800" b="1" dirty="0">
                    <a:solidFill>
                      <a:srgbClr val="00B050"/>
                    </a:solidFill>
                    <a:sym typeface="+mn-ea"/>
                  </a:rPr>
                  <a:t> O(</a:t>
                </a:r>
                <a14:m>
                  <m:oMath xmlns:m="http://schemas.openxmlformats.org/officeDocument/2006/math">
                    <m:r>
                      <a:rPr kumimoji="1" lang="en-US" altLang="zh-CN" sz="1800" b="1" i="1" smtClean="0">
                        <a:solidFill>
                          <a:srgbClr val="00B050"/>
                        </a:solidFill>
                        <a:latin typeface="Cambria Math" panose="02040503050406030204" pitchFamily="18" charset="0"/>
                        <a:sym typeface="+mn-ea"/>
                      </a:rPr>
                      <m:t>𝑵𝑲</m:t>
                    </m:r>
                  </m:oMath>
                </a14:m>
                <a:r>
                  <a:rPr kumimoji="1" lang="en-US" altLang="zh-CN" sz="1800" b="1" dirty="0">
                    <a:solidFill>
                      <a:srgbClr val="00B050"/>
                    </a:solidFill>
                    <a:sym typeface="+mn-ea"/>
                  </a:rPr>
                  <a:t>)</a:t>
                </a:r>
                <a:r>
                  <a:rPr kumimoji="1" lang="en-US" altLang="zh-CN" sz="1800" dirty="0">
                    <a:solidFill>
                      <a:schemeClr val="tx1"/>
                    </a:solidFill>
                    <a:sym typeface="+mn-ea"/>
                  </a:rPr>
                  <a:t>.</a:t>
                </a:r>
                <a:endParaRPr lang="zh-CN" altLang="en-US" dirty="0"/>
              </a:p>
            </p:txBody>
          </p:sp>
        </mc:Choice>
        <mc:Fallback xmlns="">
          <p:sp>
            <p:nvSpPr>
              <p:cNvPr id="39" name="文本框 38">
                <a:extLst>
                  <a:ext uri="{FF2B5EF4-FFF2-40B4-BE49-F238E27FC236}">
                    <a16:creationId xmlns:a16="http://schemas.microsoft.com/office/drawing/2014/main" id="{4C1C23C6-A421-67EF-CAC8-1DAE9B684561}"/>
                  </a:ext>
                </a:extLst>
              </p:cNvPr>
              <p:cNvSpPr txBox="1">
                <a:spLocks noRot="1" noChangeAspect="1" noMove="1" noResize="1" noEditPoints="1" noAdjustHandles="1" noChangeArrowheads="1" noChangeShapeType="1" noTextEdit="1"/>
              </p:cNvSpPr>
              <p:nvPr/>
            </p:nvSpPr>
            <p:spPr>
              <a:xfrm>
                <a:off x="9777863" y="4345085"/>
                <a:ext cx="2338714" cy="646331"/>
              </a:xfrm>
              <a:prstGeom prst="rect">
                <a:avLst/>
              </a:prstGeom>
              <a:blipFill>
                <a:blip r:embed="rId7"/>
                <a:stretch>
                  <a:fillRect l="-2344"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C17184F-F253-96B0-B121-6AB738F941CE}"/>
                  </a:ext>
                </a:extLst>
              </p:cNvPr>
              <p:cNvSpPr txBox="1"/>
              <p:nvPr/>
            </p:nvSpPr>
            <p:spPr>
              <a:xfrm>
                <a:off x="2601555" y="1457093"/>
                <a:ext cx="6193042" cy="1375317"/>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kumimoji="1" lang="en-US" altLang="zh-CN" sz="1400" dirty="0"/>
                  <a:t>The</a:t>
                </a:r>
                <a:r>
                  <a:rPr kumimoji="1" lang="en-US" altLang="zh-CN" dirty="0"/>
                  <a:t> </a:t>
                </a:r>
                <a:r>
                  <a:rPr kumimoji="1" lang="en-US" altLang="zh-CN" sz="1400" b="1" i="1" dirty="0">
                    <a:solidFill>
                      <a:schemeClr val="accent6"/>
                    </a:solidFill>
                  </a:rPr>
                  <a:t>information form </a:t>
                </a:r>
                <a:r>
                  <a:rPr kumimoji="1" lang="en-US" altLang="zh-CN" sz="1400" dirty="0"/>
                  <a:t>of covariance matrix </a:t>
                </a:r>
                <a14:m>
                  <m:oMath xmlns:m="http://schemas.openxmlformats.org/officeDocument/2006/math">
                    <m:sSub>
                      <m:sSubPr>
                        <m:ctrlPr>
                          <a:rPr kumimoji="1" lang="en-US" altLang="zh-CN" sz="1400" i="1">
                            <a:latin typeface="Cambria Math" panose="02040503050406030204" pitchFamily="18" charset="0"/>
                          </a:rPr>
                        </m:ctrlPr>
                      </m:sSubPr>
                      <m:e>
                        <m:r>
                          <a:rPr kumimoji="1" lang="en-US" altLang="zh-CN" sz="1400" b="1" i="1">
                            <a:latin typeface="Cambria Math" panose="02040503050406030204" pitchFamily="18" charset="0"/>
                          </a:rPr>
                          <m:t>𝐏</m:t>
                        </m:r>
                      </m:e>
                      <m:sub>
                        <m:r>
                          <a:rPr kumimoji="1" lang="en-US" altLang="zh-CN" sz="1400">
                            <a:latin typeface="Cambria Math" panose="02040503050406030204" pitchFamily="18" charset="0"/>
                          </a:rPr>
                          <m:t>𝑡</m:t>
                        </m:r>
                        <m:r>
                          <a:rPr kumimoji="1" lang="en-US" altLang="zh-CN" sz="1400">
                            <a:latin typeface="Cambria Math" panose="02040503050406030204" pitchFamily="18" charset="0"/>
                          </a:rPr>
                          <m:t>|</m:t>
                        </m:r>
                        <m:r>
                          <a:rPr kumimoji="1" lang="en-US" altLang="zh-CN" sz="1400">
                            <a:latin typeface="Cambria Math" panose="02040503050406030204" pitchFamily="18" charset="0"/>
                          </a:rPr>
                          <m:t>𝑡</m:t>
                        </m:r>
                      </m:sub>
                    </m:sSub>
                  </m:oMath>
                </a14:m>
                <a:r>
                  <a:rPr kumimoji="1" lang="zh-CN" altLang="en-US" sz="1400" dirty="0"/>
                  <a:t> </a:t>
                </a:r>
                <a:r>
                  <a:rPr kumimoji="1" lang="en-US" altLang="zh-CN" sz="1400" dirty="0"/>
                  <a:t>update:</a:t>
                </a:r>
              </a:p>
              <a:p>
                <a:pPr algn="l"/>
                <a14:m>
                  <m:oMathPara xmlns:m="http://schemas.openxmlformats.org/officeDocument/2006/math">
                    <m:oMathParaPr>
                      <m:jc m:val="centerGroup"/>
                    </m:oMathParaPr>
                    <m:oMath xmlns:m="http://schemas.openxmlformats.org/officeDocument/2006/math">
                      <m:sSubSup>
                        <m:sSubSupPr>
                          <m:ctrlPr>
                            <a:rPr kumimoji="1" lang="en-US" altLang="zh-CN" sz="1400" i="1">
                              <a:latin typeface="Cambria Math" panose="02040503050406030204" pitchFamily="18" charset="0"/>
                            </a:rPr>
                          </m:ctrlPr>
                        </m:sSubSupPr>
                        <m:e>
                          <m:r>
                            <a:rPr kumimoji="1" lang="en-US" altLang="zh-CN" sz="1400" b="1" i="1">
                              <a:latin typeface="Cambria Math" panose="02040503050406030204" pitchFamily="18" charset="0"/>
                            </a:rPr>
                            <m:t>𝐏</m:t>
                          </m:r>
                        </m:e>
                        <m:sub>
                          <m:r>
                            <a:rPr kumimoji="1" lang="en-US" altLang="zh-CN" sz="1400">
                              <a:latin typeface="Cambria Math" panose="02040503050406030204" pitchFamily="18" charset="0"/>
                            </a:rPr>
                            <m:t>𝑡</m:t>
                          </m:r>
                          <m:r>
                            <a:rPr kumimoji="1" lang="en-US" altLang="zh-CN" sz="1400">
                              <a:latin typeface="Cambria Math" panose="02040503050406030204" pitchFamily="18" charset="0"/>
                            </a:rPr>
                            <m:t>|</m:t>
                          </m:r>
                          <m:r>
                            <a:rPr kumimoji="1" lang="en-US" altLang="zh-CN" sz="1400">
                              <a:latin typeface="Cambria Math" panose="02040503050406030204" pitchFamily="18" charset="0"/>
                            </a:rPr>
                            <m:t>𝑡</m:t>
                          </m:r>
                        </m:sub>
                        <m:sup>
                          <m:r>
                            <a:rPr kumimoji="1" lang="en-US" altLang="zh-CN" sz="1400">
                              <a:latin typeface="Cambria Math" panose="02040503050406030204" pitchFamily="18" charset="0"/>
                            </a:rPr>
                            <m:t>−1</m:t>
                          </m:r>
                        </m:sup>
                      </m:sSubSup>
                      <m:r>
                        <a:rPr kumimoji="1" lang="en-US" altLang="zh-CN" sz="1400">
                          <a:latin typeface="Cambria Math" panose="02040503050406030204" pitchFamily="18" charset="0"/>
                        </a:rPr>
                        <m:t>=</m:t>
                      </m:r>
                      <m:f>
                        <m:fPr>
                          <m:ctrlPr>
                            <a:rPr kumimoji="1" lang="en-US" altLang="zh-CN" sz="1400" i="1">
                              <a:latin typeface="Cambria Math" panose="02040503050406030204" pitchFamily="18" charset="0"/>
                            </a:rPr>
                          </m:ctrlPr>
                        </m:fPr>
                        <m:num>
                          <m:r>
                            <a:rPr kumimoji="1" lang="en-US" altLang="zh-CN" sz="1400">
                              <a:latin typeface="Cambria Math" panose="02040503050406030204" pitchFamily="18" charset="0"/>
                            </a:rPr>
                            <m:t>1</m:t>
                          </m:r>
                        </m:num>
                        <m:den>
                          <m:r>
                            <a:rPr kumimoji="1" lang="en-US" altLang="zh-CN" sz="1400">
                              <a:latin typeface="Cambria Math" panose="02040503050406030204" pitchFamily="18" charset="0"/>
                            </a:rPr>
                            <m:t>𝛼</m:t>
                          </m:r>
                        </m:den>
                      </m:f>
                      <m:sSubSup>
                        <m:sSubSupPr>
                          <m:ctrlPr>
                            <a:rPr kumimoji="1" lang="en-US" altLang="zh-CN" sz="1400" i="1">
                              <a:latin typeface="Cambria Math" panose="02040503050406030204" pitchFamily="18" charset="0"/>
                            </a:rPr>
                          </m:ctrlPr>
                        </m:sSubSupPr>
                        <m:e>
                          <m:r>
                            <a:rPr kumimoji="1" lang="en-US" altLang="zh-CN" sz="1400" b="1" i="1">
                              <a:latin typeface="Cambria Math" panose="02040503050406030204" pitchFamily="18" charset="0"/>
                            </a:rPr>
                            <m:t>𝐏</m:t>
                          </m:r>
                        </m:e>
                        <m:sub>
                          <m:r>
                            <a:rPr kumimoji="1" lang="en-US" altLang="zh-CN" sz="1400">
                              <a:latin typeface="Cambria Math" panose="02040503050406030204" pitchFamily="18" charset="0"/>
                            </a:rPr>
                            <m:t>𝑡</m:t>
                          </m:r>
                          <m:r>
                            <a:rPr kumimoji="1" lang="en-US" altLang="zh-CN" sz="1400">
                              <a:latin typeface="Cambria Math" panose="02040503050406030204" pitchFamily="18" charset="0"/>
                            </a:rPr>
                            <m:t>−1|</m:t>
                          </m:r>
                          <m:r>
                            <a:rPr kumimoji="1" lang="en-US" altLang="zh-CN" sz="1400">
                              <a:latin typeface="Cambria Math" panose="02040503050406030204" pitchFamily="18" charset="0"/>
                            </a:rPr>
                            <m:t>𝑡</m:t>
                          </m:r>
                          <m:r>
                            <a:rPr kumimoji="1" lang="en-US" altLang="zh-CN" sz="1400">
                              <a:latin typeface="Cambria Math" panose="02040503050406030204" pitchFamily="18" charset="0"/>
                            </a:rPr>
                            <m:t>−1</m:t>
                          </m:r>
                        </m:sub>
                        <m:sup>
                          <m:r>
                            <a:rPr kumimoji="1" lang="en-US" altLang="zh-CN" sz="1400">
                              <a:latin typeface="Cambria Math" panose="02040503050406030204" pitchFamily="18" charset="0"/>
                            </a:rPr>
                            <m:t>−1</m:t>
                          </m:r>
                        </m:sup>
                      </m:sSubSup>
                      <m:r>
                        <a:rPr kumimoji="1" lang="en-US" altLang="zh-CN" sz="1400">
                          <a:latin typeface="Cambria Math" panose="02040503050406030204" pitchFamily="18" charset="0"/>
                        </a:rPr>
                        <m:t>+</m:t>
                      </m:r>
                      <m:sSubSup>
                        <m:sSubSupPr>
                          <m:ctrlPr>
                            <a:rPr kumimoji="1" lang="en-US" altLang="zh-CN" sz="1400" i="1">
                              <a:latin typeface="Cambria Math" panose="02040503050406030204" pitchFamily="18" charset="0"/>
                            </a:rPr>
                          </m:ctrlPr>
                        </m:sSubSupPr>
                        <m:e>
                          <m:r>
                            <a:rPr kumimoji="1" lang="en-US" altLang="zh-CN" sz="1400" b="1" i="1">
                              <a:latin typeface="Cambria Math" panose="02040503050406030204" pitchFamily="18" charset="0"/>
                            </a:rPr>
                            <m:t>𝐀</m:t>
                          </m:r>
                        </m:e>
                        <m:sub>
                          <m:r>
                            <a:rPr kumimoji="1" lang="en-US" altLang="zh-CN" sz="1400">
                              <a:latin typeface="Cambria Math" panose="02040503050406030204" pitchFamily="18" charset="0"/>
                            </a:rPr>
                            <m:t>𝑡</m:t>
                          </m:r>
                        </m:sub>
                        <m:sup>
                          <m:r>
                            <a:rPr kumimoji="1" lang="en-US" altLang="zh-CN" sz="1400">
                              <a:latin typeface="Cambria Math" panose="02040503050406030204" pitchFamily="18" charset="0"/>
                            </a:rPr>
                            <m:t>𝐻</m:t>
                          </m:r>
                        </m:sup>
                      </m:sSubSup>
                      <m:sSubSup>
                        <m:sSubSupPr>
                          <m:ctrlPr>
                            <a:rPr kumimoji="1" lang="en-US" altLang="zh-CN" sz="1400" i="1">
                              <a:latin typeface="Cambria Math" panose="02040503050406030204" pitchFamily="18" charset="0"/>
                            </a:rPr>
                          </m:ctrlPr>
                        </m:sSubSupPr>
                        <m:e>
                          <m:r>
                            <a:rPr kumimoji="1" lang="en-US" altLang="zh-CN" sz="1400" b="1" i="1">
                              <a:latin typeface="Cambria Math" panose="02040503050406030204" pitchFamily="18" charset="0"/>
                            </a:rPr>
                            <m:t>𝐑</m:t>
                          </m:r>
                        </m:e>
                        <m:sub>
                          <m:r>
                            <a:rPr kumimoji="1" lang="en-US" altLang="zh-CN" sz="1400">
                              <a:latin typeface="Cambria Math" panose="02040503050406030204" pitchFamily="18" charset="0"/>
                            </a:rPr>
                            <m:t>𝑡</m:t>
                          </m:r>
                        </m:sub>
                        <m:sup>
                          <m:r>
                            <a:rPr kumimoji="1" lang="en-US" altLang="zh-CN" sz="1400">
                              <a:latin typeface="Cambria Math" panose="02040503050406030204" pitchFamily="18" charset="0"/>
                            </a:rPr>
                            <m:t>−1</m:t>
                          </m:r>
                        </m:sup>
                      </m:sSubSup>
                      <m:sSub>
                        <m:sSubPr>
                          <m:ctrlPr>
                            <a:rPr kumimoji="1" lang="en-US" altLang="zh-CN" sz="1400" i="1">
                              <a:latin typeface="Cambria Math" panose="02040503050406030204" pitchFamily="18" charset="0"/>
                            </a:rPr>
                          </m:ctrlPr>
                        </m:sSubPr>
                        <m:e>
                          <m:r>
                            <a:rPr kumimoji="1" lang="en-US" altLang="zh-CN" sz="1400" b="1" i="1">
                              <a:latin typeface="Cambria Math" panose="02040503050406030204" pitchFamily="18" charset="0"/>
                            </a:rPr>
                            <m:t>𝐀</m:t>
                          </m:r>
                        </m:e>
                        <m:sub>
                          <m:r>
                            <a:rPr kumimoji="1" lang="en-US" altLang="zh-CN" sz="1400">
                              <a:latin typeface="Cambria Math" panose="02040503050406030204" pitchFamily="18" charset="0"/>
                            </a:rPr>
                            <m:t>𝑡</m:t>
                          </m:r>
                        </m:sub>
                      </m:sSub>
                    </m:oMath>
                  </m:oMathPara>
                </a14:m>
                <a:endParaRPr kumimoji="1" lang="zh-CN" altLang="en-US" sz="1400" dirty="0"/>
              </a:p>
            </p:txBody>
          </p:sp>
        </mc:Choice>
        <mc:Fallback xmlns="">
          <p:sp>
            <p:nvSpPr>
              <p:cNvPr id="8" name="文本框 7">
                <a:extLst>
                  <a:ext uri="{FF2B5EF4-FFF2-40B4-BE49-F238E27FC236}">
                    <a16:creationId xmlns:a16="http://schemas.microsoft.com/office/drawing/2014/main" id="{EC17184F-F253-96B0-B121-6AB738F941CE}"/>
                  </a:ext>
                </a:extLst>
              </p:cNvPr>
              <p:cNvSpPr txBox="1">
                <a:spLocks noRot="1" noChangeAspect="1" noMove="1" noResize="1" noEditPoints="1" noAdjustHandles="1" noChangeArrowheads="1" noChangeShapeType="1" noTextEdit="1"/>
              </p:cNvSpPr>
              <p:nvPr/>
            </p:nvSpPr>
            <p:spPr>
              <a:xfrm>
                <a:off x="2601555" y="1457093"/>
                <a:ext cx="6193042" cy="1375317"/>
              </a:xfrm>
              <a:prstGeom prst="rect">
                <a:avLst/>
              </a:prstGeom>
              <a:blipFill>
                <a:blip r:embed="rId8"/>
                <a:stretch>
                  <a:fillRect l="-1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B7C14FBF-4904-3FE9-10CF-EC181A53B336}"/>
                  </a:ext>
                </a:extLst>
              </p:cNvPr>
              <p:cNvSpPr txBox="1"/>
              <p:nvPr/>
            </p:nvSpPr>
            <p:spPr>
              <a:xfrm>
                <a:off x="2617224" y="2295172"/>
                <a:ext cx="6185608" cy="1178840"/>
              </a:xfrm>
              <a:prstGeom prst="rect">
                <a:avLst/>
              </a:prstGeom>
            </p:spPr>
            <p:txBody>
              <a:bodyPr vert="horz" wrap="square" lIns="91440" tIns="45720" rIns="91440" bIns="45720" rtlCol="0" anchor="t">
                <a:normAutofit/>
              </a:bodyPr>
              <a:lstStyle/>
              <a:p>
                <a:pPr marL="285750" indent="-285750" algn="l">
                  <a:buFont typeface="Arial" panose="020B0604020202020204" pitchFamily="34" charset="0"/>
                  <a:buChar char="•"/>
                </a:pPr>
                <a:r>
                  <a:rPr kumimoji="1" lang="en-US" altLang="zh-CN" sz="1400" dirty="0"/>
                  <a:t>According the </a:t>
                </a:r>
                <a:r>
                  <a:rPr kumimoji="1" lang="en-US" altLang="zh-CN" sz="1400" b="1" i="1" dirty="0">
                    <a:solidFill>
                      <a:schemeClr val="accent6"/>
                    </a:solidFill>
                  </a:rPr>
                  <a:t>Lemma 1</a:t>
                </a:r>
                <a:r>
                  <a:rPr kumimoji="1" lang="en-US" altLang="zh-CN" sz="1400" dirty="0"/>
                  <a:t>, we derive that:</a:t>
                </a:r>
              </a:p>
              <a:p>
                <a:pPr algn="l"/>
                <a:endParaRPr kumimoji="1" lang="en-US" altLang="zh-CN" sz="1400" dirty="0"/>
              </a:p>
              <a:p>
                <a:pPr algn="l"/>
                <a14:m>
                  <m:oMathPara xmlns:m="http://schemas.openxmlformats.org/officeDocument/2006/math">
                    <m:oMathParaPr>
                      <m:jc m:val="centerGroup"/>
                    </m:oMathParaPr>
                    <m:oMath xmlns:m="http://schemas.openxmlformats.org/officeDocument/2006/math">
                      <m:d>
                        <m:dPr>
                          <m:begChr m:val="|"/>
                          <m:endChr m:val="|"/>
                          <m:ctrlPr>
                            <a:rPr kumimoji="1" lang="en-US" altLang="zh-CN" sz="1400" i="1">
                              <a:latin typeface="Cambria Math" panose="02040503050406030204" pitchFamily="18" charset="0"/>
                            </a:rPr>
                          </m:ctrlPr>
                        </m:dPr>
                        <m:e>
                          <m:sSub>
                            <m:sSubPr>
                              <m:ctrlPr>
                                <a:rPr kumimoji="1" lang="en-US" altLang="zh-CN" sz="1400" i="1">
                                  <a:latin typeface="Cambria Math" panose="02040503050406030204" pitchFamily="18" charset="0"/>
                                </a:rPr>
                              </m:ctrlPr>
                            </m:sSubPr>
                            <m:e>
                              <m:d>
                                <m:dPr>
                                  <m:begChr m:val="["/>
                                  <m:endChr m:val="]"/>
                                  <m:ctrlPr>
                                    <a:rPr kumimoji="1" lang="en-US" altLang="zh-CN" sz="1400" i="1">
                                      <a:latin typeface="Cambria Math" panose="02040503050406030204" pitchFamily="18" charset="0"/>
                                    </a:rPr>
                                  </m:ctrlPr>
                                </m:dPr>
                                <m:e>
                                  <m:sSub>
                                    <m:sSubPr>
                                      <m:ctrlPr>
                                        <a:rPr kumimoji="1" lang="en-US" altLang="zh-CN" sz="1400" i="1">
                                          <a:latin typeface="Cambria Math" panose="02040503050406030204" pitchFamily="18" charset="0"/>
                                        </a:rPr>
                                      </m:ctrlPr>
                                    </m:sSubPr>
                                    <m:e>
                                      <m:r>
                                        <a:rPr kumimoji="1" lang="en-US" altLang="zh-CN" sz="1400" b="1" i="1">
                                          <a:latin typeface="Cambria Math" panose="02040503050406030204" pitchFamily="18" charset="0"/>
                                        </a:rPr>
                                        <m:t>𝐑</m:t>
                                      </m:r>
                                    </m:e>
                                    <m:sub>
                                      <m:r>
                                        <a:rPr kumimoji="1" lang="en-US" altLang="zh-CN" sz="1400">
                                          <a:latin typeface="Cambria Math" panose="02040503050406030204" pitchFamily="18" charset="0"/>
                                        </a:rPr>
                                        <m:t>𝑡</m:t>
                                      </m:r>
                                    </m:sub>
                                  </m:sSub>
                                </m:e>
                              </m:d>
                            </m:e>
                            <m:sub>
                              <m:r>
                                <a:rPr kumimoji="1" lang="en-US" altLang="zh-CN" sz="1400">
                                  <a:latin typeface="Cambria Math" panose="02040503050406030204" pitchFamily="18" charset="0"/>
                                </a:rPr>
                                <m:t>𝑖𝑖</m:t>
                              </m:r>
                            </m:sub>
                          </m:sSub>
                        </m:e>
                      </m:d>
                      <m:r>
                        <a:rPr kumimoji="1" lang="en-US" altLang="zh-CN" sz="1400">
                          <a:latin typeface="Cambria Math" panose="02040503050406030204" pitchFamily="18" charset="0"/>
                        </a:rPr>
                        <m:t>≫</m:t>
                      </m:r>
                      <m:nary>
                        <m:naryPr>
                          <m:chr m:val="∑"/>
                          <m:supHide m:val="on"/>
                          <m:ctrlPr>
                            <a:rPr kumimoji="1" lang="en-US" altLang="zh-CN" sz="1400" i="1">
                              <a:latin typeface="Cambria Math" panose="02040503050406030204" pitchFamily="18" charset="0"/>
                            </a:rPr>
                          </m:ctrlPr>
                        </m:naryPr>
                        <m:sub>
                          <m:r>
                            <a:rPr kumimoji="1" lang="en-US" altLang="zh-CN" sz="1400">
                              <a:latin typeface="Cambria Math" panose="02040503050406030204" pitchFamily="18" charset="0"/>
                            </a:rPr>
                            <m:t>𝑗</m:t>
                          </m:r>
                          <m:r>
                            <a:rPr kumimoji="1" lang="en-US" altLang="zh-CN" sz="1400">
                              <a:latin typeface="Cambria Math" panose="02040503050406030204" pitchFamily="18" charset="0"/>
                            </a:rPr>
                            <m:t>≠</m:t>
                          </m:r>
                          <m:r>
                            <a:rPr kumimoji="1" lang="en-US" altLang="zh-CN" sz="1400">
                              <a:latin typeface="Cambria Math" panose="02040503050406030204" pitchFamily="18" charset="0"/>
                            </a:rPr>
                            <m:t>𝑖</m:t>
                          </m:r>
                        </m:sub>
                        <m:sup/>
                        <m:e>
                          <m:r>
                            <a:rPr kumimoji="1" lang="en-US" altLang="zh-CN" sz="1400">
                              <a:latin typeface="Cambria Math" panose="02040503050406030204" pitchFamily="18" charset="0"/>
                            </a:rPr>
                            <m:t>|</m:t>
                          </m:r>
                          <m:sSub>
                            <m:sSubPr>
                              <m:ctrlPr>
                                <a:rPr kumimoji="1" lang="en-US" altLang="zh-CN" sz="1400" i="1">
                                  <a:latin typeface="Cambria Math" panose="02040503050406030204" pitchFamily="18" charset="0"/>
                                </a:rPr>
                              </m:ctrlPr>
                            </m:sSubPr>
                            <m:e>
                              <m:d>
                                <m:dPr>
                                  <m:begChr m:val="["/>
                                  <m:endChr m:val="]"/>
                                  <m:ctrlPr>
                                    <a:rPr kumimoji="1" lang="en-US" altLang="zh-CN" sz="1400" i="1">
                                      <a:latin typeface="Cambria Math" panose="02040503050406030204" pitchFamily="18" charset="0"/>
                                    </a:rPr>
                                  </m:ctrlPr>
                                </m:dPr>
                                <m:e>
                                  <m:sSub>
                                    <m:sSubPr>
                                      <m:ctrlPr>
                                        <a:rPr kumimoji="1" lang="en-US" altLang="zh-CN" sz="1400" i="1">
                                          <a:latin typeface="Cambria Math" panose="02040503050406030204" pitchFamily="18" charset="0"/>
                                        </a:rPr>
                                      </m:ctrlPr>
                                    </m:sSubPr>
                                    <m:e>
                                      <m:r>
                                        <a:rPr kumimoji="1" lang="en-US" altLang="zh-CN" sz="1400" b="1" i="1">
                                          <a:latin typeface="Cambria Math" panose="02040503050406030204" pitchFamily="18" charset="0"/>
                                        </a:rPr>
                                        <m:t>𝐑</m:t>
                                      </m:r>
                                    </m:e>
                                    <m:sub>
                                      <m:r>
                                        <a:rPr kumimoji="1" lang="en-US" altLang="zh-CN" sz="1400">
                                          <a:latin typeface="Cambria Math" panose="02040503050406030204" pitchFamily="18" charset="0"/>
                                        </a:rPr>
                                        <m:t>𝑡</m:t>
                                      </m:r>
                                    </m:sub>
                                  </m:sSub>
                                </m:e>
                              </m:d>
                            </m:e>
                            <m:sub>
                              <m:r>
                                <a:rPr kumimoji="1" lang="en-US" altLang="zh-CN" sz="1400">
                                  <a:latin typeface="Cambria Math" panose="02040503050406030204" pitchFamily="18" charset="0"/>
                                </a:rPr>
                                <m:t>𝑖𝑗</m:t>
                              </m:r>
                            </m:sub>
                          </m:sSub>
                          <m:r>
                            <a:rPr kumimoji="1" lang="en-US" altLang="zh-CN" sz="1400">
                              <a:latin typeface="Cambria Math" panose="02040503050406030204" pitchFamily="18" charset="0"/>
                            </a:rPr>
                            <m:t>|</m:t>
                          </m:r>
                        </m:e>
                      </m:nary>
                    </m:oMath>
                  </m:oMathPara>
                </a14:m>
                <a:endParaRPr kumimoji="1" lang="zh-CN" altLang="en-US" sz="1400" dirty="0"/>
              </a:p>
            </p:txBody>
          </p:sp>
        </mc:Choice>
        <mc:Fallback xmlns="">
          <p:sp>
            <p:nvSpPr>
              <p:cNvPr id="10" name="文本框 9">
                <a:extLst>
                  <a:ext uri="{FF2B5EF4-FFF2-40B4-BE49-F238E27FC236}">
                    <a16:creationId xmlns:a16="http://schemas.microsoft.com/office/drawing/2014/main" id="{B7C14FBF-4904-3FE9-10CF-EC181A53B336}"/>
                  </a:ext>
                </a:extLst>
              </p:cNvPr>
              <p:cNvSpPr txBox="1">
                <a:spLocks noRot="1" noChangeAspect="1" noMove="1" noResize="1" noEditPoints="1" noAdjustHandles="1" noChangeArrowheads="1" noChangeShapeType="1" noTextEdit="1"/>
              </p:cNvSpPr>
              <p:nvPr/>
            </p:nvSpPr>
            <p:spPr>
              <a:xfrm>
                <a:off x="2617224" y="2295172"/>
                <a:ext cx="6185608" cy="1178840"/>
              </a:xfrm>
              <a:prstGeom prst="rect">
                <a:avLst/>
              </a:prstGeom>
              <a:blipFill>
                <a:blip r:embed="rId9"/>
                <a:stretch>
                  <a:fillRect l="-99" t="-24352" b="-756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0177745-D41D-1BF5-51E7-926B7533DAEA}"/>
                  </a:ext>
                </a:extLst>
              </p:cNvPr>
              <p:cNvSpPr txBox="1"/>
              <p:nvPr/>
            </p:nvSpPr>
            <p:spPr>
              <a:xfrm>
                <a:off x="2608989" y="3438797"/>
                <a:ext cx="6185608" cy="1119366"/>
              </a:xfrm>
              <a:prstGeom prst="rect">
                <a:avLst/>
              </a:prstGeom>
            </p:spPr>
            <p:txBody>
              <a:bodyPr vert="horz" wrap="square" lIns="91440" tIns="45720" rIns="91440" bIns="45720" rtlCol="0" anchor="t">
                <a:normAutofit/>
              </a:bodyPr>
              <a:lstStyle/>
              <a:p>
                <a:pPr marL="285750" indent="-285750">
                  <a:buFont typeface="Arial" panose="020B0604020202020204" pitchFamily="34" charset="0"/>
                  <a:buChar char="•"/>
                </a:pPr>
                <a:r>
                  <a:rPr kumimoji="1" lang="en-US" altLang="zh-CN" sz="1400" dirty="0"/>
                  <a:t>By substituting </a:t>
                </a:r>
                <a:r>
                  <a:rPr kumimoji="1" lang="en-US" altLang="zh-CN" sz="1400" b="1" i="1" dirty="0">
                    <a:solidFill>
                      <a:schemeClr val="accent6"/>
                    </a:solidFill>
                  </a:rPr>
                  <a:t>the diagonal approximations </a:t>
                </a:r>
                <a14:m>
                  <m:oMath xmlns:m="http://schemas.openxmlformats.org/officeDocument/2006/math">
                    <m:sSub>
                      <m:sSubPr>
                        <m:ctrlPr>
                          <a:rPr kumimoji="1" lang="en-US" altLang="zh-CN" sz="1400" b="1" i="1" smtClean="0">
                            <a:solidFill>
                              <a:schemeClr val="accent6"/>
                            </a:solidFill>
                            <a:latin typeface="Cambria Math" panose="02040503050406030204" pitchFamily="18" charset="0"/>
                          </a:rPr>
                        </m:ctrlPr>
                      </m:sSubPr>
                      <m:e>
                        <m:r>
                          <a:rPr kumimoji="1" lang="en-US" altLang="zh-CN" sz="1400" b="1" i="0" smtClean="0">
                            <a:solidFill>
                              <a:schemeClr val="accent6"/>
                            </a:solidFill>
                            <a:latin typeface="Cambria Math" panose="02040503050406030204" pitchFamily="18" charset="0"/>
                          </a:rPr>
                          <m:t>𝐑</m:t>
                        </m:r>
                      </m:e>
                      <m:sub>
                        <m:r>
                          <a:rPr kumimoji="1" lang="en-US" altLang="zh-CN" sz="1400" b="1" i="1" smtClean="0">
                            <a:solidFill>
                              <a:schemeClr val="accent6"/>
                            </a:solidFill>
                            <a:latin typeface="Cambria Math" panose="02040503050406030204" pitchFamily="18" charset="0"/>
                          </a:rPr>
                          <m:t>𝒕</m:t>
                        </m:r>
                      </m:sub>
                    </m:sSub>
                  </m:oMath>
                </a14:m>
                <a:r>
                  <a:rPr kumimoji="1" lang="en-US" altLang="zh-CN" sz="1400" dirty="0"/>
                  <a:t>into the covariance update.</a:t>
                </a:r>
              </a:p>
              <a:p>
                <a:endParaRPr kumimoji="1" lang="en-US" altLang="zh-CN" sz="1400" dirty="0"/>
              </a:p>
              <a:p>
                <a:pPr/>
                <a14:m>
                  <m:oMathPara xmlns:m="http://schemas.openxmlformats.org/officeDocument/2006/math">
                    <m:oMathParaPr>
                      <m:jc m:val="centerGroup"/>
                    </m:oMathParaPr>
                    <m:oMath xmlns:m="http://schemas.openxmlformats.org/officeDocument/2006/math">
                      <m:sSub>
                        <m:sSubPr>
                          <m:ctrlPr>
                            <a:rPr kumimoji="1" lang="en-US" altLang="zh-CN" sz="1400" b="0" i="1" smtClean="0">
                              <a:latin typeface="Cambria Math" panose="02040503050406030204" pitchFamily="18" charset="0"/>
                            </a:rPr>
                          </m:ctrlPr>
                        </m:sSubPr>
                        <m:e>
                          <m:r>
                            <a:rPr kumimoji="1" lang="en-US" altLang="zh-CN" sz="1400" b="1" i="0" smtClean="0">
                              <a:latin typeface="Cambria Math" panose="02040503050406030204" pitchFamily="18" charset="0"/>
                            </a:rPr>
                            <m:t>𝐏</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𝑡</m:t>
                          </m:r>
                        </m:sub>
                      </m:sSub>
                      <m:r>
                        <a:rPr kumimoji="1" lang="en-US" altLang="zh-CN" sz="1400" b="0" i="1" smtClean="0">
                          <a:latin typeface="Cambria Math" panose="02040503050406030204" pitchFamily="18" charset="0"/>
                        </a:rPr>
                        <m:t>≈</m:t>
                      </m:r>
                      <m:sSub>
                        <m:sSubPr>
                          <m:ctrlPr>
                            <a:rPr kumimoji="1" lang="en-US" altLang="zh-CN" sz="1400" b="0" i="1" smtClean="0">
                              <a:latin typeface="Cambria Math" panose="02040503050406030204" pitchFamily="18" charset="0"/>
                            </a:rPr>
                          </m:ctrlPr>
                        </m:sSubPr>
                        <m:e>
                          <m:bar>
                            <m:barPr>
                              <m:pos m:val="top"/>
                              <m:ctrlPr>
                                <a:rPr kumimoji="1" lang="en-US" altLang="zh-CN" sz="1400" b="1" i="1" smtClean="0">
                                  <a:latin typeface="Cambria Math" panose="02040503050406030204" pitchFamily="18" charset="0"/>
                                </a:rPr>
                              </m:ctrlPr>
                            </m:barPr>
                            <m:e>
                              <m:r>
                                <a:rPr kumimoji="1" lang="en-US" altLang="zh-CN" sz="1400" b="1" i="0" smtClean="0">
                                  <a:latin typeface="Cambria Math" panose="02040503050406030204" pitchFamily="18" charset="0"/>
                                </a:rPr>
                                <m:t>𝐏</m:t>
                              </m:r>
                            </m:e>
                          </m:ba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𝑡</m:t>
                          </m:r>
                        </m:sub>
                      </m:sSub>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𝑑𝑖𝑎𝑔</m:t>
                      </m:r>
                      <m:d>
                        <m:dPr>
                          <m:ctrlPr>
                            <a:rPr kumimoji="1" lang="en-US" altLang="zh-CN" sz="1400" b="0" i="1" smtClean="0">
                              <a:latin typeface="Cambria Math" panose="02040503050406030204" pitchFamily="18" charset="0"/>
                            </a:rPr>
                          </m:ctrlPr>
                        </m:dPr>
                        <m:e>
                          <m:r>
                            <a:rPr kumimoji="1" lang="en-US" altLang="zh-CN" sz="1400" b="0" i="1" smtClean="0">
                              <a:latin typeface="Cambria Math" panose="02040503050406030204" pitchFamily="18" charset="0"/>
                            </a:rPr>
                            <m:t>𝑑𝑖𝑎𝑔</m:t>
                          </m:r>
                          <m:d>
                            <m:dPr>
                              <m:ctrlPr>
                                <a:rPr kumimoji="1" lang="en-US" altLang="zh-CN" sz="1400" b="0" i="1" smtClean="0">
                                  <a:latin typeface="Cambria Math" panose="02040503050406030204" pitchFamily="18" charset="0"/>
                                </a:rPr>
                              </m:ctrlPr>
                            </m:dPr>
                            <m:e>
                              <m:sSub>
                                <m:sSubPr>
                                  <m:ctrlPr>
                                    <a:rPr kumimoji="1" lang="en-US" altLang="zh-CN" sz="1400" b="0" i="1" smtClean="0">
                                      <a:latin typeface="Cambria Math" panose="02040503050406030204" pitchFamily="18" charset="0"/>
                                    </a:rPr>
                                  </m:ctrlPr>
                                </m:sSubPr>
                                <m:e>
                                  <m:r>
                                    <a:rPr kumimoji="1" lang="en-US" altLang="zh-CN" sz="1400" b="1" i="0" smtClean="0">
                                      <a:latin typeface="Cambria Math" panose="02040503050406030204" pitchFamily="18" charset="0"/>
                                    </a:rPr>
                                    <m:t>𝐏</m:t>
                                  </m: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𝑡</m:t>
                                  </m:r>
                                </m:sub>
                              </m:sSub>
                            </m:e>
                          </m:d>
                        </m:e>
                      </m:d>
                    </m:oMath>
                  </m:oMathPara>
                </a14:m>
                <a:endParaRPr kumimoji="1" lang="en-US" altLang="zh-CN" sz="1400" b="0" dirty="0"/>
              </a:p>
              <a:p>
                <a:pPr/>
                <a14:m>
                  <m:oMathPara xmlns:m="http://schemas.openxmlformats.org/officeDocument/2006/math">
                    <m:oMathParaPr>
                      <m:jc m:val="centerGroup"/>
                    </m:oMathParaPr>
                    <m:oMath xmlns:m="http://schemas.openxmlformats.org/officeDocument/2006/math">
                      <m:sSub>
                        <m:sSubPr>
                          <m:ctrlPr>
                            <a:rPr kumimoji="1" lang="en-US" altLang="zh-CN" sz="1400" b="0" i="1" smtClean="0">
                              <a:latin typeface="Cambria Math" panose="02040503050406030204" pitchFamily="18" charset="0"/>
                            </a:rPr>
                          </m:ctrlPr>
                        </m:sSubPr>
                        <m:e>
                          <m:r>
                            <a:rPr kumimoji="1" lang="en-US" altLang="zh-CN" sz="1400" b="1" i="0" smtClean="0">
                              <a:latin typeface="Cambria Math" panose="02040503050406030204" pitchFamily="18" charset="0"/>
                            </a:rPr>
                            <m:t>𝐒</m:t>
                          </m:r>
                        </m:e>
                        <m:sub>
                          <m:r>
                            <a:rPr kumimoji="1" lang="en-US" altLang="zh-CN" sz="1400" b="0" i="1" smtClean="0">
                              <a:latin typeface="Cambria Math" panose="02040503050406030204" pitchFamily="18" charset="0"/>
                            </a:rPr>
                            <m:t>𝑡</m:t>
                          </m:r>
                        </m:sub>
                      </m:sSub>
                      <m:r>
                        <a:rPr kumimoji="1" lang="en-US" altLang="zh-CN" sz="1400" b="0" i="1" smtClean="0">
                          <a:latin typeface="Cambria Math" panose="02040503050406030204" pitchFamily="18" charset="0"/>
                        </a:rPr>
                        <m:t>≈</m:t>
                      </m:r>
                      <m:sSub>
                        <m:sSubPr>
                          <m:ctrlPr>
                            <a:rPr kumimoji="1" lang="en-US" altLang="zh-CN" sz="1400" b="0" i="1" smtClean="0">
                              <a:latin typeface="Cambria Math" panose="02040503050406030204" pitchFamily="18" charset="0"/>
                            </a:rPr>
                          </m:ctrlPr>
                        </m:sSubPr>
                        <m:e>
                          <m:r>
                            <a:rPr kumimoji="1" lang="en-US" altLang="zh-CN" sz="1400" b="1" i="0" smtClean="0">
                              <a:latin typeface="Cambria Math" panose="02040503050406030204" pitchFamily="18" charset="0"/>
                            </a:rPr>
                            <m:t>𝐀</m:t>
                          </m:r>
                        </m:e>
                        <m:sub>
                          <m:r>
                            <a:rPr kumimoji="1" lang="en-US" altLang="zh-CN" sz="1400" b="0" i="1" smtClean="0">
                              <a:latin typeface="Cambria Math" panose="02040503050406030204" pitchFamily="18" charset="0"/>
                            </a:rPr>
                            <m:t>𝑡</m:t>
                          </m:r>
                        </m:sub>
                      </m:sSub>
                      <m:sSub>
                        <m:sSubPr>
                          <m:ctrlPr>
                            <a:rPr kumimoji="1" lang="en-US" altLang="zh-CN" sz="1400" b="0" i="1" smtClean="0">
                              <a:latin typeface="Cambria Math" panose="02040503050406030204" pitchFamily="18" charset="0"/>
                            </a:rPr>
                          </m:ctrlPr>
                        </m:sSubPr>
                        <m:e>
                          <m:bar>
                            <m:barPr>
                              <m:pos m:val="top"/>
                              <m:ctrlPr>
                                <a:rPr kumimoji="1" lang="en-US" altLang="zh-CN" sz="1400" b="1" i="1" smtClean="0">
                                  <a:latin typeface="Cambria Math" panose="02040503050406030204" pitchFamily="18" charset="0"/>
                                </a:rPr>
                              </m:ctrlPr>
                            </m:barPr>
                            <m:e>
                              <m:r>
                                <a:rPr kumimoji="1" lang="en-US" altLang="zh-CN" sz="1400" b="1" i="0" smtClean="0">
                                  <a:latin typeface="Cambria Math" panose="02040503050406030204" pitchFamily="18" charset="0"/>
                                </a:rPr>
                                <m:t>𝐏</m:t>
                              </m:r>
                            </m:e>
                          </m:bar>
                        </m:e>
                        <m:sub>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𝑡</m:t>
                          </m:r>
                          <m:r>
                            <a:rPr kumimoji="1" lang="en-US" altLang="zh-CN" sz="1400" b="0" i="1" smtClean="0">
                              <a:latin typeface="Cambria Math" panose="02040503050406030204" pitchFamily="18" charset="0"/>
                            </a:rPr>
                            <m:t>−1</m:t>
                          </m:r>
                        </m:sub>
                      </m:sSub>
                      <m:sSubSup>
                        <m:sSubSupPr>
                          <m:ctrlPr>
                            <a:rPr kumimoji="1" lang="en-US" altLang="zh-CN" sz="1400" b="0" i="1" smtClean="0">
                              <a:latin typeface="Cambria Math" panose="02040503050406030204" pitchFamily="18" charset="0"/>
                            </a:rPr>
                          </m:ctrlPr>
                        </m:sSubSupPr>
                        <m:e>
                          <m:r>
                            <a:rPr kumimoji="1" lang="en-US" altLang="zh-CN" sz="1400" b="1" i="0" smtClean="0">
                              <a:latin typeface="Cambria Math" panose="02040503050406030204" pitchFamily="18" charset="0"/>
                            </a:rPr>
                            <m:t>𝐀</m:t>
                          </m:r>
                        </m:e>
                        <m:sub>
                          <m:r>
                            <a:rPr kumimoji="1" lang="en-US" altLang="zh-CN" sz="1400" b="0" i="1" smtClean="0">
                              <a:latin typeface="Cambria Math" panose="02040503050406030204" pitchFamily="18" charset="0"/>
                            </a:rPr>
                            <m:t>𝑡</m:t>
                          </m:r>
                        </m:sub>
                        <m:sup>
                          <m:r>
                            <a:rPr kumimoji="1" lang="en-US" altLang="zh-CN" sz="1400" b="0" i="1" smtClean="0">
                              <a:latin typeface="Cambria Math" panose="02040503050406030204" pitchFamily="18" charset="0"/>
                            </a:rPr>
                            <m:t>𝐻</m:t>
                          </m:r>
                        </m:sup>
                      </m:sSubSup>
                      <m:r>
                        <a:rPr kumimoji="1" lang="en-US" altLang="zh-CN" sz="1400" b="0" i="1" smtClean="0">
                          <a:latin typeface="Cambria Math" panose="02040503050406030204" pitchFamily="18" charset="0"/>
                        </a:rPr>
                        <m:t>+</m:t>
                      </m:r>
                      <m:r>
                        <a:rPr kumimoji="1" lang="en-US" altLang="zh-CN" sz="1400" b="0" i="1" smtClean="0">
                          <a:latin typeface="Cambria Math" panose="02040503050406030204" pitchFamily="18" charset="0"/>
                        </a:rPr>
                        <m:t>𝑑𝑖𝑎𝑔</m:t>
                      </m:r>
                      <m:d>
                        <m:dPr>
                          <m:ctrlPr>
                            <a:rPr kumimoji="1" lang="en-US" altLang="zh-CN" sz="1400" b="0" i="1" smtClean="0">
                              <a:latin typeface="Cambria Math" panose="02040503050406030204" pitchFamily="18" charset="0"/>
                            </a:rPr>
                          </m:ctrlPr>
                        </m:dPr>
                        <m:e>
                          <m:r>
                            <m:rPr>
                              <m:sty m:val="p"/>
                            </m:rPr>
                            <a:rPr kumimoji="1" lang="en-US" altLang="zh-CN" sz="1400" i="1">
                              <a:latin typeface="Cambria Math" panose="02040503050406030204" pitchFamily="18" charset="0"/>
                            </a:rPr>
                            <m:t>diag</m:t>
                          </m:r>
                          <m:d>
                            <m:dPr>
                              <m:ctrlPr>
                                <a:rPr kumimoji="1" lang="en-US" altLang="zh-CN" sz="1400" b="0" i="1" smtClean="0">
                                  <a:latin typeface="Cambria Math" panose="02040503050406030204" pitchFamily="18" charset="0"/>
                                </a:rPr>
                              </m:ctrlPr>
                            </m:dPr>
                            <m:e>
                              <m:sSub>
                                <m:sSubPr>
                                  <m:ctrlPr>
                                    <a:rPr kumimoji="1" lang="en-US" altLang="zh-CN" sz="1400" b="0" i="1" smtClean="0">
                                      <a:latin typeface="Cambria Math" panose="02040503050406030204" pitchFamily="18" charset="0"/>
                                    </a:rPr>
                                  </m:ctrlPr>
                                </m:sSubPr>
                                <m:e>
                                  <m:r>
                                    <a:rPr kumimoji="1" lang="en-US" altLang="zh-CN" sz="1400" b="1" i="0" smtClean="0">
                                      <a:latin typeface="Cambria Math" panose="02040503050406030204" pitchFamily="18" charset="0"/>
                                    </a:rPr>
                                    <m:t>𝐑</m:t>
                                  </m:r>
                                </m:e>
                                <m:sub>
                                  <m:r>
                                    <a:rPr kumimoji="1" lang="en-US" altLang="zh-CN" sz="1400" b="0" i="1" smtClean="0">
                                      <a:latin typeface="Cambria Math" panose="02040503050406030204" pitchFamily="18" charset="0"/>
                                    </a:rPr>
                                    <m:t>𝑡</m:t>
                                  </m:r>
                                </m:sub>
                              </m:sSub>
                            </m:e>
                          </m:d>
                        </m:e>
                      </m:d>
                    </m:oMath>
                  </m:oMathPara>
                </a14:m>
                <a:endParaRPr kumimoji="1" lang="en-US" altLang="zh-CN" sz="1400" b="0" dirty="0"/>
              </a:p>
              <a:p>
                <a:endParaRPr kumimoji="1" lang="zh-CN" altLang="en-US" sz="1400" dirty="0"/>
              </a:p>
            </p:txBody>
          </p:sp>
        </mc:Choice>
        <mc:Fallback xmlns="">
          <p:sp>
            <p:nvSpPr>
              <p:cNvPr id="14" name="文本框 13">
                <a:extLst>
                  <a:ext uri="{FF2B5EF4-FFF2-40B4-BE49-F238E27FC236}">
                    <a16:creationId xmlns:a16="http://schemas.microsoft.com/office/drawing/2014/main" id="{80177745-D41D-1BF5-51E7-926B7533DAEA}"/>
                  </a:ext>
                </a:extLst>
              </p:cNvPr>
              <p:cNvSpPr txBox="1">
                <a:spLocks noRot="1" noChangeAspect="1" noMove="1" noResize="1" noEditPoints="1" noAdjustHandles="1" noChangeArrowheads="1" noChangeShapeType="1" noTextEdit="1"/>
              </p:cNvSpPr>
              <p:nvPr/>
            </p:nvSpPr>
            <p:spPr>
              <a:xfrm>
                <a:off x="2608989" y="3438797"/>
                <a:ext cx="6185608" cy="1119366"/>
              </a:xfrm>
              <a:prstGeom prst="rect">
                <a:avLst/>
              </a:prstGeom>
              <a:blipFill>
                <a:blip r:embed="rId10"/>
                <a:stretch>
                  <a:fillRect l="-197" t="-10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3842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03e98c75-d6ff-4255-a08a-5f5b3f9ec8b1"/>
  <p:tag name="COMMONDATA" val="eyJoZGlkIjoiZmVkMmQ1NzkzMTRjMmE3ZDFhNzlmZDQ4ZTI5Njc3Nz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356115"/>
      </a:accent1>
      <a:accent2>
        <a:srgbClr val="ED7D31"/>
      </a:accent2>
      <a:accent3>
        <a:srgbClr val="4471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
      <a:dk1>
        <a:srgbClr val="000000"/>
      </a:dk1>
      <a:lt1>
        <a:srgbClr val="FFFFFF"/>
      </a:lt1>
      <a:dk2>
        <a:srgbClr val="44546A"/>
      </a:dk2>
      <a:lt2>
        <a:srgbClr val="E7E6E6"/>
      </a:lt2>
      <a:accent1>
        <a:srgbClr val="356115"/>
      </a:accent1>
      <a:accent2>
        <a:srgbClr val="ED7D31"/>
      </a:accent2>
      <a:accent3>
        <a:srgbClr val="4471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imes New Roma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TotalTime>
  <Words>3118</Words>
  <Application>Microsoft Office PowerPoint</Application>
  <PresentationFormat>宽屏</PresentationFormat>
  <Paragraphs>297</Paragraphs>
  <Slides>11</Slides>
  <Notes>11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11</vt:i4>
      </vt:variant>
    </vt:vector>
  </HeadingPairs>
  <TitlesOfParts>
    <vt:vector size="19" baseType="lpstr">
      <vt:lpstr>Adobe 黑体 Std R</vt:lpstr>
      <vt:lpstr>微软雅黑</vt:lpstr>
      <vt:lpstr>Arial</vt:lpstr>
      <vt:lpstr>Cambria Math</vt:lpstr>
      <vt:lpstr>Times New Roman</vt:lpstr>
      <vt:lpstr>Wingdings</vt:lpstr>
      <vt:lpstr>Office 主题​​</vt:lpstr>
      <vt:lpstr>1_Office 主题​​</vt:lpstr>
      <vt:lpstr>Soft Information Aided Diagonal Kalman Filter for Joint Channel Estimation and Detection in Massive MIMO Systems</vt:lpstr>
      <vt:lpstr>Contents</vt:lpstr>
      <vt:lpstr>1 Background &amp; System</vt:lpstr>
      <vt:lpstr>1 Background &amp; System</vt:lpstr>
      <vt:lpstr>2 Traditional Kalman Filter based method for JECSD </vt:lpstr>
      <vt:lpstr>3 Soft information aided diagonal KF (SIA-DKF) based for JCESD</vt:lpstr>
      <vt:lpstr>3 Soft information aided diagonal KF (SIA-DKF) based for JCESD</vt:lpstr>
      <vt:lpstr>3 Soft information aided diagonal KF (SIA-DKF) based for JCESD</vt:lpstr>
      <vt:lpstr>3 Soft information aided diagonal KF (SIA-DKF) based for JCESD</vt:lpstr>
      <vt:lpstr>4 Simulations</vt:lpstr>
      <vt:lpstr>Thank you for your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dell</cp:lastModifiedBy>
  <cp:revision>788</cp:revision>
  <cp:lastPrinted>2018-09-19T17:02:00Z</cp:lastPrinted>
  <dcterms:created xsi:type="dcterms:W3CDTF">2018-08-22T08:31:00Z</dcterms:created>
  <dcterms:modified xsi:type="dcterms:W3CDTF">2026-04-10T15:05:39Z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18FC9B93B0E04DAA81C6251447D0F160_13</vt:lpwstr>
  </property>
  <property fmtid="{D5CDD505-2E9C-101B-9397-08002B2CF9AE}" pid="3" name="KSOProductBuildVer">
    <vt:lpwstr>2052-12.1.0.22529</vt:lpwstr>
  </property>
</Properties>
</file>