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7"/>
  </p:handoutMasterIdLst>
  <p:sldIdLst>
    <p:sldId id="261" r:id="rId3"/>
    <p:sldId id="258" r:id="rId5"/>
    <p:sldId id="259" r:id="rId6"/>
    <p:sldId id="265" r:id="rId7"/>
    <p:sldId id="262" r:id="rId8"/>
    <p:sldId id="266" r:id="rId9"/>
    <p:sldId id="263" r:id="rId10"/>
    <p:sldId id="271" r:id="rId11"/>
    <p:sldId id="269" r:id="rId12"/>
    <p:sldId id="270" r:id="rId13"/>
    <p:sldId id="272" r:id="rId14"/>
    <p:sldId id="267" r:id="rId15"/>
    <p:sldId id="260" r:id="rId16"/>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8" userDrawn="1">
          <p15:clr>
            <a:srgbClr val="A4A3A4"/>
          </p15:clr>
        </p15:guide>
        <p15:guide id="2" pos="38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60"/>
    <a:srgbClr val="C6C6C6"/>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62"/>
      </p:cViewPr>
      <p:guideLst>
        <p:guide orient="horz" pos="2128"/>
        <p:guide pos="382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14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cs typeface="Times New Roman" panose="0202060305040502030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Times New Roman" panose="02020603050405020304" charset="0"/>
              </a:rPr>
            </a:fld>
            <a:endParaRPr lang="zh-CN" altLang="en-US">
              <a:cs typeface="Times New Roman" panose="0202060305040502030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cs typeface="Times New Roman" panose="0202060305040502030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Times New Roman" panose="02020603050405020304" charset="0"/>
              </a:rPr>
            </a:fld>
            <a:endParaRPr lang="zh-CN" altLang="en-US">
              <a:cs typeface="Times New Roman" panose="0202060305040502030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Times New Roman" panose="0202060305040502030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Times New Roman" panose="02020603050405020304" charset="0"/>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Times New Roman" panose="0202060305040502030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Times New Roman" panose="02020603050405020304" charset="0"/>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Times New Roman" panose="02020603050405020304" charset="0"/>
      </a:defRPr>
    </a:lvl1pPr>
    <a:lvl2pPr marL="457200" algn="l" defTabSz="914400" rtl="0" eaLnBrk="1" latinLnBrk="0" hangingPunct="1">
      <a:defRPr sz="1200" kern="1200">
        <a:solidFill>
          <a:schemeClr val="tx1"/>
        </a:solidFill>
        <a:latin typeface="+mn-lt"/>
        <a:ea typeface="+mn-ea"/>
        <a:cs typeface="Times New Roman" panose="02020603050405020304" charset="0"/>
      </a:defRPr>
    </a:lvl2pPr>
    <a:lvl3pPr marL="914400" algn="l" defTabSz="914400" rtl="0" eaLnBrk="1" latinLnBrk="0" hangingPunct="1">
      <a:defRPr sz="1200" kern="1200">
        <a:solidFill>
          <a:schemeClr val="tx1"/>
        </a:solidFill>
        <a:latin typeface="+mn-lt"/>
        <a:ea typeface="+mn-ea"/>
        <a:cs typeface="Times New Roman" panose="02020603050405020304" charset="0"/>
      </a:defRPr>
    </a:lvl3pPr>
    <a:lvl4pPr marL="1371600" algn="l" defTabSz="914400" rtl="0" eaLnBrk="1" latinLnBrk="0" hangingPunct="1">
      <a:defRPr sz="1200" kern="1200">
        <a:solidFill>
          <a:schemeClr val="tx1"/>
        </a:solidFill>
        <a:latin typeface="+mn-lt"/>
        <a:ea typeface="+mn-ea"/>
        <a:cs typeface="Times New Roman" panose="02020603050405020304" charset="0"/>
      </a:defRPr>
    </a:lvl4pPr>
    <a:lvl5pPr marL="1828800" algn="l" defTabSz="914400" rtl="0" eaLnBrk="1" latinLnBrk="0" hangingPunct="1">
      <a:defRPr sz="1200" kern="1200">
        <a:solidFill>
          <a:schemeClr val="tx1"/>
        </a:solidFill>
        <a:latin typeface="+mn-lt"/>
        <a:ea typeface="+mn-ea"/>
        <a:cs typeface="Times New Roman" panose="020206030504050203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Good morning, distinguished chairs and colleagues. I am Junjie Gao from Southeast University. It is my privilege to present our work Hierarchical Alternating Optimization for Enhanced 6DMA-Assisted Over-the-Air Computation.</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Now let me explain how the MFO mechanism works in practice.</a:t>
            </a:r>
            <a:endParaRPr lang="en-US" altLang="zh-CN"/>
          </a:p>
          <a:p>
            <a:r>
              <a:rPr lang="en-US" altLang="zh-CN"/>
              <a:t>First, we initialize a population of moths, where each moth represents a complete antenna configuration - encoding surface positions, rotations, and all antenna displacements into a single high-dimensional vector.</a:t>
            </a:r>
            <a:endParaRPr lang="en-US" altLang="zh-CN"/>
          </a:p>
          <a:p>
            <a:r>
              <a:rPr lang="en-US" altLang="zh-CN"/>
              <a:t>To evaluate each candidate configuration while ensuring constraint satisfaction, we introduce a fitness function that augments the CMSE with a penalty term. (Here, V(Mi) denotes the set of constraint violations,andτis a sufficiently large penalty parameter.)</a:t>
            </a:r>
            <a:endParaRPr lang="en-US" altLang="zh-CN"/>
          </a:p>
          <a:p>
            <a:r>
              <a:rPr lang="en-US" altLang="zh-CN"/>
              <a:t>The core of MFO lies in its unique position update mechanism. Unlike traditional PSO that uses linear velocity updates, MFO employs a logarithmic spiral function. Each moth updates its position by flying in a spiral trajectory around its associated flame. </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We implement an adaptive strategy for flame management. As iterations progress, we systematically reduce the number of flames, focusing the search on the most promising regions.( For flame management, we employ a competitive selection process. At each iteration, we combine the current moth population with previous flames and retain only the best solutions) .And we implement boundary projection to guarantee all solutions satisfy mechanical constraints.</a:t>
            </a:r>
            <a:endParaRPr lang="en-US" altLang="zh-CN"/>
          </a:p>
          <a:p>
            <a:endParaRPr lang="en-US" altLang="zh-CN"/>
          </a:p>
          <a:p>
            <a:r>
              <a:rPr lang="en-US" altLang="zh-CN"/>
              <a:t>Finally, to summarize, the proposed HAO approach is</a:t>
            </a:r>
            <a:endParaRPr lang="en-US" altLang="zh-CN"/>
          </a:p>
          <a:p>
            <a:r>
              <a:rPr lang="en-US" altLang="zh-CN"/>
              <a:t>presented in Algorithm 1. Clearly, we can observe that Phase</a:t>
            </a:r>
            <a:endParaRPr lang="en-US" altLang="zh-CN"/>
          </a:p>
          <a:p>
            <a:r>
              <a:rPr lang="en-US" altLang="zh-CN"/>
              <a:t>2 spans from line 3 to line 18, which constitutes the main</a:t>
            </a:r>
            <a:endParaRPr lang="en-US" altLang="zh-CN"/>
          </a:p>
          <a:p>
            <a:r>
              <a:rPr lang="en-US" altLang="zh-CN"/>
              <a:t>MFO iteration loop. Within this loop, Phase 1 is incorporated</a:t>
            </a:r>
            <a:endParaRPr lang="en-US" altLang="zh-CN"/>
          </a:p>
          <a:p>
            <a:r>
              <a:rPr lang="en-US" altLang="zh-CN"/>
              <a:t>from lines 13 to 16.</a:t>
            </a:r>
            <a:endParaRPr lang="en-US" altLang="zh-CN"/>
          </a:p>
          <a:p>
            <a:r>
              <a:rPr lang="en-US" altLang="zh-CN"/>
              <a:t>Now, let me address the computational complexity of our proposed HAO algorithm.</a:t>
            </a:r>
            <a:endParaRPr lang="en-US" altLang="zh-CN"/>
          </a:p>
          <a:p>
            <a:r>
              <a:rPr lang="en-US" altLang="zh-CN"/>
              <a:t>The complexity consists of two main components. For Phase 2, the MFO algorithm requires operations on the order of T_max times N_moth times M log M, where M equals 6B plus 2NB.</a:t>
            </a:r>
            <a:endParaRPr lang="en-US" altLang="zh-CN"/>
          </a:p>
          <a:p>
            <a:r>
              <a:rPr lang="en-US" altLang="zh-CN"/>
              <a:t>For Phase 1, each transceiver optimization demands computations scaling with J times NB cubed plus K times NB, where J is the number of iterations until convergence.</a:t>
            </a:r>
            <a:endParaRPr lang="en-US" altLang="zh-CN"/>
          </a:p>
          <a:p>
            <a:r>
              <a:rPr lang="en-US" altLang="zh-CN"/>
              <a:t>Since Phase 1 is embedded within Phase 2 and executed for every moth at each iteration, the overall complexity combines both components. Specifically, it's proportional to T_max times N_moth times the sum of J times NB cubed plus K times NB, plus M log M.</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Our simulation results demonstrate three key advantages of the proposed scheme:</a:t>
            </a:r>
            <a:endParaRPr lang="en-US" altLang="zh-CN"/>
          </a:p>
          <a:p>
            <a:r>
              <a:rPr lang="en-US" altLang="zh-CN"/>
              <a:t>First, the enhanced 6DMA architecture achieves significant performance gains, and </a:t>
            </a:r>
            <a:r>
              <a:rPr lang="en-US" altLang="zh-CN" dirty="0">
                <a:latin typeface="Times New Roman" panose="02020603050405020304" charset="0"/>
                <a:sym typeface="思源黑体 CN Normal" panose="020B0400000000000000" pitchFamily="34" charset="-122"/>
              </a:rPr>
              <a:t>outperforms all benchmarks in both CMSE and scalability.</a:t>
            </a:r>
            <a:endParaRPr lang="en-US" altLang="zh-CN"/>
          </a:p>
          <a:p>
            <a:r>
              <a:rPr lang="en-US" altLang="zh-CN"/>
              <a:t>Second, the system exhibits remarkable scalability, maintaining performance superiority as user density increases. This makes our approach particularly suitable for massive IoT applications.</a:t>
            </a:r>
            <a:endParaRPr lang="en-US" altLang="zh-CN"/>
          </a:p>
          <a:p>
            <a:r>
              <a:rPr lang="en-US" altLang="zh-CN"/>
              <a:t>Third, the MFO-based optimization consistently outperforms traditional methods, proving its efficacy in navigating complex high-dimensional spaces.</a:t>
            </a:r>
            <a:endParaRPr lang="en-US" altLang="zh-CN"/>
          </a:p>
          <a:p>
            <a:r>
              <a:rPr lang="en-US" altLang="zh-CN"/>
              <a:t>(These findings collectively confirm that our integrated approach of enhanced hardware architecture with sophisticated optimization algorithms delivers substantial improvements in computation accuracy and system reliability.)</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Over-the-air computation has emerged as a pivotal technology for efficient data aggregation in IoT networks. It enables simultaneous transmission and computation, significantly enhancing spectral efficiency. However, conventional systems face fundamental limitations due to wireless channel impairments.Existing approaches encounter critical constraints. Transceiver optimization has reached its performance bound, while traditional movable antennas provide limited spatial degrees of freedom. </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 overcome these limitations, we propose an enhanced 6-dimension movable antenna namely 6DMA architecture. Traditional 6DMA systems already represent a significant advancement by enabling its surfaces to adjust their 3D positions and rotations. However, they maintain fixed antenna arrangements within each surface, Our enhanced 6DMA introduces a crucial innovation: while preserving surface-level mobility, we enable individual antennas to move within 2D planes on their surfaces. This architecture reconfigurability creates unprecedented spatial diversity.</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system architecture comprises K single-antenna users and a base station equipped with B enhanced 6DMA surfaces. Each surface contains N movable antennas configured in a uniform planar array.</a:t>
            </a:r>
            <a:endParaRPr lang="en-US" altLang="zh-CN"/>
          </a:p>
          <a:p>
            <a:r>
              <a:rPr lang="en-US" altLang="zh-CN"/>
              <a:t>The channel from user k to antennas on surface b is modeled as a multi-path channel,here LK represents the number of propagation paths between user k and the base station.For each path l, we have μk,l which is the path coefficient,The term gl,k is the effective antenna gain that depends on the surface rotation and the direction of arrival of the signal. Finally, the array response vector ab,l,k captures the phase differences across different antenna elements due to their spatial positions. the overall channel response is jointly influenced by surface position and rotation and the antenna displacements in each surface.</a:t>
            </a:r>
            <a:endParaRPr lang="en-US" altLang="zh-CN"/>
          </a:p>
          <a:p>
            <a:r>
              <a:rPr lang="en-US" altLang="zh-CN"/>
              <a:t>Within the over-the-air framework, all users simultaneously transmit their data symbols. The base station receives a superimposed signal containing transmissions from all K users. Specifically, the received signal at the BS can be expressed as the sum of all users' transmitted signals through their respective channels, then the bs applies a receive combining vector to process this composite signal and produce an estimate of the target computation function. Our objective is to minimize the Computation Mean Square Error (CMSE), which measures the distortion between the estimated function value and the actual target value.</a:t>
            </a:r>
            <a:endParaRPr lang="en-US" altLang="zh-CN"/>
          </a:p>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The optimization problem involves joint determination of surface configurations, antenna positions, and transceiver parameters, subject to comprehensive physical constraints including power limitations, mechanical constraints, and specific 6DMA movement constraints such as minimum inter-surface distance to avoid overlap and mutual coupling, rotation constraints to prevent mutual signal reflection between surfaces, and orientation constraints to avoid signal blockage by the central processing unit.</a:t>
            </a:r>
            <a:endParaRPr lang="en-US" altLang="zh-CN"/>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 address this complex joint optimization challenge, we propose a hierarchical alternating optimization (HAO) framework that decomposes the problem into two subproblems.The algorithm operates through an iterative two-phase process.</a:t>
            </a:r>
            <a:endParaRPr lang="en-US" altLang="zh-CN"/>
          </a:p>
          <a:p>
            <a:r>
              <a:rPr lang="en-US" altLang="zh-CN"/>
              <a:t> In Phase 1, with fixed antenna configurations, we derive closed-form solutions for transceiver design - obtaining the MMSE receive combiner and optimal transmit coefficients.</a:t>
            </a:r>
            <a:endParaRPr lang="en-US" altLang="zh-CN"/>
          </a:p>
          <a:p>
            <a:r>
              <a:rPr lang="en-US" altLang="zh-CN"/>
              <a:t>In Phase 2, maintaining optimized transceiver parameters, we employ moth-flame optimization to tackle the antenna configuration space. This phase optimizes surface positions, rotations, and individual antenna displacements using a specialized fitness function that balances computation accuracy with constraint satisfaction. Crucially, these two phases alternate iteratively until convergence. </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Phase 1, we optimize the transceiver design through alternating optimization with closed-form solutions.</a:t>
            </a:r>
            <a:endParaRPr lang="en-US" altLang="zh-CN"/>
          </a:p>
          <a:p>
            <a:r>
              <a:rPr lang="en-US" altLang="zh-CN"/>
              <a:t>For the receive combiner, with fixed transmit coefficients, the optimization problem becomes an unconstrained quadratic problem. By setting the gradient of the objective function to zero, we obtain the closed-form MMSE solution.For the transmit coefficients, with fixed combiner, we observe that since each term in the summation involves only a single variable b_k, the problem can be decomposed into K independent subproblems.Through analysis of the optimality conditions, we find the optimal solution combines phase compensation with magnitude optimization.</a:t>
            </a:r>
            <a:endParaRPr lang="en-US" altLang="zh-CN"/>
          </a:p>
          <a:p>
            <a:r>
              <a:rPr lang="en-US" altLang="zh-CN"/>
              <a:t>We alternate between these updates until convergence, with each iteration guaranteeing monotonic improvement of the CMSE objective function.</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In Phase 2, we tackle the core challenge of optimizing the antenna configuration. The problem is formulated as minimizing the CMSE with respect to surface positions, rotations, and antenna displacements, while satisfying all physical constraints.</a:t>
            </a:r>
            <a:endParaRPr lang="en-US" altLang="zh-CN"/>
          </a:p>
          <a:p>
            <a:r>
              <a:rPr lang="en-US" altLang="zh-CN"/>
              <a:t>This optimization problem presents challenges due to three key factors: first, the objective function is highly non-convex because channel responses depend on antenna positions in a complex, nonlinear fashion; second, we face multiple nonlinear constraints including collision avoidance and orientation requirements; third, the optimization variables are strongly coupled.</a:t>
            </a:r>
            <a:endParaRPr lang="en-US" altLang="zh-CN"/>
          </a:p>
          <a:p>
            <a:r>
              <a:rPr lang="en-US" altLang="zh-CN"/>
              <a:t>To overcome these difficulties, we employ Moth-Flame Optimization, which offers distinct advantages: its spiral movement mechanism enables more local search around promising solutions compared to PSO's linear updates, while the adaptive flame management naturally balances global exploration and local refinement throughout the optimization process.</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Times New Roman" panose="02020603050405020304" charset="0"/>
                <a:cs typeface="Times New Roman" panose="0202060305040502030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Times New Roman" panose="02020603050405020304" charset="0"/>
                <a:cs typeface="Times New Roman" panose="02020603050405020304" charset="0"/>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Times New Roman" panose="02020603050405020304" charset="0"/>
                <a:cs typeface="Times New Roman" panose="02020603050405020304" charset="0"/>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Times New Roman" panose="02020603050405020304" charset="0"/>
          <a:ea typeface="+mj-ea"/>
          <a:cs typeface="Times New Roman" panose="02020603050405020304" charset="0"/>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Times New Roman" panose="02020603050405020304" charset="0"/>
          <a:ea typeface="+mn-ea"/>
          <a:cs typeface="Times New Roman" panose="0202060305040502030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Times New Roman" panose="02020603050405020304" charset="0"/>
          <a:ea typeface="+mn-ea"/>
          <a:cs typeface="Times New Roman" panose="0202060305040502030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Times New Roman" panose="02020603050405020304" charset="0"/>
          <a:ea typeface="+mn-ea"/>
          <a:cs typeface="Times New Roman" panose="0202060305040502030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Times New Roman" panose="02020603050405020304" charset="0"/>
          <a:ea typeface="+mn-ea"/>
          <a:cs typeface="Times New Roman" panose="0202060305040502030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Times New Roman" panose="02020603050405020304" charset="0"/>
          <a:ea typeface="+mn-ea"/>
          <a:cs typeface="Times New Roman" panose="020206030504050203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tags" Target="../tags/tag123.xml"/><Relationship Id="rId14" Type="http://schemas.openxmlformats.org/officeDocument/2006/relationships/notesSlide" Target="../notesSlides/notesSlide10.xml"/><Relationship Id="rId13" Type="http://schemas.openxmlformats.org/officeDocument/2006/relationships/slideLayout" Target="../slideLayouts/slideLayout2.xml"/><Relationship Id="rId12" Type="http://schemas.openxmlformats.org/officeDocument/2006/relationships/tags" Target="../tags/tag124.xml"/><Relationship Id="rId11"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image" Target="../media/image42.png"/><Relationship Id="rId6" Type="http://schemas.openxmlformats.org/officeDocument/2006/relationships/tags" Target="../tags/tag126.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0" Type="http://schemas.openxmlformats.org/officeDocument/2006/relationships/notesSlide" Target="../notesSlides/notesSlide11.xml"/><Relationship Id="rId2" Type="http://schemas.openxmlformats.org/officeDocument/2006/relationships/tags" Target="../tags/tag125.xml"/><Relationship Id="rId19" Type="http://schemas.openxmlformats.org/officeDocument/2006/relationships/slideLayout" Target="../slideLayouts/slideLayout2.xml"/><Relationship Id="rId18" Type="http://schemas.openxmlformats.org/officeDocument/2006/relationships/tags" Target="../tags/tag134.xml"/><Relationship Id="rId17" Type="http://schemas.openxmlformats.org/officeDocument/2006/relationships/image" Target="../media/image45.png"/><Relationship Id="rId16" Type="http://schemas.openxmlformats.org/officeDocument/2006/relationships/image" Target="../media/image44.png"/><Relationship Id="rId15" Type="http://schemas.openxmlformats.org/officeDocument/2006/relationships/image" Target="../media/image43.png"/><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image" Target="../media/image3.png"/><Relationship Id="rId3" Type="http://schemas.openxmlformats.org/officeDocument/2006/relationships/tags" Target="../tags/tag65.xml"/><Relationship Id="rId2" Type="http://schemas.openxmlformats.org/officeDocument/2006/relationships/tags" Target="../tags/tag64.xml"/><Relationship Id="rId15" Type="http://schemas.openxmlformats.org/officeDocument/2006/relationships/notesSlide" Target="../notesSlides/notesSlide2.xml"/><Relationship Id="rId14" Type="http://schemas.openxmlformats.org/officeDocument/2006/relationships/slideLayout" Target="../slideLayouts/slideLayout2.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79.xml"/><Relationship Id="rId3" Type="http://schemas.openxmlformats.org/officeDocument/2006/relationships/image" Target="../media/image5.png"/><Relationship Id="rId2" Type="http://schemas.openxmlformats.org/officeDocument/2006/relationships/tags" Target="../tags/tag78.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image" Target="../media/image6.png"/><Relationship Id="rId3" Type="http://schemas.openxmlformats.org/officeDocument/2006/relationships/tags" Target="../tags/tag81.xml"/><Relationship Id="rId2" Type="http://schemas.openxmlformats.org/officeDocument/2006/relationships/tags" Target="../tags/tag80.xml"/><Relationship Id="rId17" Type="http://schemas.openxmlformats.org/officeDocument/2006/relationships/notesSlide" Target="../notesSlides/notesSlide5.xml"/><Relationship Id="rId16" Type="http://schemas.openxmlformats.org/officeDocument/2006/relationships/slideLayout" Target="../slideLayouts/slideLayout2.xml"/><Relationship Id="rId15" Type="http://schemas.openxmlformats.org/officeDocument/2006/relationships/tags" Target="../tags/tag86.xml"/><Relationship Id="rId14" Type="http://schemas.openxmlformats.org/officeDocument/2006/relationships/image" Target="../media/image12.png"/><Relationship Id="rId13" Type="http://schemas.openxmlformats.org/officeDocument/2006/relationships/image" Target="../media/image11.png"/><Relationship Id="rId12" Type="http://schemas.openxmlformats.org/officeDocument/2006/relationships/image" Target="../media/image10.png"/><Relationship Id="rId11" Type="http://schemas.openxmlformats.org/officeDocument/2006/relationships/tags" Target="../tags/tag85.xml"/><Relationship Id="rId10" Type="http://schemas.openxmlformats.org/officeDocument/2006/relationships/image" Target="../media/image9.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image" Target="../media/image14.png"/><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13.png"/><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notesSlide" Target="../notesSlides/notesSlide6.xml"/><Relationship Id="rId12" Type="http://schemas.openxmlformats.org/officeDocument/2006/relationships/slideLayout" Target="../slideLayouts/slideLayout2.xml"/><Relationship Id="rId11" Type="http://schemas.openxmlformats.org/officeDocument/2006/relationships/tags" Target="../tags/tag93.xml"/><Relationship Id="rId10" Type="http://schemas.openxmlformats.org/officeDocument/2006/relationships/image" Target="../media/image15.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5" Type="http://schemas.openxmlformats.org/officeDocument/2006/relationships/notesSlide" Target="../notesSlides/notesSlide7.xml"/><Relationship Id="rId14" Type="http://schemas.openxmlformats.org/officeDocument/2006/relationships/slideLayout" Target="../slideLayouts/slideLayout2.xml"/><Relationship Id="rId13" Type="http://schemas.openxmlformats.org/officeDocument/2006/relationships/tags" Target="../tags/tag104.xml"/><Relationship Id="rId12" Type="http://schemas.openxmlformats.org/officeDocument/2006/relationships/image" Target="../media/image16.png"/><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4" Type="http://schemas.openxmlformats.org/officeDocument/2006/relationships/notesSlide" Target="../notesSlides/notesSlide8.xml"/><Relationship Id="rId23" Type="http://schemas.openxmlformats.org/officeDocument/2006/relationships/slideLayout" Target="../slideLayouts/slideLayout2.xml"/><Relationship Id="rId22" Type="http://schemas.openxmlformats.org/officeDocument/2006/relationships/tags" Target="../tags/tag113.xml"/><Relationship Id="rId21" Type="http://schemas.openxmlformats.org/officeDocument/2006/relationships/image" Target="../media/image28.png"/><Relationship Id="rId20" Type="http://schemas.openxmlformats.org/officeDocument/2006/relationships/image" Target="../media/image27.png"/><Relationship Id="rId2" Type="http://schemas.openxmlformats.org/officeDocument/2006/relationships/tags" Target="../tags/tag105.xml"/><Relationship Id="rId19" Type="http://schemas.openxmlformats.org/officeDocument/2006/relationships/image" Target="../media/image26.png"/><Relationship Id="rId18" Type="http://schemas.openxmlformats.org/officeDocument/2006/relationships/image" Target="../media/image25.png"/><Relationship Id="rId17" Type="http://schemas.openxmlformats.org/officeDocument/2006/relationships/image" Target="../media/image24.png"/><Relationship Id="rId16" Type="http://schemas.openxmlformats.org/officeDocument/2006/relationships/image" Target="../media/image23.png"/><Relationship Id="rId15" Type="http://schemas.openxmlformats.org/officeDocument/2006/relationships/image" Target="../media/image22.png"/><Relationship Id="rId14" Type="http://schemas.openxmlformats.org/officeDocument/2006/relationships/image" Target="../media/image21.png"/><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image" Target="../media/image28.png"/><Relationship Id="rId7" Type="http://schemas.openxmlformats.org/officeDocument/2006/relationships/image" Target="../media/image14.png"/><Relationship Id="rId6" Type="http://schemas.openxmlformats.org/officeDocument/2006/relationships/image" Target="../media/image29.png"/><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8" Type="http://schemas.openxmlformats.org/officeDocument/2006/relationships/notesSlide" Target="../notesSlides/notesSlide9.xml"/><Relationship Id="rId17" Type="http://schemas.openxmlformats.org/officeDocument/2006/relationships/slideLayout" Target="../slideLayouts/slideLayout2.xml"/><Relationship Id="rId16" Type="http://schemas.openxmlformats.org/officeDocument/2006/relationships/tags" Target="../tags/tag122.xml"/><Relationship Id="rId15" Type="http://schemas.openxmlformats.org/officeDocument/2006/relationships/image" Target="../media/image26.png"/><Relationship Id="rId14" Type="http://schemas.openxmlformats.org/officeDocument/2006/relationships/image" Target="../media/image19.png"/><Relationship Id="rId13" Type="http://schemas.openxmlformats.org/officeDocument/2006/relationships/image" Target="../media/image16.png"/><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0" y="2006002"/>
            <a:ext cx="12192000" cy="1938020"/>
          </a:xfrm>
          <a:prstGeom prst="rect">
            <a:avLst/>
          </a:prstGeom>
          <a:noFill/>
        </p:spPr>
        <p:txBody>
          <a:bodyPr wrap="square" rtlCol="0">
            <a:spAutoFit/>
          </a:bodyPr>
          <a:lstStyle/>
          <a:p>
            <a:pPr algn="ctr"/>
            <a:r>
              <a:rPr lang="en-US" altLang="zh-CN" sz="4000" b="1" dirty="0">
                <a:solidFill>
                  <a:schemeClr val="bg1"/>
                </a:solidFill>
                <a:ea typeface="Verdana" panose="020B0604030504040204" pitchFamily="34" charset="0"/>
                <a:cs typeface="Calibri Light" panose="020F0302020204030204" pitchFamily="34" charset="0"/>
              </a:rPr>
              <a:t>Hierarchical Alternating Optimization For Enhanced 6DMA-Assisted Over-the-Air Computation</a:t>
            </a:r>
            <a:endParaRPr lang="en-US" altLang="zh-CN" sz="4000" b="1" dirty="0">
              <a:solidFill>
                <a:schemeClr val="bg1"/>
              </a:solidFill>
              <a:ea typeface="Verdana" panose="020B0604030504040204" pitchFamily="34" charset="0"/>
              <a:cs typeface="Calibri Light" panose="020F0302020204030204" pitchFamily="34" charset="0"/>
            </a:endParaRPr>
          </a:p>
        </p:txBody>
      </p:sp>
      <p:sp>
        <p:nvSpPr>
          <p:cNvPr id="10" name="矩形 9"/>
          <p:cNvSpPr/>
          <p:nvPr/>
        </p:nvSpPr>
        <p:spPr>
          <a:xfrm flipV="1">
            <a:off x="5848667" y="3692622"/>
            <a:ext cx="494665" cy="76200"/>
          </a:xfrm>
          <a:prstGeom prst="rect">
            <a:avLst/>
          </a:prstGeom>
          <a:gradFill>
            <a:gsLst>
              <a:gs pos="0">
                <a:schemeClr val="accent2">
                  <a:lumMod val="20000"/>
                  <a:lumOff val="80000"/>
                </a:schemeClr>
              </a:gs>
              <a:gs pos="100000">
                <a:schemeClr val="accent2">
                  <a:lumMod val="60000"/>
                  <a:lumOff val="40000"/>
                </a:schemeClr>
              </a:gs>
            </a:gsLst>
            <a:lin ang="21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3" name="文本框 2"/>
          <p:cNvSpPr txBox="1"/>
          <p:nvPr/>
        </p:nvSpPr>
        <p:spPr>
          <a:xfrm>
            <a:off x="256479" y="6402910"/>
            <a:ext cx="2125980" cy="368300"/>
          </a:xfrm>
          <a:prstGeom prst="rect">
            <a:avLst/>
          </a:prstGeom>
          <a:noFill/>
        </p:spPr>
        <p:txBody>
          <a:bodyPr wrap="none" rtlCol="0">
            <a:spAutoFit/>
          </a:bodyPr>
          <a:lstStyle/>
          <a:p>
            <a:r>
              <a:rPr lang="en-US" altLang="zh-CN" b="1" dirty="0">
                <a:solidFill>
                  <a:schemeClr val="bg1"/>
                </a:solidFill>
                <a:cs typeface="Times New Roman" panose="02020603050405020304" charset="0"/>
              </a:rPr>
              <a:t>Paper ID : CT3323</a:t>
            </a:r>
            <a:endParaRPr lang="zh-CN" altLang="en-US" b="1" dirty="0">
              <a:solidFill>
                <a:schemeClr val="bg1"/>
              </a:solidFill>
              <a:cs typeface="Times New Roman" panose="02020603050405020304" charset="0"/>
            </a:endParaRPr>
          </a:p>
        </p:txBody>
      </p:sp>
      <p:sp>
        <p:nvSpPr>
          <p:cNvPr id="5" name="文本框 4"/>
          <p:cNvSpPr txBox="1"/>
          <p:nvPr/>
        </p:nvSpPr>
        <p:spPr>
          <a:xfrm>
            <a:off x="0" y="4113391"/>
            <a:ext cx="12192000" cy="1198880"/>
          </a:xfrm>
          <a:prstGeom prst="rect">
            <a:avLst/>
          </a:prstGeom>
          <a:noFill/>
        </p:spPr>
        <p:txBody>
          <a:bodyPr wrap="square" rtlCol="0">
            <a:spAutoFit/>
          </a:bodyPr>
          <a:lstStyle/>
          <a:p>
            <a:pPr algn="ctr"/>
            <a:r>
              <a:rPr lang="en-US" altLang="zh-CN" sz="2400" dirty="0">
                <a:solidFill>
                  <a:schemeClr val="bg1"/>
                </a:solidFill>
                <a:cs typeface="Times New Roman" panose="02020603050405020304" charset="0"/>
              </a:rPr>
              <a:t>Junjie Gao, Bin Yan, Rui Ma, Zheng Wang, Yongming Huang</a:t>
            </a:r>
            <a:endParaRPr lang="en-US" altLang="zh-CN" sz="2400" dirty="0">
              <a:solidFill>
                <a:schemeClr val="bg1"/>
              </a:solidFill>
              <a:cs typeface="Times New Roman" panose="02020603050405020304" charset="0"/>
            </a:endParaRPr>
          </a:p>
          <a:p>
            <a:pPr algn="ctr"/>
            <a:r>
              <a:rPr lang="en-US" altLang="zh-CN" sz="2400" dirty="0">
                <a:solidFill>
                  <a:schemeClr val="bg1"/>
                </a:solidFill>
                <a:cs typeface="Times New Roman" panose="02020603050405020304" charset="0"/>
              </a:rPr>
              <a:t> School of Information Science and Engineering</a:t>
            </a:r>
            <a:endParaRPr lang="en-US" altLang="zh-CN" sz="2400" dirty="0">
              <a:solidFill>
                <a:schemeClr val="bg1"/>
              </a:solidFill>
              <a:cs typeface="Times New Roman" panose="02020603050405020304" charset="0"/>
            </a:endParaRPr>
          </a:p>
          <a:p>
            <a:pPr algn="ctr"/>
            <a:r>
              <a:rPr lang="en-US" altLang="zh-CN" sz="2400" dirty="0">
                <a:solidFill>
                  <a:schemeClr val="bg1"/>
                </a:solidFill>
                <a:cs typeface="Times New Roman" panose="02020603050405020304" charset="0"/>
              </a:rPr>
              <a:t>Southeast University, Nanjing, China</a:t>
            </a:r>
            <a:endParaRPr lang="en-US" altLang="zh-CN" sz="2400" dirty="0">
              <a:solidFill>
                <a:schemeClr val="bg1"/>
              </a:solidFill>
              <a:cs typeface="Times New Roman" panose="02020603050405020304" charset="0"/>
            </a:endParaRPr>
          </a:p>
        </p:txBody>
      </p:sp>
      <p:sp>
        <p:nvSpPr>
          <p:cNvPr id="9" name="文本框 8"/>
          <p:cNvSpPr txBox="1"/>
          <p:nvPr/>
        </p:nvSpPr>
        <p:spPr>
          <a:xfrm>
            <a:off x="-1" y="5482050"/>
            <a:ext cx="12192000" cy="368300"/>
          </a:xfrm>
          <a:prstGeom prst="rect">
            <a:avLst/>
          </a:prstGeom>
          <a:noFill/>
        </p:spPr>
        <p:txBody>
          <a:bodyPr wrap="square" rtlCol="0">
            <a:spAutoFit/>
          </a:bodyPr>
          <a:lstStyle/>
          <a:p>
            <a:pPr algn="ctr"/>
            <a:r>
              <a:rPr lang="en-US" altLang="zh-CN" dirty="0">
                <a:solidFill>
                  <a:schemeClr val="bg1"/>
                </a:solidFill>
                <a:cs typeface="Times New Roman" panose="02020603050405020304" charset="0"/>
              </a:rPr>
              <a:t>junjiegseu@gmail.com</a:t>
            </a:r>
            <a:endParaRPr lang="en-US" altLang="zh-CN" dirty="0">
              <a:solidFill>
                <a:schemeClr val="bg1"/>
              </a:solidFill>
              <a:cs typeface="Times New Roman" panose="02020603050405020304" charset="0"/>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38150" y="899795"/>
            <a:ext cx="966660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III - </a:t>
            </a:r>
            <a:r>
              <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rPr>
              <a:t>The Proposed HAO Algorithm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custDataLst>
              <p:tags r:id="rId2"/>
            </p:custDataLst>
          </p:nvPr>
        </p:nvSpPr>
        <p:spPr>
          <a:xfrm>
            <a:off x="6347460" y="1057275"/>
            <a:ext cx="5773420" cy="485648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Each moth represents a complete enhanced 6DMA configuration:</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Fitness Function:</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V(Mi) represents a violated constraint:</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Moth</a:t>
            </a: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 position update rule:</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pic>
        <p:nvPicPr>
          <p:cNvPr id="3" name="图片 2"/>
          <p:cNvPicPr>
            <a:picLocks noChangeAspect="1"/>
          </p:cNvPicPr>
          <p:nvPr/>
        </p:nvPicPr>
        <p:blipFill>
          <a:blip r:embed="rId3"/>
          <a:stretch>
            <a:fillRect/>
          </a:stretch>
        </p:blipFill>
        <p:spPr>
          <a:xfrm>
            <a:off x="7086600" y="1526540"/>
            <a:ext cx="4523740" cy="641350"/>
          </a:xfrm>
          <a:prstGeom prst="rect">
            <a:avLst/>
          </a:prstGeom>
        </p:spPr>
      </p:pic>
      <p:pic>
        <p:nvPicPr>
          <p:cNvPr id="7" name="图片 6"/>
          <p:cNvPicPr>
            <a:picLocks noChangeAspect="1"/>
          </p:cNvPicPr>
          <p:nvPr/>
        </p:nvPicPr>
        <p:blipFill>
          <a:blip r:embed="rId4"/>
          <a:stretch>
            <a:fillRect/>
          </a:stretch>
        </p:blipFill>
        <p:spPr>
          <a:xfrm>
            <a:off x="7606665" y="2562225"/>
            <a:ext cx="3185160" cy="452755"/>
          </a:xfrm>
          <a:prstGeom prst="rect">
            <a:avLst/>
          </a:prstGeom>
        </p:spPr>
      </p:pic>
      <p:pic>
        <p:nvPicPr>
          <p:cNvPr id="8" name="图片 7"/>
          <p:cNvPicPr>
            <a:picLocks noChangeAspect="1"/>
          </p:cNvPicPr>
          <p:nvPr/>
        </p:nvPicPr>
        <p:blipFill>
          <a:blip r:embed="rId5"/>
          <a:stretch>
            <a:fillRect/>
          </a:stretch>
        </p:blipFill>
        <p:spPr>
          <a:xfrm>
            <a:off x="6644640" y="3036570"/>
            <a:ext cx="537210" cy="229235"/>
          </a:xfrm>
          <a:prstGeom prst="rect">
            <a:avLst/>
          </a:prstGeom>
        </p:spPr>
      </p:pic>
      <p:pic>
        <p:nvPicPr>
          <p:cNvPr id="9" name="图片 8"/>
          <p:cNvPicPr>
            <a:picLocks noChangeAspect="1"/>
          </p:cNvPicPr>
          <p:nvPr/>
        </p:nvPicPr>
        <p:blipFill>
          <a:blip r:embed="rId6"/>
          <a:stretch>
            <a:fillRect/>
          </a:stretch>
        </p:blipFill>
        <p:spPr>
          <a:xfrm>
            <a:off x="7322185" y="3223895"/>
            <a:ext cx="3865245" cy="1232535"/>
          </a:xfrm>
          <a:prstGeom prst="rect">
            <a:avLst/>
          </a:prstGeom>
        </p:spPr>
      </p:pic>
      <p:pic>
        <p:nvPicPr>
          <p:cNvPr id="12" name="图片 11"/>
          <p:cNvPicPr>
            <a:picLocks noChangeAspect="1"/>
          </p:cNvPicPr>
          <p:nvPr/>
        </p:nvPicPr>
        <p:blipFill>
          <a:blip r:embed="rId7"/>
          <a:stretch>
            <a:fillRect/>
          </a:stretch>
        </p:blipFill>
        <p:spPr>
          <a:xfrm>
            <a:off x="7775575" y="4766310"/>
            <a:ext cx="2664460" cy="318135"/>
          </a:xfrm>
          <a:prstGeom prst="rect">
            <a:avLst/>
          </a:prstGeom>
        </p:spPr>
      </p:pic>
      <p:pic>
        <p:nvPicPr>
          <p:cNvPr id="13" name="图片 12"/>
          <p:cNvPicPr>
            <a:picLocks noChangeAspect="1"/>
          </p:cNvPicPr>
          <p:nvPr/>
        </p:nvPicPr>
        <p:blipFill>
          <a:blip r:embed="rId8"/>
          <a:stretch>
            <a:fillRect/>
          </a:stretch>
        </p:blipFill>
        <p:spPr>
          <a:xfrm>
            <a:off x="8399145" y="5045075"/>
            <a:ext cx="1392555" cy="334645"/>
          </a:xfrm>
          <a:prstGeom prst="rect">
            <a:avLst/>
          </a:prstGeom>
        </p:spPr>
      </p:pic>
      <p:pic>
        <p:nvPicPr>
          <p:cNvPr id="14" name="图片 13"/>
          <p:cNvPicPr>
            <a:picLocks noChangeAspect="1"/>
          </p:cNvPicPr>
          <p:nvPr/>
        </p:nvPicPr>
        <p:blipFill>
          <a:blip r:embed="rId9"/>
          <a:stretch>
            <a:fillRect/>
          </a:stretch>
        </p:blipFill>
        <p:spPr>
          <a:xfrm>
            <a:off x="7898130" y="5353685"/>
            <a:ext cx="2446020" cy="285750"/>
          </a:xfrm>
          <a:prstGeom prst="rect">
            <a:avLst/>
          </a:prstGeom>
        </p:spPr>
      </p:pic>
      <p:pic>
        <p:nvPicPr>
          <p:cNvPr id="16" name="图片 15"/>
          <p:cNvPicPr>
            <a:picLocks noChangeAspect="1"/>
          </p:cNvPicPr>
          <p:nvPr/>
        </p:nvPicPr>
        <p:blipFill>
          <a:blip r:embed="rId10"/>
          <a:stretch>
            <a:fillRect/>
          </a:stretch>
        </p:blipFill>
        <p:spPr>
          <a:xfrm>
            <a:off x="8344535" y="5596890"/>
            <a:ext cx="1667510" cy="311785"/>
          </a:xfrm>
          <a:prstGeom prst="rect">
            <a:avLst/>
          </a:prstGeom>
        </p:spPr>
      </p:pic>
      <p:pic>
        <p:nvPicPr>
          <p:cNvPr id="17" name="图片 16"/>
          <p:cNvPicPr>
            <a:picLocks noChangeAspect="1"/>
          </p:cNvPicPr>
          <p:nvPr/>
        </p:nvPicPr>
        <p:blipFill>
          <a:blip r:embed="rId11"/>
          <a:stretch>
            <a:fillRect/>
          </a:stretch>
        </p:blipFill>
        <p:spPr>
          <a:xfrm>
            <a:off x="782320" y="2259330"/>
            <a:ext cx="4232910" cy="3307715"/>
          </a:xfrm>
          <a:prstGeom prst="rect">
            <a:avLst/>
          </a:prstGeom>
        </p:spPr>
      </p:pic>
      <p:sp>
        <p:nvSpPr>
          <p:cNvPr id="22" name="文本框 21"/>
          <p:cNvSpPr txBox="1"/>
          <p:nvPr/>
        </p:nvSpPr>
        <p:spPr>
          <a:xfrm>
            <a:off x="725170" y="1493520"/>
            <a:ext cx="4429760" cy="657860"/>
          </a:xfrm>
          <a:prstGeom prst="roundRect">
            <a:avLst>
              <a:gd name="adj" fmla="val 50000"/>
            </a:avLst>
          </a:prstGeom>
          <a:solidFill>
            <a:schemeClr val="accent2"/>
          </a:solidFill>
        </p:spPr>
        <p:txBody>
          <a:bodyPr vert="horz" wrap="square" lIns="91440" tIns="45720" rIns="91440" bIns="45720" rtlCol="0" anchor="t">
            <a:noAutofit/>
          </a:bodyPr>
          <a:p>
            <a:pPr algn="l"/>
            <a:r>
              <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rPr>
              <a:t>Moth-Flame Optimization</a:t>
            </a:r>
            <a:r>
              <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rPr>
              <a:t> </a:t>
            </a:r>
            <a:endPar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endParaRPr>
          </a:p>
        </p:txBody>
      </p:sp>
      <p:sp>
        <p:nvSpPr>
          <p:cNvPr id="23" name="文本框 22"/>
          <p:cNvSpPr txBox="1"/>
          <p:nvPr/>
        </p:nvSpPr>
        <p:spPr>
          <a:xfrm>
            <a:off x="0" y="5576570"/>
            <a:ext cx="6336030" cy="337185"/>
          </a:xfrm>
          <a:prstGeom prst="rect">
            <a:avLst/>
          </a:prstGeom>
        </p:spPr>
        <p:txBody>
          <a:bodyPr wrap="square">
            <a:spAutoFit/>
          </a:bodyPr>
          <a:p>
            <a:r>
              <a:rPr lang="en-US" altLang="zh-CN" sz="1600">
                <a:solidFill>
                  <a:srgbClr val="000000"/>
                </a:solidFill>
                <a:latin typeface="Times New Roman" panose="02020603050405020304" charset="0"/>
                <a:ea typeface="NimbusRomNo9L-Regu"/>
                <a:cs typeface="Times New Roman" panose="02020603050405020304" charset="0"/>
              </a:rPr>
              <a:t>Figure: conceptual model of position updating of a moth around a flame</a:t>
            </a:r>
            <a:r>
              <a:rPr lang="en-US" altLang="zh-CN" sz="1600" baseline="30000">
                <a:solidFill>
                  <a:srgbClr val="000000"/>
                </a:solidFill>
                <a:latin typeface="Times New Roman" panose="02020603050405020304" charset="0"/>
                <a:ea typeface="NimbusRomNo9L-Regu"/>
                <a:cs typeface="Times New Roman" panose="02020603050405020304" charset="0"/>
              </a:rPr>
              <a:t>[2]</a:t>
            </a:r>
            <a:r>
              <a:rPr lang="en-US" altLang="zh-CN" sz="1600">
                <a:solidFill>
                  <a:srgbClr val="000000"/>
                </a:solidFill>
                <a:latin typeface="Times New Roman" panose="02020603050405020304" charset="0"/>
                <a:ea typeface="NimbusRomNo9L-Regu"/>
                <a:cs typeface="Times New Roman" panose="02020603050405020304" charset="0"/>
              </a:rPr>
              <a:t>.</a:t>
            </a:r>
            <a:endParaRPr lang="en-US" altLang="zh-CN" sz="1600">
              <a:solidFill>
                <a:srgbClr val="000000"/>
              </a:solidFill>
              <a:latin typeface="Times New Roman" panose="02020603050405020304" charset="0"/>
              <a:ea typeface="NimbusRomNo9L-Regu"/>
              <a:cs typeface="Times New Roman" panose="02020603050405020304" charset="0"/>
            </a:endParaRPr>
          </a:p>
        </p:txBody>
      </p:sp>
      <p:sp>
        <p:nvSpPr>
          <p:cNvPr id="24" name="文本框 23"/>
          <p:cNvSpPr txBox="1"/>
          <p:nvPr/>
        </p:nvSpPr>
        <p:spPr>
          <a:xfrm>
            <a:off x="131445" y="6062980"/>
            <a:ext cx="11988800" cy="306705"/>
          </a:xfrm>
          <a:prstGeom prst="rect">
            <a:avLst/>
          </a:prstGeom>
        </p:spPr>
        <p:txBody>
          <a:bodyPr wrap="square">
            <a:spAutoFit/>
          </a:bodyPr>
          <a:p>
            <a:pPr algn="l">
              <a:buClrTx/>
              <a:buSzTx/>
              <a:buFontTx/>
            </a:pPr>
            <a:r>
              <a:rPr lang="en-US" altLang="zh-CN" sz="1400">
                <a:latin typeface="Times New Roman" panose="02020603050405020304" charset="0"/>
                <a:cs typeface="Times New Roman" panose="02020603050405020304" charset="0"/>
              </a:rPr>
              <a:t>[2] Shehab, M., Abualigah, L., Al Hamad, H. et al. Moth–flame optimization algorithm: variants and applications. Neural Comput &amp; Applic 32, 9859–9884, 2020.</a:t>
            </a:r>
            <a:endParaRPr lang="en-US" altLang="zh-CN" sz="1400">
              <a:latin typeface="Times New Roman" panose="02020603050405020304" charset="0"/>
              <a:cs typeface="Times New Roman" panose="02020603050405020304" charset="0"/>
            </a:endParaRPr>
          </a:p>
        </p:txBody>
      </p:sp>
    </p:spTree>
    <p:custDataLst>
      <p:tags r:id="rId1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51815" y="889635"/>
            <a:ext cx="966660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III - </a:t>
            </a:r>
            <a:r>
              <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rPr>
              <a:t>The Proposed HAO Algorithm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5" name="文本框 4"/>
          <p:cNvSpPr txBox="1"/>
          <p:nvPr>
            <p:custDataLst>
              <p:tags r:id="rId2"/>
            </p:custDataLst>
          </p:nvPr>
        </p:nvSpPr>
        <p:spPr>
          <a:xfrm>
            <a:off x="809625" y="1443990"/>
            <a:ext cx="5083810" cy="2957195"/>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Adaptive Flame Number:</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dirty="0">
              <a:solidFill>
                <a:srgbClr val="002B60"/>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Flame Update Strategy:</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dirty="0">
              <a:solidFill>
                <a:srgbClr val="002B60"/>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Projection to Feasible Regions: </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pic>
        <p:nvPicPr>
          <p:cNvPr id="18" name="图片 17"/>
          <p:cNvPicPr>
            <a:picLocks noChangeAspect="1"/>
          </p:cNvPicPr>
          <p:nvPr/>
        </p:nvPicPr>
        <p:blipFill>
          <a:blip r:embed="rId3"/>
          <a:srcRect t="8889"/>
          <a:stretch>
            <a:fillRect/>
          </a:stretch>
        </p:blipFill>
        <p:spPr>
          <a:xfrm>
            <a:off x="1861185" y="1802765"/>
            <a:ext cx="2863850" cy="489585"/>
          </a:xfrm>
          <a:prstGeom prst="rect">
            <a:avLst/>
          </a:prstGeom>
        </p:spPr>
      </p:pic>
      <p:pic>
        <p:nvPicPr>
          <p:cNvPr id="21" name="图片 20"/>
          <p:cNvPicPr>
            <a:picLocks noChangeAspect="1"/>
          </p:cNvPicPr>
          <p:nvPr/>
        </p:nvPicPr>
        <p:blipFill>
          <a:blip r:embed="rId4"/>
          <a:stretch>
            <a:fillRect/>
          </a:stretch>
        </p:blipFill>
        <p:spPr>
          <a:xfrm>
            <a:off x="1472565" y="3603625"/>
            <a:ext cx="3679825" cy="737870"/>
          </a:xfrm>
          <a:prstGeom prst="rect">
            <a:avLst/>
          </a:prstGeom>
        </p:spPr>
      </p:pic>
      <p:pic>
        <p:nvPicPr>
          <p:cNvPr id="6" name="图片 5"/>
          <p:cNvPicPr>
            <a:picLocks noChangeAspect="1"/>
          </p:cNvPicPr>
          <p:nvPr/>
        </p:nvPicPr>
        <p:blipFill>
          <a:blip r:embed="rId5"/>
          <a:stretch>
            <a:fillRect/>
          </a:stretch>
        </p:blipFill>
        <p:spPr>
          <a:xfrm>
            <a:off x="1421765" y="2626995"/>
            <a:ext cx="3859530" cy="641985"/>
          </a:xfrm>
          <a:prstGeom prst="rect">
            <a:avLst/>
          </a:prstGeom>
        </p:spPr>
      </p:pic>
      <p:sp>
        <p:nvSpPr>
          <p:cNvPr id="10" name="文本框 9"/>
          <p:cNvSpPr txBox="1"/>
          <p:nvPr>
            <p:custDataLst>
              <p:tags r:id="rId6"/>
            </p:custDataLst>
          </p:nvPr>
        </p:nvSpPr>
        <p:spPr>
          <a:xfrm>
            <a:off x="6955790" y="1361440"/>
            <a:ext cx="4472305" cy="491744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indent="0" algn="l">
              <a:lnSpc>
                <a:spcPct val="150000"/>
              </a:lnSpc>
              <a:buClr>
                <a:srgbClr val="E72525"/>
              </a:buClr>
              <a:buFont typeface="Wingdings" panose="05000000000000000000" pitchFamily="2" charset="2"/>
              <a:buNone/>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 </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pic>
        <p:nvPicPr>
          <p:cNvPr id="15" name="图片 14"/>
          <p:cNvPicPr>
            <a:picLocks noChangeAspect="1"/>
          </p:cNvPicPr>
          <p:nvPr/>
        </p:nvPicPr>
        <p:blipFill>
          <a:blip r:embed="rId7"/>
          <a:stretch>
            <a:fillRect/>
          </a:stretch>
        </p:blipFill>
        <p:spPr>
          <a:xfrm>
            <a:off x="6972300" y="1374775"/>
            <a:ext cx="4381500" cy="4840605"/>
          </a:xfrm>
          <a:prstGeom prst="rect">
            <a:avLst/>
          </a:prstGeom>
        </p:spPr>
      </p:pic>
      <p:grpSp>
        <p:nvGrpSpPr>
          <p:cNvPr id="3" name="组合 2"/>
          <p:cNvGrpSpPr/>
          <p:nvPr>
            <p:custDataLst>
              <p:tags r:id="rId8"/>
            </p:custDataLst>
          </p:nvPr>
        </p:nvGrpSpPr>
        <p:grpSpPr>
          <a:xfrm rot="0">
            <a:off x="6903085" y="887095"/>
            <a:ext cx="4525645" cy="487680"/>
            <a:chOff x="3027" y="2611"/>
            <a:chExt cx="6029" cy="945"/>
          </a:xfrm>
        </p:grpSpPr>
        <p:sp>
          <p:nvSpPr>
            <p:cNvPr id="7" name="文本框 6"/>
            <p:cNvSpPr txBox="1"/>
            <p:nvPr>
              <p:custDataLst>
                <p:tags r:id="rId9"/>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8" name="文本框 7"/>
            <p:cNvSpPr txBox="1"/>
            <p:nvPr>
              <p:custDataLst>
                <p:tags r:id="rId10"/>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The Proposed HAO Algorithm</a:t>
              </a:r>
              <a:endParaRPr kumimoji="1" lang="en-US" altLang="zh-CN" sz="2000" b="1" dirty="0">
                <a:solidFill>
                  <a:srgbClr val="FFCC00"/>
                </a:solidFill>
                <a:cs typeface="Times New Roman" panose="02020603050405020304" charset="0"/>
              </a:endParaRPr>
            </a:p>
          </p:txBody>
        </p:sp>
      </p:grpSp>
      <p:grpSp>
        <p:nvGrpSpPr>
          <p:cNvPr id="13" name="组合 12"/>
          <p:cNvGrpSpPr/>
          <p:nvPr>
            <p:custDataLst>
              <p:tags r:id="rId11"/>
            </p:custDataLst>
          </p:nvPr>
        </p:nvGrpSpPr>
        <p:grpSpPr>
          <a:xfrm rot="0">
            <a:off x="871855" y="4448810"/>
            <a:ext cx="4939665" cy="487680"/>
            <a:chOff x="3027" y="2611"/>
            <a:chExt cx="6029" cy="945"/>
          </a:xfrm>
        </p:grpSpPr>
        <p:sp>
          <p:nvSpPr>
            <p:cNvPr id="14" name="文本框 13"/>
            <p:cNvSpPr txBox="1"/>
            <p:nvPr>
              <p:custDataLst>
                <p:tags r:id="rId12"/>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16" name="文本框 15"/>
            <p:cNvSpPr txBox="1"/>
            <p:nvPr>
              <p:custDataLst>
                <p:tags r:id="rId13"/>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Computational Complexity Analysis</a:t>
              </a:r>
              <a:endParaRPr kumimoji="1" lang="en-US" altLang="zh-CN" sz="2000" b="1" dirty="0">
                <a:solidFill>
                  <a:srgbClr val="FFCC00"/>
                </a:solidFill>
                <a:cs typeface="Times New Roman" panose="02020603050405020304" charset="0"/>
              </a:endParaRPr>
            </a:p>
          </p:txBody>
        </p:sp>
      </p:grpSp>
      <p:sp>
        <p:nvSpPr>
          <p:cNvPr id="20" name="文本框 19"/>
          <p:cNvSpPr txBox="1"/>
          <p:nvPr>
            <p:custDataLst>
              <p:tags r:id="rId14"/>
            </p:custDataLst>
          </p:nvPr>
        </p:nvSpPr>
        <p:spPr>
          <a:xfrm>
            <a:off x="928370" y="4926965"/>
            <a:ext cx="4881245" cy="1621155"/>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Phase 1:</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Phase 2:</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Overall Complexity:  </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pic>
        <p:nvPicPr>
          <p:cNvPr id="23" name="图片 22"/>
          <p:cNvPicPr>
            <a:picLocks noChangeAspect="1"/>
          </p:cNvPicPr>
          <p:nvPr/>
        </p:nvPicPr>
        <p:blipFill>
          <a:blip r:embed="rId15"/>
          <a:stretch>
            <a:fillRect/>
          </a:stretch>
        </p:blipFill>
        <p:spPr>
          <a:xfrm>
            <a:off x="2014855" y="5022850"/>
            <a:ext cx="2067560" cy="349885"/>
          </a:xfrm>
          <a:prstGeom prst="rect">
            <a:avLst/>
          </a:prstGeom>
        </p:spPr>
      </p:pic>
      <p:pic>
        <p:nvPicPr>
          <p:cNvPr id="28" name="图片 27"/>
          <p:cNvPicPr>
            <a:picLocks noChangeAspect="1"/>
          </p:cNvPicPr>
          <p:nvPr/>
        </p:nvPicPr>
        <p:blipFill>
          <a:blip r:embed="rId16"/>
          <a:stretch>
            <a:fillRect/>
          </a:stretch>
        </p:blipFill>
        <p:spPr>
          <a:xfrm>
            <a:off x="1183640" y="6083935"/>
            <a:ext cx="4467860" cy="442595"/>
          </a:xfrm>
          <a:prstGeom prst="rect">
            <a:avLst/>
          </a:prstGeom>
        </p:spPr>
      </p:pic>
      <p:pic>
        <p:nvPicPr>
          <p:cNvPr id="30" name="图片 29"/>
          <p:cNvPicPr>
            <a:picLocks noChangeAspect="1"/>
          </p:cNvPicPr>
          <p:nvPr/>
        </p:nvPicPr>
        <p:blipFill>
          <a:blip r:embed="rId17"/>
          <a:stretch>
            <a:fillRect/>
          </a:stretch>
        </p:blipFill>
        <p:spPr>
          <a:xfrm>
            <a:off x="2041525" y="5434965"/>
            <a:ext cx="2620010" cy="277495"/>
          </a:xfrm>
          <a:prstGeom prst="rect">
            <a:avLst/>
          </a:prstGeom>
        </p:spPr>
      </p:pic>
    </p:spTree>
    <p:custDataLst>
      <p:tags r:id="rId1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84200" y="913765"/>
            <a:ext cx="6096000" cy="521970"/>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sym typeface="+mn-ea"/>
              </a:rPr>
              <a:t>Ⅳ - </a:t>
            </a:r>
            <a:r>
              <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rPr>
              <a:t>Simulation Results</a:t>
            </a:r>
            <a:endPar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endParaRPr>
          </a:p>
        </p:txBody>
      </p:sp>
      <p:pic>
        <p:nvPicPr>
          <p:cNvPr id="8" name="图片 7"/>
          <p:cNvPicPr>
            <a:picLocks noChangeAspect="1"/>
          </p:cNvPicPr>
          <p:nvPr/>
        </p:nvPicPr>
        <p:blipFill>
          <a:blip r:embed="rId2"/>
          <a:srcRect b="48269"/>
          <a:stretch>
            <a:fillRect/>
          </a:stretch>
        </p:blipFill>
        <p:spPr>
          <a:xfrm>
            <a:off x="1569085" y="1437640"/>
            <a:ext cx="4126230" cy="3538855"/>
          </a:xfrm>
          <a:prstGeom prst="rect">
            <a:avLst/>
          </a:prstGeom>
        </p:spPr>
      </p:pic>
      <p:pic>
        <p:nvPicPr>
          <p:cNvPr id="11" name="图片 10"/>
          <p:cNvPicPr>
            <a:picLocks noChangeAspect="1"/>
          </p:cNvPicPr>
          <p:nvPr/>
        </p:nvPicPr>
        <p:blipFill>
          <a:blip r:embed="rId3"/>
          <a:stretch>
            <a:fillRect/>
          </a:stretch>
        </p:blipFill>
        <p:spPr>
          <a:xfrm>
            <a:off x="6074410" y="1437640"/>
            <a:ext cx="4234180" cy="3529330"/>
          </a:xfrm>
          <a:prstGeom prst="rect">
            <a:avLst/>
          </a:prstGeom>
        </p:spPr>
      </p:pic>
      <p:sp>
        <p:nvSpPr>
          <p:cNvPr id="12" name="文本框 11"/>
          <p:cNvSpPr txBox="1"/>
          <p:nvPr>
            <p:custDataLst>
              <p:tags r:id="rId4"/>
            </p:custDataLst>
          </p:nvPr>
        </p:nvSpPr>
        <p:spPr>
          <a:xfrm>
            <a:off x="1156970" y="5062855"/>
            <a:ext cx="9561195" cy="982345"/>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Enhanced 6DMA outperforms all benchmarks in both CMSE and scalability.</a:t>
            </a:r>
            <a:endPar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MFO optimization shows clear advantage over PSO in high-dimensional space</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
        <p:nvSpPr>
          <p:cNvPr id="13" name="文本框 12"/>
          <p:cNvSpPr txBox="1"/>
          <p:nvPr>
            <p:custDataLst>
              <p:tags r:id="rId5"/>
            </p:custDataLst>
          </p:nvPr>
        </p:nvSpPr>
        <p:spPr>
          <a:xfrm>
            <a:off x="1569085" y="1437640"/>
            <a:ext cx="4310380" cy="3529330"/>
          </a:xfrm>
          <a:prstGeom prst="rect">
            <a:avLst/>
          </a:prstGeom>
          <a:ln w="28575" cmpd="sng">
            <a:solidFill>
              <a:schemeClr val="accent2"/>
            </a:solidFill>
            <a:prstDash val="sysDash"/>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indent="0" algn="l">
              <a:lnSpc>
                <a:spcPct val="150000"/>
              </a:lnSpc>
              <a:buClr>
                <a:srgbClr val="E72525"/>
              </a:buClr>
              <a:buFont typeface="Wingdings" panose="05000000000000000000" pitchFamily="2" charset="2"/>
              <a:buNone/>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 </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
        <p:nvSpPr>
          <p:cNvPr id="14" name="文本框 13"/>
          <p:cNvSpPr txBox="1"/>
          <p:nvPr>
            <p:custDataLst>
              <p:tags r:id="rId6"/>
            </p:custDataLst>
          </p:nvPr>
        </p:nvSpPr>
        <p:spPr>
          <a:xfrm>
            <a:off x="6006465" y="1435735"/>
            <a:ext cx="4310380" cy="3529330"/>
          </a:xfrm>
          <a:prstGeom prst="rect">
            <a:avLst/>
          </a:prstGeom>
          <a:ln w="28575" cmpd="sng">
            <a:solidFill>
              <a:schemeClr val="accent2"/>
            </a:solidFill>
            <a:prstDash val="sysDash"/>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indent="0" algn="l">
              <a:lnSpc>
                <a:spcPct val="150000"/>
              </a:lnSpc>
              <a:buClr>
                <a:srgbClr val="E72525"/>
              </a:buClr>
              <a:buFont typeface="Wingdings" panose="05000000000000000000" pitchFamily="2" charset="2"/>
              <a:buNone/>
            </a:pPr>
            <a:r>
              <a:rPr lang="en-US" altLang="zh-CN" sz="1600" dirty="0">
                <a:solidFill>
                  <a:schemeClr val="tx1"/>
                </a:solidFill>
                <a:latin typeface="Times New Roman" panose="02020603050405020304" charset="0"/>
                <a:cs typeface="Times New Roman" panose="02020603050405020304" charset="0"/>
                <a:sym typeface="思源黑体 CN Normal" panose="020B0400000000000000" pitchFamily="34" charset="-122"/>
              </a:rPr>
              <a:t> </a:t>
            </a: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custDataLst>
              <p:tags r:id="rId2"/>
            </p:custDataLst>
          </p:nvPr>
        </p:nvSpPr>
        <p:spPr>
          <a:xfrm>
            <a:off x="2660015" y="2653665"/>
            <a:ext cx="6871335" cy="1130935"/>
          </a:xfrm>
          <a:prstGeom prst="rect">
            <a:avLst/>
          </a:prstGeom>
          <a:noFill/>
        </p:spPr>
        <p:txBody>
          <a:bodyPr wrap="none" lIns="0" tIns="0" rIns="0" bIns="0" rtlCol="0">
            <a:noAutofit/>
          </a:bodyPr>
          <a:lstStyle/>
          <a:p>
            <a:pPr algn="ctr"/>
            <a:r>
              <a:rPr lang="en-US" altLang="zh-CN" sz="4000" dirty="0">
                <a:solidFill>
                  <a:schemeClr val="bg1"/>
                </a:solidFill>
                <a:latin typeface="Arial Black" panose="020B0A04020102020204" pitchFamily="34" charset="0"/>
                <a:ea typeface="思源黑体 CN Bold" panose="020B0800000000000000" pitchFamily="34" charset="-122"/>
                <a:cs typeface="OPPOSans H" panose="00020600040101010101" pitchFamily="18" charset="-122"/>
                <a:sym typeface="思源黑体 CN Normal" panose="020B0400000000000000" pitchFamily="34" charset="-122"/>
              </a:rPr>
              <a:t>Thank you for your watching</a:t>
            </a:r>
            <a:endParaRPr lang="en-US" altLang="zh-CN" sz="4000" dirty="0">
              <a:solidFill>
                <a:schemeClr val="bg1"/>
              </a:solidFill>
              <a:latin typeface="Arial Black" panose="020B0A04020102020204" pitchFamily="34" charset="0"/>
              <a:ea typeface="思源黑体 CN Bold" panose="020B0800000000000000" pitchFamily="34" charset="-122"/>
              <a:cs typeface="OPPOSans H" panose="00020600040101010101" pitchFamily="18" charset="-122"/>
              <a:sym typeface="思源黑体 CN Normal" panose="020B0400000000000000" pitchFamily="34" charset="-122"/>
            </a:endParaRPr>
          </a:p>
          <a:p>
            <a:pPr algn="ctr"/>
            <a:endParaRPr lang="en-US" altLang="zh-CN" sz="4000" dirty="0">
              <a:solidFill>
                <a:schemeClr val="bg1"/>
              </a:solidFill>
              <a:latin typeface="Arial Black" panose="020B0A04020102020204" pitchFamily="34" charset="0"/>
              <a:ea typeface="思源黑体 CN Bold" panose="020B0800000000000000" pitchFamily="34" charset="-122"/>
              <a:cs typeface="OPPOSans H" panose="00020600040101010101" pitchFamily="18" charset="-122"/>
              <a:sym typeface="思源黑体 CN Normal" panose="020B0400000000000000" pitchFamily="34" charset="-122"/>
            </a:endParaRPr>
          </a:p>
        </p:txBody>
      </p:sp>
      <p:sp>
        <p:nvSpPr>
          <p:cNvPr id="2" name="文本框 1"/>
          <p:cNvSpPr txBox="1"/>
          <p:nvPr/>
        </p:nvSpPr>
        <p:spPr>
          <a:xfrm>
            <a:off x="2038350" y="3784600"/>
            <a:ext cx="8086090" cy="1198880"/>
          </a:xfrm>
          <a:prstGeom prst="rect">
            <a:avLst/>
          </a:prstGeom>
          <a:noFill/>
        </p:spPr>
        <p:txBody>
          <a:bodyPr wrap="square" rtlCol="0" anchor="t">
            <a:spAutoFit/>
          </a:bodyPr>
          <a:p>
            <a:pPr algn="ctr"/>
            <a:r>
              <a:rPr lang="en-US" altLang="zh-CN" sz="2400" dirty="0">
                <a:solidFill>
                  <a:schemeClr val="bg1"/>
                </a:solidFill>
                <a:cs typeface="Times New Roman" panose="02020603050405020304" charset="0"/>
                <a:sym typeface="+mn-ea"/>
              </a:rPr>
              <a:t>Junjie Gao, Bin Yan, Rui Ma, Zheng Wang, Yongming Huang</a:t>
            </a:r>
            <a:endParaRPr lang="en-US" altLang="zh-CN" sz="2400" dirty="0">
              <a:solidFill>
                <a:schemeClr val="bg1"/>
              </a:solidFill>
              <a:cs typeface="Times New Roman" panose="02020603050405020304" charset="0"/>
            </a:endParaRPr>
          </a:p>
          <a:p>
            <a:pPr algn="ctr"/>
            <a:r>
              <a:rPr lang="en-US" altLang="zh-CN" sz="2400" dirty="0">
                <a:solidFill>
                  <a:schemeClr val="bg1"/>
                </a:solidFill>
                <a:cs typeface="Times New Roman" panose="02020603050405020304" charset="0"/>
                <a:sym typeface="+mn-ea"/>
              </a:rPr>
              <a:t> School of Information Science and Engineering</a:t>
            </a:r>
            <a:endParaRPr lang="en-US" altLang="zh-CN" sz="2400" dirty="0">
              <a:solidFill>
                <a:schemeClr val="bg1"/>
              </a:solidFill>
              <a:cs typeface="Times New Roman" panose="02020603050405020304" charset="0"/>
            </a:endParaRPr>
          </a:p>
          <a:p>
            <a:pPr algn="ctr"/>
            <a:r>
              <a:rPr lang="en-US" altLang="zh-CN" sz="2400" dirty="0">
                <a:solidFill>
                  <a:schemeClr val="bg1"/>
                </a:solidFill>
                <a:cs typeface="Times New Roman" panose="02020603050405020304" charset="0"/>
                <a:sym typeface="+mn-ea"/>
              </a:rPr>
              <a:t>Southeast University, Nanjing, China</a:t>
            </a:r>
            <a:endParaRPr lang="en-US" altLang="zh-CN" sz="2400" dirty="0">
              <a:solidFill>
                <a:schemeClr val="bg1"/>
              </a:solidFill>
              <a:cs typeface="Times New Roman" panose="02020603050405020304" charset="0"/>
              <a:sym typeface="+mn-ea"/>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1510030" y="2816225"/>
            <a:ext cx="2338705" cy="607695"/>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2800" b="1" dirty="0">
                <a:gradFill>
                  <a:gsLst>
                    <a:gs pos="0">
                      <a:srgbClr val="D7F0FC"/>
                    </a:gs>
                    <a:gs pos="52000">
                      <a:srgbClr val="FFEFDE"/>
                    </a:gs>
                    <a:gs pos="100000">
                      <a:srgbClr val="FFDCFC"/>
                    </a:gs>
                  </a:gsLst>
                  <a:lin ang="5400000" scaled="1"/>
                </a:gradFill>
                <a:latin typeface="Times New Roman" panose="02020603050405020304" charset="0"/>
                <a:ea typeface="Source Han Serif SC" panose="02020400000000000000" pitchFamily="18" charset="-122"/>
                <a:cs typeface="Arial" panose="020B0604020202020204" pitchFamily="34" charset="0"/>
                <a:sym typeface="Source Han Serif SC" panose="02020400000000000000" pitchFamily="18" charset="-122"/>
              </a:rPr>
              <a:t>CONTENTS</a:t>
            </a:r>
            <a:endParaRPr lang="en-US" altLang="zh-CN" sz="2800" b="1" dirty="0">
              <a:gradFill>
                <a:gsLst>
                  <a:gs pos="0">
                    <a:srgbClr val="D7F0FC"/>
                  </a:gs>
                  <a:gs pos="52000">
                    <a:srgbClr val="FFEFDE"/>
                  </a:gs>
                  <a:gs pos="100000">
                    <a:srgbClr val="FFDCFC"/>
                  </a:gs>
                </a:gsLst>
                <a:lin ang="5400000" scaled="1"/>
              </a:gradFill>
              <a:latin typeface="Times New Roman" panose="02020603050405020304" charset="0"/>
              <a:ea typeface="Source Han Serif SC" panose="02020400000000000000" pitchFamily="18" charset="-122"/>
              <a:cs typeface="Arial" panose="020B0604020202020204" pitchFamily="34" charset="0"/>
              <a:sym typeface="Source Han Serif SC" panose="02020400000000000000" pitchFamily="18" charset="-122"/>
            </a:endParaRPr>
          </a:p>
        </p:txBody>
      </p:sp>
      <p:pic>
        <p:nvPicPr>
          <p:cNvPr id="11" name="图片 10" descr="摄图网_401146074_光效（企业商用）"/>
          <p:cNvPicPr>
            <a:picLocks noChangeAspect="1"/>
          </p:cNvPicPr>
          <p:nvPr>
            <p:custDataLst>
              <p:tags r:id="rId3"/>
            </p:custDataLst>
          </p:nvPr>
        </p:nvPicPr>
        <p:blipFill>
          <a:blip r:embed="rId4"/>
          <a:srcRect b="59699"/>
          <a:stretch>
            <a:fillRect/>
          </a:stretch>
        </p:blipFill>
        <p:spPr>
          <a:xfrm rot="5400000" flipH="1">
            <a:off x="2480945" y="2567305"/>
            <a:ext cx="3656965" cy="1105535"/>
          </a:xfrm>
          <a:prstGeom prst="rect">
            <a:avLst/>
          </a:prstGeom>
        </p:spPr>
      </p:pic>
      <p:sp>
        <p:nvSpPr>
          <p:cNvPr id="12" name="文本框 11"/>
          <p:cNvSpPr txBox="1"/>
          <p:nvPr>
            <p:custDataLst>
              <p:tags r:id="rId5"/>
            </p:custDataLst>
          </p:nvPr>
        </p:nvSpPr>
        <p:spPr>
          <a:xfrm>
            <a:off x="4145280" y="1786890"/>
            <a:ext cx="1556385" cy="460375"/>
          </a:xfrm>
          <a:prstGeom prst="rect">
            <a:avLst/>
          </a:prstGeom>
          <a:noFill/>
        </p:spPr>
        <p:txBody>
          <a:bodyPr wrap="square" rtlCol="0">
            <a:spAutoFit/>
          </a:bodyPr>
          <a:lstStyle/>
          <a:p>
            <a:r>
              <a:rPr lang="en-US" altLang="zh-CN" sz="2400" b="1" dirty="0">
                <a:solidFill>
                  <a:schemeClr val="bg1"/>
                </a:solidFill>
                <a:cs typeface="Times New Roman" panose="02020603050405020304" charset="0"/>
              </a:rPr>
              <a:t>Part 01</a:t>
            </a:r>
            <a:endParaRPr lang="en-US" altLang="zh-CN" sz="2400" b="1" dirty="0">
              <a:solidFill>
                <a:schemeClr val="bg1"/>
              </a:solidFill>
              <a:cs typeface="Times New Roman" panose="02020603050405020304" charset="0"/>
            </a:endParaRPr>
          </a:p>
        </p:txBody>
      </p:sp>
      <p:sp>
        <p:nvSpPr>
          <p:cNvPr id="13" name="文本框 12"/>
          <p:cNvSpPr txBox="1"/>
          <p:nvPr>
            <p:custDataLst>
              <p:tags r:id="rId6"/>
            </p:custDataLst>
          </p:nvPr>
        </p:nvSpPr>
        <p:spPr>
          <a:xfrm>
            <a:off x="4145280" y="2545080"/>
            <a:ext cx="1511935" cy="460375"/>
          </a:xfrm>
          <a:prstGeom prst="rect">
            <a:avLst/>
          </a:prstGeom>
          <a:noFill/>
        </p:spPr>
        <p:txBody>
          <a:bodyPr wrap="square" rtlCol="0">
            <a:spAutoFit/>
          </a:bodyPr>
          <a:lstStyle/>
          <a:p>
            <a:r>
              <a:rPr lang="en-US" altLang="zh-CN" sz="2400" b="1">
                <a:solidFill>
                  <a:schemeClr val="bg1"/>
                </a:solidFill>
                <a:cs typeface="Times New Roman" panose="02020603050405020304" charset="0"/>
                <a:sym typeface="+mn-ea"/>
              </a:rPr>
              <a:t>Part </a:t>
            </a:r>
            <a:r>
              <a:rPr lang="en-US" altLang="zh-CN" sz="2400" b="1">
                <a:solidFill>
                  <a:schemeClr val="bg1"/>
                </a:solidFill>
                <a:cs typeface="Times New Roman" panose="02020603050405020304" charset="0"/>
              </a:rPr>
              <a:t>02</a:t>
            </a:r>
            <a:endParaRPr lang="en-US" altLang="zh-CN" sz="2400" b="1">
              <a:solidFill>
                <a:schemeClr val="bg1"/>
              </a:solidFill>
              <a:cs typeface="Times New Roman" panose="02020603050405020304" charset="0"/>
            </a:endParaRPr>
          </a:p>
        </p:txBody>
      </p:sp>
      <p:sp>
        <p:nvSpPr>
          <p:cNvPr id="14" name="文本框 13"/>
          <p:cNvSpPr txBox="1"/>
          <p:nvPr>
            <p:custDataLst>
              <p:tags r:id="rId7"/>
            </p:custDataLst>
          </p:nvPr>
        </p:nvSpPr>
        <p:spPr>
          <a:xfrm>
            <a:off x="4145280" y="3303270"/>
            <a:ext cx="1430655" cy="460375"/>
          </a:xfrm>
          <a:prstGeom prst="rect">
            <a:avLst/>
          </a:prstGeom>
          <a:noFill/>
        </p:spPr>
        <p:txBody>
          <a:bodyPr wrap="square" rtlCol="0">
            <a:spAutoFit/>
          </a:bodyPr>
          <a:lstStyle/>
          <a:p>
            <a:r>
              <a:rPr lang="en-US" altLang="zh-CN" sz="2400" b="1">
                <a:solidFill>
                  <a:schemeClr val="bg1"/>
                </a:solidFill>
                <a:cs typeface="Times New Roman" panose="02020603050405020304" charset="0"/>
                <a:sym typeface="+mn-ea"/>
              </a:rPr>
              <a:t>Part </a:t>
            </a:r>
            <a:r>
              <a:rPr lang="en-US" altLang="zh-CN" sz="2400" b="1">
                <a:solidFill>
                  <a:schemeClr val="bg1"/>
                </a:solidFill>
                <a:cs typeface="Times New Roman" panose="02020603050405020304" charset="0"/>
              </a:rPr>
              <a:t>03</a:t>
            </a:r>
            <a:endParaRPr lang="en-US" altLang="zh-CN" sz="2400" b="1">
              <a:solidFill>
                <a:schemeClr val="bg1"/>
              </a:solidFill>
              <a:cs typeface="Times New Roman" panose="02020603050405020304" charset="0"/>
            </a:endParaRPr>
          </a:p>
        </p:txBody>
      </p:sp>
      <p:sp>
        <p:nvSpPr>
          <p:cNvPr id="15" name="文本框 14"/>
          <p:cNvSpPr txBox="1"/>
          <p:nvPr>
            <p:custDataLst>
              <p:tags r:id="rId8"/>
            </p:custDataLst>
          </p:nvPr>
        </p:nvSpPr>
        <p:spPr>
          <a:xfrm>
            <a:off x="4145280" y="4061460"/>
            <a:ext cx="1430655" cy="460375"/>
          </a:xfrm>
          <a:prstGeom prst="rect">
            <a:avLst/>
          </a:prstGeom>
          <a:noFill/>
        </p:spPr>
        <p:txBody>
          <a:bodyPr wrap="square" rtlCol="0">
            <a:spAutoFit/>
          </a:bodyPr>
          <a:lstStyle/>
          <a:p>
            <a:r>
              <a:rPr lang="en-US" altLang="zh-CN" sz="2400" b="1">
                <a:solidFill>
                  <a:schemeClr val="bg1"/>
                </a:solidFill>
                <a:cs typeface="Times New Roman" panose="02020603050405020304" charset="0"/>
                <a:sym typeface="+mn-ea"/>
              </a:rPr>
              <a:t>Part </a:t>
            </a:r>
            <a:r>
              <a:rPr lang="en-US" altLang="zh-CN" sz="2400" b="1">
                <a:solidFill>
                  <a:schemeClr val="bg1"/>
                </a:solidFill>
                <a:cs typeface="Times New Roman" panose="02020603050405020304" charset="0"/>
              </a:rPr>
              <a:t>04</a:t>
            </a:r>
            <a:endParaRPr lang="en-US" altLang="zh-CN" sz="2400" b="1">
              <a:solidFill>
                <a:schemeClr val="bg1"/>
              </a:solidFill>
              <a:cs typeface="Times New Roman" panose="02020603050405020304" charset="0"/>
            </a:endParaRPr>
          </a:p>
        </p:txBody>
      </p:sp>
      <p:sp>
        <p:nvSpPr>
          <p:cNvPr id="17" name="对角圆角矩形 16"/>
          <p:cNvSpPr/>
          <p:nvPr>
            <p:custDataLst>
              <p:tags r:id="rId9"/>
            </p:custDataLst>
          </p:nvPr>
        </p:nvSpPr>
        <p:spPr>
          <a:xfrm>
            <a:off x="5504815" y="1786890"/>
            <a:ext cx="3474720" cy="421640"/>
          </a:xfrm>
          <a:prstGeom prst="round2DiagRect">
            <a:avLst/>
          </a:prstGeom>
          <a:gradFill>
            <a:gsLst>
              <a:gs pos="0">
                <a:schemeClr val="accent1">
                  <a:lumMod val="5000"/>
                  <a:lumOff val="95000"/>
                </a:schemeClr>
              </a:gs>
              <a:gs pos="34000">
                <a:schemeClr val="accent1">
                  <a:lumMod val="20000"/>
                  <a:lumOff val="80000"/>
                </a:schemeClr>
              </a:gs>
              <a:gs pos="100000">
                <a:schemeClr val="accent1">
                  <a:lumMod val="40000"/>
                  <a:lumOff val="60000"/>
                </a:schemeClr>
              </a:gs>
            </a:gsLst>
            <a:lin ang="21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dirty="0">
                <a:solidFill>
                  <a:schemeClr val="accent1">
                    <a:lumMod val="50000"/>
                  </a:schemeClr>
                </a:solidFill>
                <a:cs typeface="Times New Roman" panose="02020603050405020304" charset="0"/>
              </a:rPr>
              <a:t>Background</a:t>
            </a:r>
            <a:endParaRPr lang="zh-CN" altLang="zh-CN" dirty="0">
              <a:solidFill>
                <a:schemeClr val="accent1">
                  <a:lumMod val="50000"/>
                </a:schemeClr>
              </a:solidFill>
              <a:cs typeface="Times New Roman" panose="02020603050405020304" charset="0"/>
            </a:endParaRPr>
          </a:p>
        </p:txBody>
      </p:sp>
      <p:sp>
        <p:nvSpPr>
          <p:cNvPr id="18" name="对角圆角矩形 17"/>
          <p:cNvSpPr/>
          <p:nvPr>
            <p:custDataLst>
              <p:tags r:id="rId10"/>
            </p:custDataLst>
          </p:nvPr>
        </p:nvSpPr>
        <p:spPr>
          <a:xfrm>
            <a:off x="5504815" y="2554605"/>
            <a:ext cx="3474720" cy="421640"/>
          </a:xfrm>
          <a:prstGeom prst="round2DiagRect">
            <a:avLst/>
          </a:prstGeom>
          <a:gradFill>
            <a:gsLst>
              <a:gs pos="0">
                <a:schemeClr val="accent1">
                  <a:lumMod val="5000"/>
                  <a:lumOff val="95000"/>
                </a:schemeClr>
              </a:gs>
              <a:gs pos="34000">
                <a:schemeClr val="accent1">
                  <a:lumMod val="20000"/>
                  <a:lumOff val="80000"/>
                </a:schemeClr>
              </a:gs>
              <a:gs pos="100000">
                <a:schemeClr val="accent1">
                  <a:lumMod val="40000"/>
                  <a:lumOff val="60000"/>
                </a:schemeClr>
              </a:gs>
            </a:gsLst>
            <a:lin ang="21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dirty="0">
                <a:solidFill>
                  <a:schemeClr val="accent1">
                    <a:lumMod val="50000"/>
                  </a:schemeClr>
                </a:solidFill>
                <a:cs typeface="Times New Roman" panose="02020603050405020304" charset="0"/>
              </a:rPr>
              <a:t>System Model &amp; Problem</a:t>
            </a:r>
            <a:endParaRPr lang="zh-CN" altLang="zh-CN" dirty="0">
              <a:solidFill>
                <a:schemeClr val="accent1">
                  <a:lumMod val="50000"/>
                </a:schemeClr>
              </a:solidFill>
              <a:cs typeface="Times New Roman" panose="02020603050405020304" charset="0"/>
            </a:endParaRPr>
          </a:p>
        </p:txBody>
      </p:sp>
      <p:sp>
        <p:nvSpPr>
          <p:cNvPr id="19" name="对角圆角矩形 18"/>
          <p:cNvSpPr/>
          <p:nvPr>
            <p:custDataLst>
              <p:tags r:id="rId11"/>
            </p:custDataLst>
          </p:nvPr>
        </p:nvSpPr>
        <p:spPr>
          <a:xfrm>
            <a:off x="5504815" y="3322320"/>
            <a:ext cx="3474720" cy="421640"/>
          </a:xfrm>
          <a:prstGeom prst="round2DiagRect">
            <a:avLst/>
          </a:prstGeom>
          <a:gradFill>
            <a:gsLst>
              <a:gs pos="0">
                <a:schemeClr val="accent1">
                  <a:lumMod val="5000"/>
                  <a:lumOff val="95000"/>
                </a:schemeClr>
              </a:gs>
              <a:gs pos="34000">
                <a:schemeClr val="accent1">
                  <a:lumMod val="20000"/>
                  <a:lumOff val="80000"/>
                </a:schemeClr>
              </a:gs>
              <a:gs pos="100000">
                <a:schemeClr val="accent1">
                  <a:lumMod val="40000"/>
                  <a:lumOff val="60000"/>
                </a:schemeClr>
              </a:gs>
            </a:gsLst>
            <a:lin ang="21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dirty="0">
                <a:solidFill>
                  <a:schemeClr val="accent1">
                    <a:lumMod val="50000"/>
                  </a:schemeClr>
                </a:solidFill>
                <a:cs typeface="Times New Roman" panose="02020603050405020304" charset="0"/>
              </a:rPr>
              <a:t>The Proposed HAO Algorithm</a:t>
            </a:r>
            <a:endParaRPr lang="en-US" altLang="zh-CN" dirty="0">
              <a:solidFill>
                <a:schemeClr val="accent1">
                  <a:lumMod val="50000"/>
                </a:schemeClr>
              </a:solidFill>
              <a:cs typeface="Times New Roman" panose="02020603050405020304" charset="0"/>
            </a:endParaRPr>
          </a:p>
        </p:txBody>
      </p:sp>
      <p:sp>
        <p:nvSpPr>
          <p:cNvPr id="20" name="对角圆角矩形 19"/>
          <p:cNvSpPr/>
          <p:nvPr>
            <p:custDataLst>
              <p:tags r:id="rId12"/>
            </p:custDataLst>
          </p:nvPr>
        </p:nvSpPr>
        <p:spPr>
          <a:xfrm>
            <a:off x="5504815" y="4090035"/>
            <a:ext cx="3474720" cy="421640"/>
          </a:xfrm>
          <a:prstGeom prst="round2DiagRect">
            <a:avLst/>
          </a:prstGeom>
          <a:gradFill>
            <a:gsLst>
              <a:gs pos="0">
                <a:schemeClr val="accent1">
                  <a:lumMod val="5000"/>
                  <a:lumOff val="95000"/>
                </a:schemeClr>
              </a:gs>
              <a:gs pos="34000">
                <a:schemeClr val="accent1">
                  <a:lumMod val="20000"/>
                  <a:lumOff val="80000"/>
                </a:schemeClr>
              </a:gs>
              <a:gs pos="100000">
                <a:schemeClr val="accent1">
                  <a:lumMod val="40000"/>
                  <a:lumOff val="60000"/>
                </a:schemeClr>
              </a:gs>
            </a:gsLst>
            <a:lin ang="21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dirty="0">
                <a:solidFill>
                  <a:schemeClr val="accent1">
                    <a:lumMod val="50000"/>
                  </a:schemeClr>
                </a:solidFill>
                <a:cs typeface="Times New Roman" panose="02020603050405020304" charset="0"/>
              </a:rPr>
              <a:t>Simulation Results</a:t>
            </a:r>
            <a:endParaRPr lang="en-US" altLang="zh-CN" dirty="0">
              <a:solidFill>
                <a:schemeClr val="accent1">
                  <a:lumMod val="50000"/>
                </a:schemeClr>
              </a:solidFill>
              <a:cs typeface="Times New Roman" panose="02020603050405020304" charset="0"/>
            </a:endParaRPr>
          </a:p>
        </p:txBody>
      </p:sp>
    </p:spTree>
    <p:custDataLst>
      <p:tags r:id="rId1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6" name="文本框 25"/>
          <p:cNvSpPr txBox="1"/>
          <p:nvPr>
            <p:custDataLst>
              <p:tags r:id="rId2"/>
            </p:custDataLst>
          </p:nvPr>
        </p:nvSpPr>
        <p:spPr>
          <a:xfrm>
            <a:off x="960120" y="1774825"/>
            <a:ext cx="10634980" cy="100965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rPr>
              <a:t>Over-the-Air Computation (AirComp) enables a base station to compute a function over distributed data from massive IoT devices.</a:t>
            </a:r>
            <a:endPar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
        <p:nvSpPr>
          <p:cNvPr id="18" name="文本框 17"/>
          <p:cNvSpPr txBox="1"/>
          <p:nvPr>
            <p:custDataLst>
              <p:tags r:id="rId3"/>
            </p:custDataLst>
          </p:nvPr>
        </p:nvSpPr>
        <p:spPr>
          <a:xfrm>
            <a:off x="959485" y="3190240"/>
            <a:ext cx="10634980" cy="263525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endParaRPr lang="en-US" altLang="zh-CN" sz="1800" dirty="0">
              <a:solidFill>
                <a:schemeClr val="tx1"/>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rPr>
              <a:t>Transceiver Optimization: Optimizes transmit power and receive beamforming.</a:t>
            </a:r>
            <a:endPar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charset="0"/>
              <a:buChar char="l"/>
            </a:pPr>
            <a:r>
              <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rPr>
              <a:t>Reaches its fundamental limit.</a:t>
            </a:r>
            <a:endPar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charset="0"/>
              <a:buChar char="l"/>
            </a:pPr>
            <a:endPar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lvl="0" indent="-285750" algn="l">
              <a:lnSpc>
                <a:spcPct val="150000"/>
              </a:lnSpc>
              <a:buClr>
                <a:srgbClr val="E72525"/>
              </a:buClr>
              <a:buFont typeface="Wingdings" panose="05000000000000000000" charset="0"/>
              <a:buChar char="Ø"/>
            </a:pPr>
            <a:r>
              <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rPr>
              <a:t>Traditional movable antennas: Adjusts antenna positions to find better channels.</a:t>
            </a:r>
            <a:endPar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endParaRPr>
          </a:p>
          <a:p>
            <a:pPr marL="285750" lvl="0" indent="-285750" algn="l">
              <a:lnSpc>
                <a:spcPct val="150000"/>
              </a:lnSpc>
              <a:buClr>
                <a:srgbClr val="E72525"/>
              </a:buClr>
              <a:buFont typeface="Wingdings" panose="05000000000000000000" charset="0"/>
              <a:buChar char="l"/>
            </a:pPr>
            <a:r>
              <a:rPr lang="en-US" altLang="zh-CN" sz="1800" dirty="0">
                <a:solidFill>
                  <a:schemeClr val="tx1"/>
                </a:solidFill>
                <a:latin typeface="Times New Roman" panose="02020603050405020304" charset="0"/>
                <a:cs typeface="Times New Roman" panose="02020603050405020304" charset="0"/>
                <a:sym typeface="思源黑体 CN Normal" panose="020B0400000000000000" pitchFamily="34" charset="-122"/>
              </a:rPr>
              <a:t>Limited spatial degrees of freedom.</a:t>
            </a:r>
            <a:r>
              <a:rPr lang="en-US" altLang="zh-CN" sz="1800" dirty="0">
                <a:solidFill>
                  <a:schemeClr val="tx1"/>
                </a:solidFill>
                <a:latin typeface="+mn-lt"/>
                <a:cs typeface="Times New Roman" panose="02020603050405020304" charset="0"/>
                <a:sym typeface="思源黑体 CN Normal" panose="020B0400000000000000" pitchFamily="34" charset="-122"/>
              </a:rPr>
              <a:t> </a:t>
            </a:r>
            <a:endParaRPr lang="en-US" altLang="zh-CN" sz="1800" dirty="0">
              <a:solidFill>
                <a:schemeClr val="tx1"/>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800" dirty="0">
              <a:solidFill>
                <a:schemeClr val="tx1"/>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800" dirty="0">
              <a:solidFill>
                <a:schemeClr val="tx1"/>
              </a:solidFill>
              <a:latin typeface="+mn-lt"/>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
        <p:nvSpPr>
          <p:cNvPr id="17" name="文本框 16"/>
          <p:cNvSpPr txBox="1"/>
          <p:nvPr/>
        </p:nvSpPr>
        <p:spPr>
          <a:xfrm>
            <a:off x="2954020" y="2927985"/>
            <a:ext cx="6658610" cy="510185"/>
          </a:xfrm>
          <a:prstGeom prst="roundRect">
            <a:avLst/>
          </a:prstGeom>
          <a:solidFill>
            <a:schemeClr val="accent2"/>
          </a:solidFill>
        </p:spPr>
        <p:txBody>
          <a:bodyPr vert="horz" wrap="square" lIns="91440" tIns="45720" rIns="91440" bIns="45720" rtlCol="0" anchor="t">
            <a:spAutoFit/>
          </a:bodyPr>
          <a:p>
            <a:pPr algn="l"/>
            <a:r>
              <a:rPr lang="en-US" altLang="zh-CN" sz="2400" dirty="0">
                <a:solidFill>
                  <a:srgbClr val="002B60"/>
                </a:solidFill>
                <a:latin typeface="Times New Roman" panose="02020603050405020304" charset="0"/>
                <a:cs typeface="Times New Roman" panose="02020603050405020304" charset="0"/>
                <a:sym typeface="思源黑体 CN Normal" panose="020B0400000000000000" pitchFamily="34" charset="-122"/>
              </a:rPr>
              <a:t>Existing works of Aircomp &amp; Their Limitations</a:t>
            </a:r>
            <a:endParaRPr kumimoji="1" lang="en-US" altLang="zh-CN" sz="2400" b="1" u="sng" dirty="0">
              <a:solidFill>
                <a:schemeClr val="accent6">
                  <a:lumMod val="50000"/>
                </a:schemeClr>
              </a:solidFill>
              <a:latin typeface="Times New Roman" panose="02020603050405020304" charset="0"/>
              <a:cs typeface="Times New Roman" panose="02020603050405020304" charset="0"/>
              <a:sym typeface="+mn-ea"/>
            </a:endParaRPr>
          </a:p>
        </p:txBody>
      </p:sp>
      <p:sp>
        <p:nvSpPr>
          <p:cNvPr id="2" name="文本框 1"/>
          <p:cNvSpPr txBox="1"/>
          <p:nvPr/>
        </p:nvSpPr>
        <p:spPr>
          <a:xfrm>
            <a:off x="960234" y="1109136"/>
            <a:ext cx="621030" cy="521970"/>
          </a:xfrm>
          <a:prstGeom prst="rect">
            <a:avLst/>
          </a:prstGeom>
          <a:noFill/>
        </p:spPr>
        <p:txBody>
          <a:bodyPr wrap="square" rtlCol="0">
            <a:spAutoFit/>
          </a:bodyPr>
          <a:lstStyle/>
          <a:p>
            <a:r>
              <a:rPr lang="en-US" altLang="zh-CN" sz="2800" b="1" dirty="0">
                <a:solidFill>
                  <a:srgbClr val="002B60"/>
                </a:solidFill>
                <a:latin typeface="Times New Roman" panose="02020603050405020304" charset="0"/>
                <a:cs typeface="Times New Roman" panose="02020603050405020304" charset="0"/>
              </a:rPr>
              <a:t>I -</a:t>
            </a:r>
            <a:endParaRPr lang="en-US" altLang="zh-CN" sz="2800" b="1" dirty="0">
              <a:solidFill>
                <a:srgbClr val="002B60"/>
              </a:solidFill>
              <a:latin typeface="Times New Roman" panose="02020603050405020304" charset="0"/>
              <a:cs typeface="Times New Roman" panose="02020603050405020304" charset="0"/>
            </a:endParaRPr>
          </a:p>
        </p:txBody>
      </p:sp>
      <p:sp>
        <p:nvSpPr>
          <p:cNvPr id="3" name="文本框 2"/>
          <p:cNvSpPr txBox="1"/>
          <p:nvPr/>
        </p:nvSpPr>
        <p:spPr>
          <a:xfrm>
            <a:off x="1399591" y="1109116"/>
            <a:ext cx="2176019" cy="521970"/>
          </a:xfrm>
          <a:prstGeom prst="rect">
            <a:avLst/>
          </a:prstGeom>
          <a:noFill/>
        </p:spPr>
        <p:txBody>
          <a:bodyPr wrap="square" rtlCol="0">
            <a:spAutoFit/>
          </a:bodyPr>
          <a:lstStyle/>
          <a:p>
            <a:r>
              <a:rPr lang="en-US" altLang="zh-CN" sz="2800" b="1" dirty="0">
                <a:solidFill>
                  <a:srgbClr val="002B60"/>
                </a:solidFill>
                <a:latin typeface="+mj-lt"/>
                <a:ea typeface="Verdana" panose="020B0604030504040204" pitchFamily="34" charset="0"/>
                <a:cs typeface="Calibri Light" panose="020F0302020204030204" pitchFamily="34" charset="0"/>
              </a:rPr>
              <a:t>Background</a:t>
            </a:r>
            <a:endParaRPr lang="en-US" altLang="zh-CN" sz="2800" b="1" dirty="0">
              <a:solidFill>
                <a:srgbClr val="002B60"/>
              </a:solidFill>
              <a:latin typeface="+mj-lt"/>
              <a:ea typeface="Verdana" panose="020B0604030504040204" pitchFamily="34" charset="0"/>
              <a:cs typeface="Calibri Light" panose="020F0302020204030204" pitchFamily="34" charset="0"/>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960234" y="1190416"/>
            <a:ext cx="621030" cy="521970"/>
          </a:xfrm>
          <a:prstGeom prst="rect">
            <a:avLst/>
          </a:prstGeom>
          <a:noFill/>
        </p:spPr>
        <p:txBody>
          <a:bodyPr wrap="square" rtlCol="0">
            <a:spAutoFit/>
          </a:bodyPr>
          <a:lstStyle/>
          <a:p>
            <a:r>
              <a:rPr lang="en-US" altLang="zh-CN" sz="2800" b="1" dirty="0">
                <a:solidFill>
                  <a:srgbClr val="002B60"/>
                </a:solidFill>
                <a:latin typeface="Times New Roman" panose="02020603050405020304" charset="0"/>
                <a:cs typeface="Times New Roman" panose="02020603050405020304" charset="0"/>
              </a:rPr>
              <a:t>I -</a:t>
            </a:r>
            <a:endParaRPr lang="en-US" altLang="zh-CN" sz="2800" b="1" dirty="0">
              <a:solidFill>
                <a:srgbClr val="002B60"/>
              </a:solidFill>
              <a:latin typeface="Times New Roman" panose="02020603050405020304" charset="0"/>
              <a:cs typeface="Times New Roman" panose="02020603050405020304" charset="0"/>
            </a:endParaRPr>
          </a:p>
        </p:txBody>
      </p:sp>
      <p:sp>
        <p:nvSpPr>
          <p:cNvPr id="6" name="文本框 5"/>
          <p:cNvSpPr txBox="1"/>
          <p:nvPr/>
        </p:nvSpPr>
        <p:spPr>
          <a:xfrm>
            <a:off x="1399591" y="1190396"/>
            <a:ext cx="2176019" cy="521970"/>
          </a:xfrm>
          <a:prstGeom prst="rect">
            <a:avLst/>
          </a:prstGeom>
          <a:noFill/>
        </p:spPr>
        <p:txBody>
          <a:bodyPr wrap="square" rtlCol="0">
            <a:spAutoFit/>
          </a:bodyPr>
          <a:lstStyle/>
          <a:p>
            <a:r>
              <a:rPr lang="en-US" altLang="zh-CN" sz="2800" b="1" dirty="0">
                <a:solidFill>
                  <a:srgbClr val="002B60"/>
                </a:solidFill>
                <a:latin typeface="+mj-lt"/>
                <a:ea typeface="Verdana" panose="020B0604030504040204" pitchFamily="34" charset="0"/>
                <a:cs typeface="Calibri Light" panose="020F0302020204030204" pitchFamily="34" charset="0"/>
              </a:rPr>
              <a:t>Background</a:t>
            </a:r>
            <a:endParaRPr lang="en-US" altLang="zh-CN" sz="2800" b="1" dirty="0">
              <a:solidFill>
                <a:srgbClr val="002B60"/>
              </a:solidFill>
              <a:latin typeface="+mj-lt"/>
              <a:ea typeface="Verdana" panose="020B0604030504040204" pitchFamily="34" charset="0"/>
              <a:cs typeface="Calibri Light" panose="020F0302020204030204" pitchFamily="34" charset="0"/>
            </a:endParaRPr>
          </a:p>
        </p:txBody>
      </p:sp>
      <p:sp>
        <p:nvSpPr>
          <p:cNvPr id="5" name="文本框 4"/>
          <p:cNvSpPr txBox="1"/>
          <p:nvPr>
            <p:custDataLst>
              <p:tags r:id="rId2"/>
            </p:custDataLst>
          </p:nvPr>
        </p:nvSpPr>
        <p:spPr>
          <a:xfrm>
            <a:off x="960120" y="1769745"/>
            <a:ext cx="5982970" cy="3597275"/>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800" kern="1200">
                <a:solidFill>
                  <a:schemeClr val="tx1"/>
                </a:solidFill>
                <a:latin typeface="Times New Roman" panose="02020603050405020304" charset="0"/>
                <a:ea typeface="+mn-ea"/>
                <a:cs typeface="Times New Roman" panose="02020603050405020304" charset="0"/>
                <a:sym typeface="+mn-ea"/>
              </a:rPr>
              <a:t>We propose an enhanced six-dimension movable antenna (6DMA) system.</a:t>
            </a:r>
            <a:endParaRPr lang="en-US" altLang="zh-CN" sz="1800" kern="1200">
              <a:solidFill>
                <a:schemeClr val="tx1"/>
              </a:solidFill>
              <a:latin typeface="Times New Roman" panose="02020603050405020304" charset="0"/>
              <a:ea typeface="+mn-ea"/>
              <a:cs typeface="Times New Roman" panose="02020603050405020304" charset="0"/>
              <a:sym typeface="+mn-ea"/>
            </a:endParaRPr>
          </a:p>
          <a:p>
            <a:pPr marL="285750" indent="-285750" algn="l">
              <a:lnSpc>
                <a:spcPct val="150000"/>
              </a:lnSpc>
              <a:buClr>
                <a:srgbClr val="E72525"/>
              </a:buClr>
              <a:buFont typeface="Wingdings" panose="05000000000000000000" pitchFamily="2" charset="2"/>
              <a:buChar char="Ø"/>
            </a:pPr>
            <a:endParaRPr lang="en-US" altLang="zh-CN" sz="1800" kern="1200">
              <a:solidFill>
                <a:schemeClr val="tx1"/>
              </a:solidFill>
              <a:latin typeface="Times New Roman" panose="02020603050405020304" charset="0"/>
              <a:ea typeface="+mn-ea"/>
              <a:cs typeface="Times New Roman" panose="02020603050405020304" charset="0"/>
              <a:sym typeface="+mn-ea"/>
            </a:endParaRPr>
          </a:p>
          <a:p>
            <a:pPr marL="285750" indent="-285750" algn="l">
              <a:lnSpc>
                <a:spcPct val="150000"/>
              </a:lnSpc>
              <a:buClr>
                <a:srgbClr val="E72525"/>
              </a:buClr>
              <a:buFont typeface="Wingdings" panose="05000000000000000000" pitchFamily="2" charset="2"/>
              <a:buChar char="Ø"/>
            </a:pPr>
            <a:r>
              <a:rPr lang="en-US" altLang="zh-CN" sz="1800" kern="1200">
                <a:solidFill>
                  <a:schemeClr val="tx1"/>
                </a:solidFill>
                <a:latin typeface="Times New Roman" panose="02020603050405020304" charset="0"/>
                <a:ea typeface="+mn-ea"/>
                <a:cs typeface="Times New Roman" panose="02020603050405020304" charset="0"/>
                <a:sym typeface="+mn-ea"/>
              </a:rPr>
              <a:t>Two Levels of Reconfigurability:</a:t>
            </a:r>
            <a:endParaRPr lang="en-US" altLang="zh-CN" dirty="0">
              <a:solidFill>
                <a:srgbClr val="002B60"/>
              </a:solidFill>
              <a:latin typeface="Times New Roman" panose="02020603050405020304" charset="0"/>
              <a:cs typeface="Times New Roman" panose="02020603050405020304" charset="0"/>
              <a:sym typeface="思源黑体 CN Normal" panose="020B0400000000000000" pitchFamily="34" charset="-122"/>
            </a:endParaRPr>
          </a:p>
          <a:p>
            <a:pPr marL="742950" lvl="1" indent="-285750" algn="l">
              <a:lnSpc>
                <a:spcPct val="150000"/>
              </a:lnSpc>
              <a:buClr>
                <a:srgbClr val="E72525"/>
              </a:buClr>
              <a:buSzTx/>
              <a:buFont typeface="Times New Roman" panose="02020603050405020304" charset="0"/>
              <a:buChar char="•"/>
            </a:pPr>
            <a:r>
              <a:rPr lang="en-US" altLang="zh-CN">
                <a:latin typeface="Times New Roman" panose="02020603050405020304" charset="0"/>
                <a:cs typeface="Times New Roman" panose="02020603050405020304" charset="0"/>
                <a:sym typeface="思源黑体 CN Normal" panose="020B0400000000000000" pitchFamily="34" charset="-122"/>
              </a:rPr>
              <a:t>Surface-Level Configuration: controls the 3D position and 3D rotation of each antenna surface.</a:t>
            </a:r>
            <a:endParaRPr lang="en-US" altLang="zh-CN">
              <a:latin typeface="Times New Roman" panose="02020603050405020304" charset="0"/>
              <a:cs typeface="Times New Roman" panose="02020603050405020304" charset="0"/>
              <a:sym typeface="思源黑体 CN Normal" panose="020B0400000000000000" pitchFamily="34" charset="-122"/>
            </a:endParaRPr>
          </a:p>
          <a:p>
            <a:pPr marL="742950" lvl="1" indent="-285750" algn="l">
              <a:lnSpc>
                <a:spcPct val="150000"/>
              </a:lnSpc>
              <a:buClr>
                <a:srgbClr val="E72525"/>
              </a:buClr>
              <a:buSzTx/>
              <a:buFont typeface="Times New Roman" panose="02020603050405020304" charset="0"/>
              <a:buChar char="•"/>
            </a:pPr>
            <a:r>
              <a:rPr lang="en-US" altLang="zh-CN">
                <a:latin typeface="Times New Roman" panose="02020603050405020304" charset="0"/>
                <a:cs typeface="Times New Roman" panose="02020603050405020304" charset="0"/>
                <a:sym typeface="思源黑体 CN Normal" panose="020B0400000000000000" pitchFamily="34" charset="-122"/>
              </a:rPr>
              <a:t>Antenna-Level Configuration: a</a:t>
            </a:r>
            <a:r>
              <a:rPr lang="en-US" altLang="zh-CN">
                <a:latin typeface="Times New Roman" panose="02020603050405020304" charset="0"/>
                <a:cs typeface="Times New Roman" panose="02020603050405020304" charset="0"/>
                <a:sym typeface="思源黑体 CN Normal" panose="020B0400000000000000" pitchFamily="34" charset="-122"/>
              </a:rPr>
              <a:t>llows individual antennas to move in a 2D plane within their surface.</a:t>
            </a:r>
            <a:endParaRPr lang="en-US" altLang="zh-CN">
              <a:latin typeface="Times New Roman" panose="02020603050405020304" charset="0"/>
              <a:cs typeface="Times New Roman" panose="02020603050405020304" charset="0"/>
              <a:sym typeface="思源黑体 CN Normal" panose="020B0400000000000000" pitchFamily="34" charset="-122"/>
            </a:endParaRPr>
          </a:p>
          <a:p>
            <a:pPr marL="742950" lvl="1" indent="-285750" algn="l">
              <a:lnSpc>
                <a:spcPct val="150000"/>
              </a:lnSpc>
              <a:buClr>
                <a:srgbClr val="E72525"/>
              </a:buClr>
              <a:buSzTx/>
              <a:buFont typeface="Times New Roman" panose="02020603050405020304" charset="0"/>
              <a:buChar char="•"/>
            </a:pPr>
            <a:endParaRPr lang="en-US" altLang="zh-CN">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pic>
        <p:nvPicPr>
          <p:cNvPr id="19" name="图片 18"/>
          <p:cNvPicPr>
            <a:picLocks noChangeAspect="1"/>
          </p:cNvPicPr>
          <p:nvPr/>
        </p:nvPicPr>
        <p:blipFill>
          <a:blip r:embed="rId3"/>
          <a:stretch>
            <a:fillRect/>
          </a:stretch>
        </p:blipFill>
        <p:spPr>
          <a:xfrm>
            <a:off x="7005955" y="1327785"/>
            <a:ext cx="5057140" cy="420306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16" name="文本框 15"/>
          <p:cNvSpPr txBox="1"/>
          <p:nvPr>
            <p:custDataLst>
              <p:tags r:id="rId2"/>
            </p:custDataLst>
          </p:nvPr>
        </p:nvSpPr>
        <p:spPr>
          <a:xfrm>
            <a:off x="6598285" y="882650"/>
            <a:ext cx="5308600" cy="254635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Received signal of all users:</a:t>
            </a: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BS Processing:</a:t>
            </a: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
        <p:nvSpPr>
          <p:cNvPr id="11" name="文本框 10"/>
          <p:cNvSpPr txBox="1"/>
          <p:nvPr>
            <p:custDataLst>
              <p:tags r:id="rId3"/>
            </p:custDataLst>
          </p:nvPr>
        </p:nvSpPr>
        <p:spPr>
          <a:xfrm>
            <a:off x="935990" y="3761105"/>
            <a:ext cx="5588000" cy="232918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The channel from user k to antennas on the b-th enhanced 6DMA surface:</a:t>
            </a: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sp>
        <p:nvSpPr>
          <p:cNvPr id="4" name="文本框 3"/>
          <p:cNvSpPr txBox="1"/>
          <p:nvPr/>
        </p:nvSpPr>
        <p:spPr>
          <a:xfrm>
            <a:off x="871457" y="1225927"/>
            <a:ext cx="762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 -</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6" name="文本框 5"/>
          <p:cNvSpPr txBox="1"/>
          <p:nvPr/>
        </p:nvSpPr>
        <p:spPr>
          <a:xfrm>
            <a:off x="1409065" y="1257935"/>
            <a:ext cx="4618355" cy="865505"/>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rPr>
              <a:t>System Model &amp; Problem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p:txBody>
      </p:sp>
      <p:pic>
        <p:nvPicPr>
          <p:cNvPr id="2" name="图片 1"/>
          <p:cNvPicPr>
            <a:picLocks noChangeAspect="1"/>
          </p:cNvPicPr>
          <p:nvPr/>
        </p:nvPicPr>
        <p:blipFill>
          <a:blip r:embed="rId4"/>
          <a:stretch>
            <a:fillRect/>
          </a:stretch>
        </p:blipFill>
        <p:spPr>
          <a:xfrm>
            <a:off x="1280160" y="4744720"/>
            <a:ext cx="4815840" cy="687070"/>
          </a:xfrm>
          <a:prstGeom prst="rect">
            <a:avLst/>
          </a:prstGeom>
        </p:spPr>
      </p:pic>
      <p:grpSp>
        <p:nvGrpSpPr>
          <p:cNvPr id="9" name="组合 8"/>
          <p:cNvGrpSpPr/>
          <p:nvPr/>
        </p:nvGrpSpPr>
        <p:grpSpPr>
          <a:xfrm rot="0">
            <a:off x="871220" y="1811020"/>
            <a:ext cx="5652770" cy="438785"/>
            <a:chOff x="3027" y="2611"/>
            <a:chExt cx="6029" cy="945"/>
          </a:xfrm>
        </p:grpSpPr>
        <p:sp>
          <p:nvSpPr>
            <p:cNvPr id="7" name="文本框 6"/>
            <p:cNvSpPr txBox="1"/>
            <p:nvPr>
              <p:custDataLst>
                <p:tags r:id="rId5"/>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5" name="文本框 4"/>
            <p:cNvSpPr txBox="1"/>
            <p:nvPr>
              <p:custDataLst>
                <p:tags r:id="rId6"/>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System</a:t>
              </a:r>
              <a:endParaRPr kumimoji="1" lang="en-US" altLang="zh-CN" sz="2000" b="1" dirty="0">
                <a:solidFill>
                  <a:srgbClr val="FFCC00"/>
                </a:solidFill>
                <a:cs typeface="Times New Roman" panose="02020603050405020304" charset="0"/>
              </a:endParaRPr>
            </a:p>
          </p:txBody>
        </p:sp>
      </p:grpSp>
      <p:sp>
        <p:nvSpPr>
          <p:cNvPr id="8" name="文本框 7"/>
          <p:cNvSpPr txBox="1"/>
          <p:nvPr>
            <p:custDataLst>
              <p:tags r:id="rId7"/>
            </p:custDataLst>
          </p:nvPr>
        </p:nvSpPr>
        <p:spPr>
          <a:xfrm>
            <a:off x="943610" y="2249805"/>
            <a:ext cx="5572125" cy="1303020"/>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marL="285750" indent="-285750" algn="l" fontAlgn="auto">
              <a:lnSpc>
                <a:spcPct val="150000"/>
              </a:lnSpc>
              <a:buClr>
                <a:srgbClr val="E72525"/>
              </a:buClr>
              <a:buSzTx/>
              <a:buFont typeface="Wingdings" panose="05000000000000000000" pitchFamily="2" charset="2"/>
              <a:buChar char="Ø"/>
            </a:pPr>
            <a:r>
              <a:rPr lang="en-US" altLang="zh-CN" sz="2000">
                <a:cs typeface="Times New Roman" panose="02020603050405020304" charset="0"/>
                <a:sym typeface="+mn-ea"/>
              </a:rPr>
              <a:t>• </a:t>
            </a:r>
            <a:r>
              <a:rPr lang="en-US" altLang="zh-CN" sz="1800">
                <a:solidFill>
                  <a:schemeClr val="tx1"/>
                </a:solidFill>
                <a:latin typeface="Times New Roman" panose="02020603050405020304" charset="0"/>
                <a:cs typeface="Times New Roman" panose="02020603050405020304" charset="0"/>
                <a:sym typeface="+mn-ea"/>
              </a:rPr>
              <a:t>K single-antenna users.</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pitchFamily="2" charset="2"/>
              <a:buChar char="Ø"/>
            </a:pPr>
            <a:r>
              <a:rPr lang="en-US" altLang="zh-CN" sz="1800">
                <a:solidFill>
                  <a:schemeClr val="tx1"/>
                </a:solidFill>
                <a:latin typeface="Times New Roman" panose="02020603050405020304" charset="0"/>
                <a:cs typeface="Times New Roman" panose="02020603050405020304" charset="0"/>
                <a:sym typeface="+mn-ea"/>
              </a:rPr>
              <a:t>• B Enhanced 6DMA surfaces at the BS.</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pitchFamily="2" charset="2"/>
              <a:buChar char="Ø"/>
            </a:pPr>
            <a:r>
              <a:rPr lang="en-US" altLang="zh-CN" sz="1800">
                <a:solidFill>
                  <a:schemeClr val="tx1"/>
                </a:solidFill>
                <a:latin typeface="Times New Roman" panose="02020603050405020304" charset="0"/>
                <a:cs typeface="Times New Roman" panose="02020603050405020304" charset="0"/>
                <a:sym typeface="+mn-ea"/>
              </a:rPr>
              <a:t>• </a:t>
            </a:r>
            <a:r>
              <a:rPr lang="en-US" altLang="zh-CN" sz="1800">
                <a:solidFill>
                  <a:schemeClr val="tx1"/>
                </a:solidFill>
                <a:latin typeface="Times New Roman" panose="02020603050405020304" charset="0"/>
                <a:cs typeface="Times New Roman" panose="02020603050405020304" charset="0"/>
              </a:rPr>
              <a:t>Each surface contains N movable antennas.</a:t>
            </a:r>
            <a:endParaRPr lang="en-US" altLang="zh-CN" sz="1800">
              <a:solidFill>
                <a:schemeClr val="tx1"/>
              </a:solidFill>
              <a:latin typeface="Times New Roman" panose="02020603050405020304" charset="0"/>
              <a:cs typeface="Times New Roman" panose="02020603050405020304" charset="0"/>
            </a:endParaRPr>
          </a:p>
        </p:txBody>
      </p:sp>
      <p:pic>
        <p:nvPicPr>
          <p:cNvPr id="12" name="图片 11"/>
          <p:cNvPicPr>
            <a:picLocks noChangeAspect="1"/>
          </p:cNvPicPr>
          <p:nvPr/>
        </p:nvPicPr>
        <p:blipFill>
          <a:blip r:embed="rId8"/>
          <a:stretch>
            <a:fillRect/>
          </a:stretch>
        </p:blipFill>
        <p:spPr>
          <a:xfrm>
            <a:off x="1721485" y="5431790"/>
            <a:ext cx="3952875" cy="542925"/>
          </a:xfrm>
          <a:prstGeom prst="rect">
            <a:avLst/>
          </a:prstGeom>
        </p:spPr>
      </p:pic>
      <p:pic>
        <p:nvPicPr>
          <p:cNvPr id="13" name="图片 12"/>
          <p:cNvPicPr>
            <a:picLocks noChangeAspect="1"/>
          </p:cNvPicPr>
          <p:nvPr/>
        </p:nvPicPr>
        <p:blipFill>
          <a:blip r:embed="rId9"/>
          <a:stretch>
            <a:fillRect/>
          </a:stretch>
        </p:blipFill>
        <p:spPr>
          <a:xfrm>
            <a:off x="8284845" y="1409700"/>
            <a:ext cx="2057400" cy="762000"/>
          </a:xfrm>
          <a:prstGeom prst="rect">
            <a:avLst/>
          </a:prstGeom>
        </p:spPr>
      </p:pic>
      <p:pic>
        <p:nvPicPr>
          <p:cNvPr id="14" name="图片 13"/>
          <p:cNvPicPr>
            <a:picLocks noChangeAspect="1"/>
          </p:cNvPicPr>
          <p:nvPr/>
        </p:nvPicPr>
        <p:blipFill>
          <a:blip r:embed="rId10"/>
          <a:stretch>
            <a:fillRect/>
          </a:stretch>
        </p:blipFill>
        <p:spPr>
          <a:xfrm>
            <a:off x="7494905" y="2624455"/>
            <a:ext cx="3514725" cy="714375"/>
          </a:xfrm>
          <a:prstGeom prst="rect">
            <a:avLst/>
          </a:prstGeom>
        </p:spPr>
      </p:pic>
      <p:sp>
        <p:nvSpPr>
          <p:cNvPr id="17" name="文本框 16"/>
          <p:cNvSpPr txBox="1"/>
          <p:nvPr>
            <p:custDataLst>
              <p:tags r:id="rId11"/>
            </p:custDataLst>
          </p:nvPr>
        </p:nvSpPr>
        <p:spPr>
          <a:xfrm>
            <a:off x="6598285" y="3539490"/>
            <a:ext cx="5308600" cy="2550160"/>
          </a:xfrm>
          <a:prstGeom prst="rect">
            <a:avLst/>
          </a:prstGeom>
          <a:ln w="19050" cmpd="sng">
            <a:solidFill>
              <a:schemeClr val="accent1">
                <a:shade val="50000"/>
              </a:schemeClr>
            </a:solidFill>
            <a:prstDash val="dashDot"/>
          </a:ln>
        </p:spPr>
        <p:txBody>
          <a:bodyPr wrap="square">
            <a:noAutofit/>
          </a:bodyPr>
          <a:lstStyle>
            <a:defPPr>
              <a:defRPr lang="zh-CN"/>
            </a:defPPr>
            <a:lvl1pPr algn="ctr">
              <a:lnSpc>
                <a:spcPct val="130000"/>
              </a:lnSpc>
              <a:defRPr sz="1400" kern="0">
                <a:solidFill>
                  <a:schemeClr val="bg1"/>
                </a:solidFill>
                <a:latin typeface="思源黑体 CN Normal" panose="020B0400000000000000" pitchFamily="34" charset="-122"/>
                <a:ea typeface="思源黑体 CN Normal" panose="020B0400000000000000" pitchFamily="34" charset="-122"/>
              </a:defRPr>
            </a:lvl1pPr>
          </a:lstStyle>
          <a:p>
            <a:pPr marL="285750" indent="-285750" algn="l">
              <a:lnSpc>
                <a:spcPct val="150000"/>
              </a:lnSpc>
              <a:buClr>
                <a:srgbClr val="E72525"/>
              </a:buClr>
              <a:buFont typeface="Wingdings" panose="05000000000000000000" pitchFamily="2" charset="2"/>
              <a:buChar char="Ø"/>
            </a:pP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Target: Minimize the distortion between the estimate  </a:t>
            </a: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           and the target            .</a:t>
            </a: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Minimize the </a:t>
            </a:r>
            <a:r>
              <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rPr>
              <a:t>Computation Mean Square Error (CMSE)</a:t>
            </a: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marL="285750" indent="-285750" algn="l">
              <a:lnSpc>
                <a:spcPct val="150000"/>
              </a:lnSpc>
              <a:buClr>
                <a:srgbClr val="E72525"/>
              </a:buClr>
              <a:buFont typeface="Wingdings" panose="05000000000000000000" pitchFamily="2" charset="2"/>
              <a:buChar char="Ø"/>
            </a:pPr>
            <a:endParaRPr lang="en-US" altLang="zh-CN" sz="1800" kern="1200">
              <a:solidFill>
                <a:schemeClr val="tx1"/>
              </a:solidFill>
              <a:latin typeface="Times New Roman" panose="02020603050405020304" charset="0"/>
              <a:ea typeface="+mn-ea"/>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r>
              <a:rPr lang="en-US" altLang="zh-CN" dirty="0">
                <a:solidFill>
                  <a:srgbClr val="002B60"/>
                </a:solidFill>
                <a:latin typeface="+mn-lt"/>
                <a:cs typeface="Times New Roman" panose="02020603050405020304" charset="0"/>
                <a:sym typeface="思源黑体 CN Normal" panose="020B0400000000000000" pitchFamily="34" charset="-122"/>
              </a:rPr>
              <a:t>      </a:t>
            </a:r>
            <a:endParaRPr lang="en-US" altLang="zh-CN" dirty="0">
              <a:solidFill>
                <a:srgbClr val="002B60"/>
              </a:solidFill>
              <a:latin typeface="+mn-lt"/>
              <a:cs typeface="Times New Roman" panose="02020603050405020304" charset="0"/>
              <a:sym typeface="思源黑体 CN Normal" panose="020B0400000000000000" pitchFamily="34" charset="-122"/>
            </a:endParaRPr>
          </a:p>
          <a:p>
            <a:pPr indent="0" algn="l">
              <a:lnSpc>
                <a:spcPct val="150000"/>
              </a:lnSpc>
              <a:buClr>
                <a:srgbClr val="E72525"/>
              </a:buClr>
              <a:buFont typeface="Wingdings" panose="05000000000000000000" pitchFamily="2" charset="2"/>
              <a:buNone/>
            </a:pPr>
            <a:endParaRPr lang="en-US" altLang="zh-CN" dirty="0">
              <a:solidFill>
                <a:srgbClr val="002B60"/>
              </a:solidFill>
              <a:latin typeface="+mn-lt"/>
              <a:cs typeface="Times New Roman" panose="02020603050405020304" charset="0"/>
              <a:sym typeface="思源黑体 CN Normal" panose="020B0400000000000000" pitchFamily="34" charset="-122"/>
            </a:endParaRPr>
          </a:p>
        </p:txBody>
      </p:sp>
      <p:pic>
        <p:nvPicPr>
          <p:cNvPr id="18" name="图片 17"/>
          <p:cNvPicPr>
            <a:picLocks noChangeAspect="1"/>
          </p:cNvPicPr>
          <p:nvPr/>
        </p:nvPicPr>
        <p:blipFill>
          <a:blip r:embed="rId12"/>
          <a:srcRect l="38627" r="5662"/>
          <a:stretch>
            <a:fillRect/>
          </a:stretch>
        </p:blipFill>
        <p:spPr>
          <a:xfrm>
            <a:off x="8670925" y="3947160"/>
            <a:ext cx="506095" cy="623570"/>
          </a:xfrm>
          <a:prstGeom prst="rect">
            <a:avLst/>
          </a:prstGeom>
        </p:spPr>
      </p:pic>
      <p:pic>
        <p:nvPicPr>
          <p:cNvPr id="19" name="图片 18"/>
          <p:cNvPicPr>
            <a:picLocks noChangeAspect="1"/>
          </p:cNvPicPr>
          <p:nvPr/>
        </p:nvPicPr>
        <p:blipFill>
          <a:blip r:embed="rId13"/>
          <a:stretch>
            <a:fillRect/>
          </a:stretch>
        </p:blipFill>
        <p:spPr>
          <a:xfrm>
            <a:off x="6968490" y="4084320"/>
            <a:ext cx="250190" cy="306070"/>
          </a:xfrm>
          <a:prstGeom prst="rect">
            <a:avLst/>
          </a:prstGeom>
        </p:spPr>
      </p:pic>
      <p:sp>
        <p:nvSpPr>
          <p:cNvPr id="20" name="下箭头 19"/>
          <p:cNvSpPr/>
          <p:nvPr/>
        </p:nvSpPr>
        <p:spPr>
          <a:xfrm>
            <a:off x="8976360" y="4480560"/>
            <a:ext cx="471170" cy="41973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Times New Roman" panose="02020603050405020304" charset="0"/>
            </a:endParaRPr>
          </a:p>
        </p:txBody>
      </p:sp>
      <p:pic>
        <p:nvPicPr>
          <p:cNvPr id="21" name="图片 20"/>
          <p:cNvPicPr>
            <a:picLocks noChangeAspect="1"/>
          </p:cNvPicPr>
          <p:nvPr/>
        </p:nvPicPr>
        <p:blipFill>
          <a:blip r:embed="rId14"/>
          <a:stretch>
            <a:fillRect/>
          </a:stretch>
        </p:blipFill>
        <p:spPr>
          <a:xfrm>
            <a:off x="7053580" y="5237480"/>
            <a:ext cx="4397375" cy="789940"/>
          </a:xfrm>
          <a:prstGeom prst="rect">
            <a:avLst/>
          </a:prstGeom>
        </p:spPr>
      </p:pic>
    </p:spTree>
    <p:custDataLst>
      <p:tags r:id="rId1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10" name="文本框 9"/>
          <p:cNvSpPr txBox="1"/>
          <p:nvPr>
            <p:custDataLst>
              <p:tags r:id="rId2"/>
            </p:custDataLst>
          </p:nvPr>
        </p:nvSpPr>
        <p:spPr>
          <a:xfrm>
            <a:off x="6414135" y="2249805"/>
            <a:ext cx="5643880" cy="3054985"/>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indent="0" algn="l" fontAlgn="auto">
              <a:lnSpc>
                <a:spcPct val="150000"/>
              </a:lnSpc>
              <a:buClr>
                <a:srgbClr val="E72525"/>
              </a:buClr>
              <a:buSzTx/>
              <a:buFont typeface="Wingdings" panose="05000000000000000000" pitchFamily="2" charset="2"/>
              <a:buNone/>
            </a:pPr>
            <a:endParaRPr lang="en-US" altLang="zh-CN" sz="1800">
              <a:solidFill>
                <a:schemeClr val="tx1"/>
              </a:solidFill>
              <a:latin typeface="Times New Roman" panose="02020603050405020304" charset="0"/>
              <a:cs typeface="Times New Roman" panose="02020603050405020304" charset="0"/>
            </a:endParaRPr>
          </a:p>
        </p:txBody>
      </p:sp>
      <p:sp>
        <p:nvSpPr>
          <p:cNvPr id="8" name="文本框 7"/>
          <p:cNvSpPr txBox="1"/>
          <p:nvPr>
            <p:custDataLst>
              <p:tags r:id="rId3"/>
            </p:custDataLst>
          </p:nvPr>
        </p:nvSpPr>
        <p:spPr>
          <a:xfrm>
            <a:off x="356235" y="2249805"/>
            <a:ext cx="5643880" cy="1379220"/>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indent="0" algn="l" fontAlgn="auto">
              <a:lnSpc>
                <a:spcPct val="150000"/>
              </a:lnSpc>
              <a:buClr>
                <a:srgbClr val="E72525"/>
              </a:buClr>
              <a:buSzTx/>
              <a:buFont typeface="Wingdings" panose="05000000000000000000" pitchFamily="2" charset="2"/>
              <a:buNone/>
            </a:pPr>
            <a:endParaRPr lang="en-US" altLang="zh-CN" sz="1800">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871457" y="1225927"/>
            <a:ext cx="762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 -</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6" name="文本框 5"/>
          <p:cNvSpPr txBox="1"/>
          <p:nvPr/>
        </p:nvSpPr>
        <p:spPr>
          <a:xfrm>
            <a:off x="1418590" y="1267460"/>
            <a:ext cx="4618355" cy="865505"/>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rPr>
              <a:t>System Model &amp; Problem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p:txBody>
      </p:sp>
      <p:pic>
        <p:nvPicPr>
          <p:cNvPr id="2" name="图片 1"/>
          <p:cNvPicPr>
            <a:picLocks noChangeAspect="1"/>
          </p:cNvPicPr>
          <p:nvPr/>
        </p:nvPicPr>
        <p:blipFill>
          <a:blip r:embed="rId4"/>
          <a:srcRect r="16425" b="75086"/>
          <a:stretch>
            <a:fillRect/>
          </a:stretch>
        </p:blipFill>
        <p:spPr>
          <a:xfrm>
            <a:off x="420370" y="2456180"/>
            <a:ext cx="5481320" cy="889635"/>
          </a:xfrm>
          <a:prstGeom prst="rect">
            <a:avLst/>
          </a:prstGeom>
        </p:spPr>
      </p:pic>
      <p:grpSp>
        <p:nvGrpSpPr>
          <p:cNvPr id="9" name="组合 8"/>
          <p:cNvGrpSpPr/>
          <p:nvPr/>
        </p:nvGrpSpPr>
        <p:grpSpPr>
          <a:xfrm rot="0">
            <a:off x="279400" y="1766570"/>
            <a:ext cx="5738495" cy="483235"/>
            <a:chOff x="3027" y="2611"/>
            <a:chExt cx="6029" cy="945"/>
          </a:xfrm>
        </p:grpSpPr>
        <p:sp>
          <p:nvSpPr>
            <p:cNvPr id="7" name="文本框 6"/>
            <p:cNvSpPr txBox="1"/>
            <p:nvPr>
              <p:custDataLst>
                <p:tags r:id="rId5"/>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5" name="文本框 4"/>
            <p:cNvSpPr txBox="1"/>
            <p:nvPr>
              <p:custDataLst>
                <p:tags r:id="rId6"/>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Joint Optimization Problem:</a:t>
              </a:r>
              <a:endParaRPr kumimoji="1" lang="en-US" altLang="zh-CN" sz="2000" b="1" dirty="0">
                <a:solidFill>
                  <a:srgbClr val="FFCC00"/>
                </a:solidFill>
                <a:cs typeface="Times New Roman" panose="02020603050405020304" charset="0"/>
              </a:endParaRPr>
            </a:p>
          </p:txBody>
        </p:sp>
      </p:grpSp>
      <p:pic>
        <p:nvPicPr>
          <p:cNvPr id="3" name="图片 2"/>
          <p:cNvPicPr>
            <a:picLocks noChangeAspect="1"/>
          </p:cNvPicPr>
          <p:nvPr/>
        </p:nvPicPr>
        <p:blipFill>
          <a:blip r:embed="rId7"/>
          <a:stretch>
            <a:fillRect/>
          </a:stretch>
        </p:blipFill>
        <p:spPr>
          <a:xfrm>
            <a:off x="6704330" y="2388235"/>
            <a:ext cx="5067935" cy="2778125"/>
          </a:xfrm>
          <a:prstGeom prst="rect">
            <a:avLst/>
          </a:prstGeom>
        </p:spPr>
      </p:pic>
      <p:grpSp>
        <p:nvGrpSpPr>
          <p:cNvPr id="12" name="组合 11"/>
          <p:cNvGrpSpPr/>
          <p:nvPr/>
        </p:nvGrpSpPr>
        <p:grpSpPr>
          <a:xfrm rot="0">
            <a:off x="6337300" y="1766570"/>
            <a:ext cx="5738495" cy="483235"/>
            <a:chOff x="3027" y="2611"/>
            <a:chExt cx="6029" cy="945"/>
          </a:xfrm>
        </p:grpSpPr>
        <p:sp>
          <p:nvSpPr>
            <p:cNvPr id="13" name="文本框 12"/>
            <p:cNvSpPr txBox="1"/>
            <p:nvPr>
              <p:custDataLst>
                <p:tags r:id="rId8"/>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14" name="文本框 13"/>
            <p:cNvSpPr txBox="1"/>
            <p:nvPr>
              <p:custDataLst>
                <p:tags r:id="rId9"/>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Subject to the following constraints:</a:t>
              </a:r>
              <a:endParaRPr kumimoji="1" lang="en-US" altLang="zh-CN" sz="2000" b="1" dirty="0">
                <a:solidFill>
                  <a:srgbClr val="FFCC00"/>
                </a:solidFill>
                <a:cs typeface="Times New Roman" panose="02020603050405020304" charset="0"/>
              </a:endParaRPr>
            </a:p>
          </p:txBody>
        </p:sp>
      </p:grpSp>
      <p:pic>
        <p:nvPicPr>
          <p:cNvPr id="15" name="图片 14"/>
          <p:cNvPicPr>
            <a:picLocks noChangeAspect="1"/>
          </p:cNvPicPr>
          <p:nvPr/>
        </p:nvPicPr>
        <p:blipFill>
          <a:blip r:embed="rId10"/>
          <a:stretch>
            <a:fillRect/>
          </a:stretch>
        </p:blipFill>
        <p:spPr>
          <a:xfrm>
            <a:off x="90170" y="3759835"/>
            <a:ext cx="6147435" cy="1581150"/>
          </a:xfrm>
          <a:prstGeom prst="rect">
            <a:avLst/>
          </a:prstGeom>
        </p:spPr>
      </p:pic>
      <p:sp>
        <p:nvSpPr>
          <p:cNvPr id="16" name="文本框 15"/>
          <p:cNvSpPr txBox="1"/>
          <p:nvPr/>
        </p:nvSpPr>
        <p:spPr>
          <a:xfrm>
            <a:off x="90170" y="5976620"/>
            <a:ext cx="11967210" cy="521970"/>
          </a:xfrm>
          <a:prstGeom prst="rect">
            <a:avLst/>
          </a:prstGeom>
          <a:noFill/>
        </p:spPr>
        <p:txBody>
          <a:bodyPr wrap="square" rtlCol="0">
            <a:spAutoFit/>
          </a:bodyPr>
          <a:p>
            <a:r>
              <a:rPr lang="en-US" altLang="zh-CN" sz="1400">
                <a:latin typeface="Times New Roman" panose="02020603050405020304" charset="0"/>
                <a:cs typeface="Times New Roman" panose="02020603050405020304" charset="0"/>
              </a:rPr>
              <a:t>[1] X. Shao, Q. Jiang, and R. Zhang, “6D movable antenna based on user distribution: Modeling and optimization,” IEEE Transactions on Wireless Communications, vol. 24, no. 1, pp. 355-370, Jan. 2025.</a:t>
            </a:r>
            <a:endParaRPr lang="en-US" altLang="zh-CN" sz="1400">
              <a:latin typeface="Times New Roman" panose="02020603050405020304" charset="0"/>
              <a:cs typeface="Times New Roman" panose="02020603050405020304" charset="0"/>
            </a:endParaRPr>
          </a:p>
        </p:txBody>
      </p:sp>
      <p:sp>
        <p:nvSpPr>
          <p:cNvPr id="17" name="文本框 16"/>
          <p:cNvSpPr txBox="1"/>
          <p:nvPr/>
        </p:nvSpPr>
        <p:spPr>
          <a:xfrm>
            <a:off x="280035" y="5304790"/>
            <a:ext cx="5957570" cy="337185"/>
          </a:xfrm>
          <a:prstGeom prst="rect">
            <a:avLst/>
          </a:prstGeom>
        </p:spPr>
        <p:txBody>
          <a:bodyPr wrap="square">
            <a:spAutoFit/>
          </a:bodyPr>
          <a:p>
            <a:r>
              <a:rPr lang="en-US" altLang="zh-CN" sz="1600">
                <a:solidFill>
                  <a:srgbClr val="000000"/>
                </a:solidFill>
                <a:latin typeface="Times New Roman" panose="02020603050405020304" charset="0"/>
                <a:ea typeface="NimbusRomNo9L-Regu"/>
                <a:cs typeface="Times New Roman" panose="02020603050405020304" charset="0"/>
              </a:rPr>
              <a:t>Figure: Constraints on the rotations and positions of 6DMA surfaces</a:t>
            </a:r>
            <a:r>
              <a:rPr lang="en-US" altLang="zh-CN" sz="1600" baseline="30000">
                <a:solidFill>
                  <a:srgbClr val="000000"/>
                </a:solidFill>
                <a:latin typeface="Times New Roman" panose="02020603050405020304" charset="0"/>
                <a:ea typeface="NimbusRomNo9L-Regu"/>
                <a:cs typeface="Times New Roman" panose="02020603050405020304" charset="0"/>
              </a:rPr>
              <a:t>[1]</a:t>
            </a:r>
            <a:r>
              <a:rPr lang="en-US" altLang="zh-CN" sz="1600">
                <a:solidFill>
                  <a:srgbClr val="000000"/>
                </a:solidFill>
                <a:latin typeface="Times New Roman" panose="02020603050405020304" charset="0"/>
                <a:ea typeface="NimbusRomNo9L-Regu"/>
                <a:cs typeface="Times New Roman" panose="02020603050405020304" charset="0"/>
              </a:rPr>
              <a:t>.</a:t>
            </a:r>
            <a:endParaRPr lang="en-US" altLang="zh-CN" sz="1600">
              <a:solidFill>
                <a:srgbClr val="000000"/>
              </a:solidFill>
              <a:latin typeface="Times New Roman" panose="02020603050405020304" charset="0"/>
              <a:ea typeface="NimbusRomNo9L-Regu"/>
              <a:cs typeface="Times New Roman" panose="02020603050405020304" charset="0"/>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871220" y="889635"/>
            <a:ext cx="966660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III - </a:t>
            </a:r>
            <a:r>
              <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rPr>
              <a:t>The Proposed HAO Algorithm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17" name="文本框 16"/>
          <p:cNvSpPr txBox="1"/>
          <p:nvPr/>
        </p:nvSpPr>
        <p:spPr>
          <a:xfrm>
            <a:off x="2027555" y="1482090"/>
            <a:ext cx="7353935" cy="766445"/>
          </a:xfrm>
          <a:prstGeom prst="roundRect">
            <a:avLst>
              <a:gd name="adj" fmla="val 50000"/>
            </a:avLst>
          </a:prstGeom>
          <a:solidFill>
            <a:schemeClr val="accent2"/>
          </a:solidFill>
        </p:spPr>
        <p:txBody>
          <a:bodyPr vert="horz" wrap="square" lIns="91440" tIns="45720" rIns="91440" bIns="45720" rtlCol="0" anchor="t">
            <a:noAutofit/>
          </a:bodyPr>
          <a:p>
            <a:pPr algn="l"/>
            <a:r>
              <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rPr>
              <a:t>Hierarchical Alternating Optimization (HAO)</a:t>
            </a:r>
            <a:endPar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endParaRPr>
          </a:p>
        </p:txBody>
      </p:sp>
      <p:sp>
        <p:nvSpPr>
          <p:cNvPr id="10" name="文本框 9"/>
          <p:cNvSpPr txBox="1"/>
          <p:nvPr>
            <p:custDataLst>
              <p:tags r:id="rId2"/>
            </p:custDataLst>
          </p:nvPr>
        </p:nvSpPr>
        <p:spPr>
          <a:xfrm>
            <a:off x="7047230" y="3376295"/>
            <a:ext cx="4995545" cy="2616835"/>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Optimize                    using Moth-Flame Optimization (MFO)</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Fitness function: CMSE + constraint violation penalty</a:t>
            </a:r>
            <a:endParaRPr lang="en-US" altLang="zh-CN" sz="1800">
              <a:solidFill>
                <a:schemeClr val="tx1"/>
              </a:solidFill>
              <a:latin typeface="Times New Roman" panose="02020603050405020304" charset="0"/>
              <a:cs typeface="Times New Roman" panose="02020603050405020304" charset="0"/>
            </a:endParaRPr>
          </a:p>
        </p:txBody>
      </p:sp>
      <p:sp>
        <p:nvSpPr>
          <p:cNvPr id="8" name="文本框 7"/>
          <p:cNvSpPr txBox="1"/>
          <p:nvPr>
            <p:custDataLst>
              <p:tags r:id="rId3"/>
            </p:custDataLst>
          </p:nvPr>
        </p:nvSpPr>
        <p:spPr>
          <a:xfrm>
            <a:off x="453390" y="3376295"/>
            <a:ext cx="3833495" cy="2616835"/>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Fixed enhanced 6DMA configurations </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Alternating optimization of  b and w with closed-form solutions</a:t>
            </a:r>
            <a:endParaRPr lang="en-US" altLang="zh-CN" sz="1800">
              <a:solidFill>
                <a:schemeClr val="tx1"/>
              </a:solidFill>
              <a:latin typeface="Times New Roman" panose="02020603050405020304" charset="0"/>
              <a:cs typeface="Times New Roman" panose="02020603050405020304" charset="0"/>
            </a:endParaRPr>
          </a:p>
        </p:txBody>
      </p:sp>
      <p:grpSp>
        <p:nvGrpSpPr>
          <p:cNvPr id="9" name="组合 8"/>
          <p:cNvGrpSpPr/>
          <p:nvPr>
            <p:custDataLst>
              <p:tags r:id="rId4"/>
            </p:custDataLst>
          </p:nvPr>
        </p:nvGrpSpPr>
        <p:grpSpPr>
          <a:xfrm rot="0">
            <a:off x="386080" y="2893060"/>
            <a:ext cx="3912235" cy="483235"/>
            <a:chOff x="3027" y="2611"/>
            <a:chExt cx="6029" cy="945"/>
          </a:xfrm>
        </p:grpSpPr>
        <p:sp>
          <p:nvSpPr>
            <p:cNvPr id="7" name="文本框 6"/>
            <p:cNvSpPr txBox="1"/>
            <p:nvPr>
              <p:custDataLst>
                <p:tags r:id="rId5"/>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11" name="文本框 10"/>
            <p:cNvSpPr txBox="1"/>
            <p:nvPr>
              <p:custDataLst>
                <p:tags r:id="rId6"/>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Phase 1: Transceiver Design</a:t>
              </a:r>
              <a:endParaRPr kumimoji="1" lang="en-US" altLang="zh-CN" sz="2000" b="1" dirty="0">
                <a:solidFill>
                  <a:srgbClr val="FFCC00"/>
                </a:solidFill>
                <a:cs typeface="Times New Roman" panose="02020603050405020304" charset="0"/>
              </a:endParaRPr>
            </a:p>
          </p:txBody>
        </p:sp>
      </p:grpSp>
      <p:grpSp>
        <p:nvGrpSpPr>
          <p:cNvPr id="13" name="组合 12"/>
          <p:cNvGrpSpPr/>
          <p:nvPr>
            <p:custDataLst>
              <p:tags r:id="rId7"/>
            </p:custDataLst>
          </p:nvPr>
        </p:nvGrpSpPr>
        <p:grpSpPr>
          <a:xfrm rot="0">
            <a:off x="6979920" y="2893060"/>
            <a:ext cx="5071110" cy="483235"/>
            <a:chOff x="3027" y="2611"/>
            <a:chExt cx="6029" cy="945"/>
          </a:xfrm>
        </p:grpSpPr>
        <p:sp>
          <p:nvSpPr>
            <p:cNvPr id="14" name="文本框 13"/>
            <p:cNvSpPr txBox="1"/>
            <p:nvPr>
              <p:custDataLst>
                <p:tags r:id="rId8"/>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15" name="文本框 14"/>
            <p:cNvSpPr txBox="1"/>
            <p:nvPr>
              <p:custDataLst>
                <p:tags r:id="rId9"/>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Phase 2: Enhanced 6DMA Configuration</a:t>
              </a:r>
              <a:endParaRPr kumimoji="1" lang="en-US" altLang="zh-CN" sz="2000" b="1" dirty="0">
                <a:solidFill>
                  <a:srgbClr val="FFCC00"/>
                </a:solidFill>
                <a:cs typeface="Times New Roman" panose="02020603050405020304" charset="0"/>
              </a:endParaRPr>
            </a:p>
          </p:txBody>
        </p:sp>
      </p:grpSp>
      <p:sp>
        <p:nvSpPr>
          <p:cNvPr id="18" name="下箭头 17"/>
          <p:cNvSpPr/>
          <p:nvPr>
            <p:custDataLst>
              <p:tags r:id="rId10"/>
            </p:custDataLst>
          </p:nvPr>
        </p:nvSpPr>
        <p:spPr>
          <a:xfrm>
            <a:off x="5375910" y="2359660"/>
            <a:ext cx="657225" cy="53340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Times New Roman" panose="02020603050405020304" charset="0"/>
            </a:endParaRPr>
          </a:p>
        </p:txBody>
      </p:sp>
      <p:sp>
        <p:nvSpPr>
          <p:cNvPr id="28" name="任意多边形 27"/>
          <p:cNvSpPr/>
          <p:nvPr>
            <p:custDataLst>
              <p:tags r:id="rId11"/>
            </p:custDataLst>
          </p:nvPr>
        </p:nvSpPr>
        <p:spPr>
          <a:xfrm rot="11160000">
            <a:off x="4465955" y="3194050"/>
            <a:ext cx="2405380" cy="2346325"/>
          </a:xfrm>
          <a:custGeom>
            <a:avLst/>
            <a:gdLst>
              <a:gd name="connsiteX0" fmla="*/ 2158 w 4276"/>
              <a:gd name="connsiteY0" fmla="*/ 4275 h 4275"/>
              <a:gd name="connsiteX1" fmla="*/ 2138 w 4276"/>
              <a:gd name="connsiteY1" fmla="*/ 4275 h 4275"/>
              <a:gd name="connsiteX2" fmla="*/ 0 w 4276"/>
              <a:gd name="connsiteY2" fmla="*/ 2137 h 4275"/>
              <a:gd name="connsiteX3" fmla="*/ 2138 w 4276"/>
              <a:gd name="connsiteY3" fmla="*/ 0 h 4275"/>
              <a:gd name="connsiteX4" fmla="*/ 4276 w 4276"/>
              <a:gd name="connsiteY4" fmla="*/ 2137 h 4275"/>
              <a:gd name="connsiteX5" fmla="*/ 2371 w 4276"/>
              <a:gd name="connsiteY5" fmla="*/ 4262 h 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6" h="4275">
                <a:moveTo>
                  <a:pt x="2158" y="4275"/>
                </a:moveTo>
                <a:cubicBezTo>
                  <a:pt x="2151" y="4275"/>
                  <a:pt x="2144" y="4275"/>
                  <a:pt x="2138" y="4275"/>
                </a:cubicBezTo>
                <a:cubicBezTo>
                  <a:pt x="957" y="4275"/>
                  <a:pt x="0" y="3318"/>
                  <a:pt x="0" y="2137"/>
                </a:cubicBezTo>
                <a:cubicBezTo>
                  <a:pt x="0" y="957"/>
                  <a:pt x="957" y="0"/>
                  <a:pt x="2138" y="0"/>
                </a:cubicBezTo>
                <a:cubicBezTo>
                  <a:pt x="3319" y="0"/>
                  <a:pt x="4276" y="957"/>
                  <a:pt x="4276" y="2137"/>
                </a:cubicBezTo>
                <a:cubicBezTo>
                  <a:pt x="4276" y="3239"/>
                  <a:pt x="3442" y="4146"/>
                  <a:pt x="2371" y="4262"/>
                </a:cubicBezTo>
              </a:path>
            </a:pathLst>
          </a:custGeom>
          <a:noFill/>
          <a:ln w="76200" cap="rnd">
            <a:gradFill>
              <a:gsLst>
                <a:gs pos="0">
                  <a:schemeClr val="accent1">
                    <a:alpha val="60000"/>
                  </a:schemeClr>
                </a:gs>
                <a:gs pos="80000">
                  <a:schemeClr val="accent1">
                    <a:alpha val="100000"/>
                  </a:schemeClr>
                </a:gs>
              </a:gsLst>
              <a:lin ang="10800000" scaled="1"/>
            </a:gradFill>
            <a:tailEnd type="arrow" w="lg" len="sm"/>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cs typeface="Times New Roman" panose="02020603050405020304" charset="0"/>
              <a:sym typeface="+mn-ea"/>
            </a:endParaRPr>
          </a:p>
        </p:txBody>
      </p:sp>
      <p:sp>
        <p:nvSpPr>
          <p:cNvPr id="37" name="圆角矩形 36"/>
          <p:cNvSpPr/>
          <p:nvPr/>
        </p:nvSpPr>
        <p:spPr>
          <a:xfrm>
            <a:off x="4704715" y="3829685"/>
            <a:ext cx="1927860" cy="107569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pPr>
            <a:endParaRPr lang="en-US" altLang="zh-CN" sz="2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algn="ctr">
              <a:lnSpc>
                <a:spcPct val="100000"/>
              </a:lnSpc>
            </a:pPr>
            <a:r>
              <a:rPr kumimoji="1" lang="en-US" altLang="zh-CN" sz="2400" b="1" dirty="0">
                <a:solidFill>
                  <a:srgbClr val="FFCC00"/>
                </a:solidFill>
                <a:cs typeface="Times New Roman" panose="02020603050405020304" charset="0"/>
                <a:sym typeface="+mn-ea"/>
              </a:rPr>
              <a:t>Untill convergence</a:t>
            </a:r>
            <a:endParaRPr kumimoji="1" lang="en-US" altLang="zh-CN" sz="2400" b="1" dirty="0">
              <a:solidFill>
                <a:srgbClr val="FFCC00"/>
              </a:solidFill>
              <a:cs typeface="Times New Roman" panose="02020603050405020304" charset="0"/>
            </a:endParaRPr>
          </a:p>
          <a:p>
            <a:pPr algn="ctr"/>
            <a:endParaRPr kumimoji="1" lang="en-US" altLang="zh-CN" sz="2400" b="1" dirty="0">
              <a:solidFill>
                <a:srgbClr val="FFCC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12"/>
          <a:stretch>
            <a:fillRect/>
          </a:stretch>
        </p:blipFill>
        <p:spPr>
          <a:xfrm>
            <a:off x="2157095" y="4385310"/>
            <a:ext cx="1009650" cy="281940"/>
          </a:xfrm>
          <a:prstGeom prst="rect">
            <a:avLst/>
          </a:prstGeom>
        </p:spPr>
      </p:pic>
      <p:pic>
        <p:nvPicPr>
          <p:cNvPr id="5" name="图片 4"/>
          <p:cNvPicPr>
            <a:picLocks noChangeAspect="1"/>
          </p:cNvPicPr>
          <p:nvPr/>
        </p:nvPicPr>
        <p:blipFill>
          <a:blip r:embed="rId12"/>
          <a:stretch>
            <a:fillRect/>
          </a:stretch>
        </p:blipFill>
        <p:spPr>
          <a:xfrm>
            <a:off x="8303895" y="3978910"/>
            <a:ext cx="1009650" cy="281940"/>
          </a:xfrm>
          <a:prstGeom prst="rect">
            <a:avLst/>
          </a:prstGeom>
        </p:spPr>
      </p:pic>
    </p:spTree>
    <p:custDataLst>
      <p:tags r:id="rId1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5" name="文本框 24"/>
          <p:cNvSpPr txBox="1"/>
          <p:nvPr>
            <p:custDataLst>
              <p:tags r:id="rId2"/>
            </p:custDataLst>
          </p:nvPr>
        </p:nvSpPr>
        <p:spPr>
          <a:xfrm>
            <a:off x="3244215" y="1963420"/>
            <a:ext cx="4337685" cy="3406775"/>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indent="0" algn="l" fontAlgn="auto">
              <a:lnSpc>
                <a:spcPct val="150000"/>
              </a:lnSpc>
              <a:buClr>
                <a:srgbClr val="E72525"/>
              </a:buClr>
              <a:buSzTx/>
              <a:buFont typeface="Wingdings" panose="05000000000000000000" charset="0"/>
              <a:buNone/>
            </a:pPr>
            <a:endParaRPr lang="en-US" altLang="zh-CN" sz="1600">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871220" y="889635"/>
            <a:ext cx="6352540" cy="5918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III - </a:t>
            </a:r>
            <a:r>
              <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rPr>
              <a:t>The Proposed HAO Algorithm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5" name="文本框 4"/>
          <p:cNvSpPr txBox="1"/>
          <p:nvPr/>
        </p:nvSpPr>
        <p:spPr>
          <a:xfrm>
            <a:off x="270510" y="2498725"/>
            <a:ext cx="2687955" cy="2005330"/>
          </a:xfrm>
          <a:prstGeom prst="roundRect">
            <a:avLst>
              <a:gd name="adj" fmla="val 50000"/>
            </a:avLst>
          </a:prstGeom>
          <a:solidFill>
            <a:schemeClr val="accent2"/>
          </a:solidFill>
        </p:spPr>
        <p:txBody>
          <a:bodyPr vert="horz" wrap="square" lIns="91440" tIns="45720" rIns="91440" bIns="45720" rtlCol="0" anchor="t">
            <a:noAutofit/>
          </a:bodyPr>
          <a:p>
            <a:pPr algn="l"/>
            <a:r>
              <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rPr>
              <a:t>Phase 1: Transceiver Design</a:t>
            </a:r>
            <a:endPar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endParaRPr>
          </a:p>
          <a:p>
            <a:pPr algn="l"/>
            <a:endPar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endParaRPr>
          </a:p>
        </p:txBody>
      </p:sp>
      <p:sp>
        <p:nvSpPr>
          <p:cNvPr id="23" name="文本框 22"/>
          <p:cNvSpPr txBox="1"/>
          <p:nvPr>
            <p:custDataLst>
              <p:tags r:id="rId3"/>
            </p:custDataLst>
          </p:nvPr>
        </p:nvSpPr>
        <p:spPr>
          <a:xfrm>
            <a:off x="7731125" y="1090295"/>
            <a:ext cx="4376420" cy="5274310"/>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indent="0" algn="l" fontAlgn="auto">
              <a:lnSpc>
                <a:spcPct val="150000"/>
              </a:lnSpc>
              <a:buClr>
                <a:srgbClr val="E72525"/>
              </a:buClr>
              <a:buSzTx/>
              <a:buFont typeface="Wingdings" panose="05000000000000000000" charset="0"/>
              <a:buNone/>
            </a:pPr>
            <a:endParaRPr lang="en-US" altLang="zh-CN" sz="1800">
              <a:solidFill>
                <a:schemeClr val="tx1"/>
              </a:solidFill>
              <a:latin typeface="Times New Roman" panose="02020603050405020304" charset="0"/>
              <a:cs typeface="Times New Roman" panose="02020603050405020304" charset="0"/>
            </a:endParaRPr>
          </a:p>
        </p:txBody>
      </p:sp>
      <p:grpSp>
        <p:nvGrpSpPr>
          <p:cNvPr id="26" name="组合 25"/>
          <p:cNvGrpSpPr/>
          <p:nvPr>
            <p:custDataLst>
              <p:tags r:id="rId4"/>
            </p:custDataLst>
          </p:nvPr>
        </p:nvGrpSpPr>
        <p:grpSpPr>
          <a:xfrm rot="0">
            <a:off x="3186430" y="1480185"/>
            <a:ext cx="4404995" cy="483235"/>
            <a:chOff x="3027" y="2611"/>
            <a:chExt cx="6029" cy="945"/>
          </a:xfrm>
        </p:grpSpPr>
        <p:sp>
          <p:nvSpPr>
            <p:cNvPr id="27" name="文本框 26"/>
            <p:cNvSpPr txBox="1"/>
            <p:nvPr>
              <p:custDataLst>
                <p:tags r:id="rId5"/>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29" name="文本框 28"/>
            <p:cNvSpPr txBox="1"/>
            <p:nvPr>
              <p:custDataLst>
                <p:tags r:id="rId6"/>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Optimizing w with fixed b:</a:t>
              </a:r>
              <a:endParaRPr kumimoji="1" lang="en-US" altLang="zh-CN" sz="2000" b="1" dirty="0">
                <a:solidFill>
                  <a:srgbClr val="FFCC00"/>
                </a:solidFill>
                <a:cs typeface="Times New Roman" panose="02020603050405020304" charset="0"/>
              </a:endParaRPr>
            </a:p>
          </p:txBody>
        </p:sp>
      </p:grpSp>
      <p:grpSp>
        <p:nvGrpSpPr>
          <p:cNvPr id="30" name="组合 29"/>
          <p:cNvGrpSpPr/>
          <p:nvPr>
            <p:custDataLst>
              <p:tags r:id="rId7"/>
            </p:custDataLst>
          </p:nvPr>
        </p:nvGrpSpPr>
        <p:grpSpPr>
          <a:xfrm rot="0">
            <a:off x="7673975" y="603885"/>
            <a:ext cx="4443095" cy="483235"/>
            <a:chOff x="3027" y="2611"/>
            <a:chExt cx="6029" cy="945"/>
          </a:xfrm>
        </p:grpSpPr>
        <p:sp>
          <p:nvSpPr>
            <p:cNvPr id="31" name="文本框 30"/>
            <p:cNvSpPr txBox="1"/>
            <p:nvPr>
              <p:custDataLst>
                <p:tags r:id="rId8"/>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32" name="文本框 31"/>
            <p:cNvSpPr txBox="1"/>
            <p:nvPr>
              <p:custDataLst>
                <p:tags r:id="rId9"/>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Optimizing b with fixed w:</a:t>
              </a:r>
              <a:endParaRPr kumimoji="1" lang="en-US" altLang="zh-CN" sz="2000" b="1" dirty="0">
                <a:solidFill>
                  <a:srgbClr val="FFCC00"/>
                </a:solidFill>
                <a:cs typeface="Times New Roman" panose="02020603050405020304" charset="0"/>
              </a:endParaRPr>
            </a:p>
          </p:txBody>
        </p:sp>
      </p:grpSp>
      <p:pic>
        <p:nvPicPr>
          <p:cNvPr id="39" name="图片 38"/>
          <p:cNvPicPr>
            <a:picLocks noChangeAspect="1"/>
          </p:cNvPicPr>
          <p:nvPr/>
        </p:nvPicPr>
        <p:blipFill>
          <a:blip r:embed="rId10"/>
          <a:srcRect t="3361" b="6723"/>
          <a:stretch>
            <a:fillRect/>
          </a:stretch>
        </p:blipFill>
        <p:spPr>
          <a:xfrm>
            <a:off x="3535045" y="2552065"/>
            <a:ext cx="3619500" cy="1019175"/>
          </a:xfrm>
          <a:prstGeom prst="rect">
            <a:avLst/>
          </a:prstGeom>
        </p:spPr>
      </p:pic>
      <p:sp>
        <p:nvSpPr>
          <p:cNvPr id="40" name="文本框 39"/>
          <p:cNvSpPr txBox="1"/>
          <p:nvPr/>
        </p:nvSpPr>
        <p:spPr>
          <a:xfrm>
            <a:off x="3236595" y="2021205"/>
            <a:ext cx="4338955" cy="583565"/>
          </a:xfrm>
          <a:prstGeom prst="rect">
            <a:avLst/>
          </a:prstGeom>
        </p:spPr>
        <p:txBody>
          <a:bodyPr wrap="square">
            <a:spAutoFit/>
          </a:bodyPr>
          <a:p>
            <a:r>
              <a:rPr lang="en-US" altLang="zh-CN" sz="1600">
                <a:solidFill>
                  <a:srgbClr val="000000"/>
                </a:solidFill>
                <a:latin typeface="Times New Roman" panose="02020603050405020304" charset="0"/>
                <a:ea typeface="NimbusRomNo9L-Regu"/>
                <a:cs typeface="Times New Roman" panose="02020603050405020304" charset="0"/>
                <a:sym typeface="+mn-ea"/>
              </a:rPr>
              <a:t>The optimization of </a:t>
            </a:r>
            <a:r>
              <a:rPr lang="en-US" altLang="zh-CN" sz="1600" b="1">
                <a:solidFill>
                  <a:srgbClr val="000000"/>
                </a:solidFill>
                <a:latin typeface="Times New Roman" panose="02020603050405020304" charset="0"/>
                <a:ea typeface="CMBX10"/>
                <a:cs typeface="Times New Roman" panose="02020603050405020304" charset="0"/>
                <a:sym typeface="+mn-ea"/>
              </a:rPr>
              <a:t>w </a:t>
            </a:r>
            <a:r>
              <a:rPr lang="en-US" altLang="zh-CN" sz="1600">
                <a:solidFill>
                  <a:srgbClr val="000000"/>
                </a:solidFill>
                <a:latin typeface="Times New Roman" panose="02020603050405020304" charset="0"/>
                <a:ea typeface="NimbusRomNo9L-Regu"/>
                <a:cs typeface="Times New Roman" panose="02020603050405020304" charset="0"/>
                <a:sym typeface="+mn-ea"/>
              </a:rPr>
              <a:t>becomes an unconstrained quadratic problem.</a:t>
            </a:r>
            <a:endParaRPr lang="en-US" altLang="zh-CN" sz="1600">
              <a:solidFill>
                <a:srgbClr val="000000"/>
              </a:solidFill>
              <a:latin typeface="Times New Roman" panose="02020603050405020304" charset="0"/>
              <a:ea typeface="NimbusRomNo9L-Regu"/>
              <a:cs typeface="Times New Roman" panose="02020603050405020304" charset="0"/>
            </a:endParaRPr>
          </a:p>
        </p:txBody>
      </p:sp>
      <p:pic>
        <p:nvPicPr>
          <p:cNvPr id="41" name="图片 40"/>
          <p:cNvPicPr>
            <a:picLocks noChangeAspect="1"/>
          </p:cNvPicPr>
          <p:nvPr/>
        </p:nvPicPr>
        <p:blipFill>
          <a:blip r:embed="rId11"/>
          <a:stretch>
            <a:fillRect/>
          </a:stretch>
        </p:blipFill>
        <p:spPr>
          <a:xfrm>
            <a:off x="3603625" y="3861435"/>
            <a:ext cx="3620135" cy="687070"/>
          </a:xfrm>
          <a:prstGeom prst="rect">
            <a:avLst/>
          </a:prstGeom>
        </p:spPr>
      </p:pic>
      <p:pic>
        <p:nvPicPr>
          <p:cNvPr id="42" name="图片 41"/>
          <p:cNvPicPr>
            <a:picLocks noChangeAspect="1"/>
          </p:cNvPicPr>
          <p:nvPr/>
        </p:nvPicPr>
        <p:blipFill>
          <a:blip r:embed="rId12"/>
          <a:stretch>
            <a:fillRect/>
          </a:stretch>
        </p:blipFill>
        <p:spPr>
          <a:xfrm>
            <a:off x="3429635" y="4504055"/>
            <a:ext cx="4101465" cy="774700"/>
          </a:xfrm>
          <a:prstGeom prst="rect">
            <a:avLst/>
          </a:prstGeom>
        </p:spPr>
      </p:pic>
      <p:pic>
        <p:nvPicPr>
          <p:cNvPr id="44" name="图片 43"/>
          <p:cNvPicPr>
            <a:picLocks noChangeAspect="1"/>
          </p:cNvPicPr>
          <p:nvPr/>
        </p:nvPicPr>
        <p:blipFill>
          <a:blip r:embed="rId13"/>
          <a:stretch>
            <a:fillRect/>
          </a:stretch>
        </p:blipFill>
        <p:spPr>
          <a:xfrm>
            <a:off x="8162290" y="1442720"/>
            <a:ext cx="3533775" cy="676275"/>
          </a:xfrm>
          <a:prstGeom prst="rect">
            <a:avLst/>
          </a:prstGeom>
        </p:spPr>
      </p:pic>
      <p:pic>
        <p:nvPicPr>
          <p:cNvPr id="45" name="图片 44"/>
          <p:cNvPicPr>
            <a:picLocks noChangeAspect="1"/>
          </p:cNvPicPr>
          <p:nvPr/>
        </p:nvPicPr>
        <p:blipFill>
          <a:blip r:embed="rId14"/>
          <a:stretch>
            <a:fillRect/>
          </a:stretch>
        </p:blipFill>
        <p:spPr>
          <a:xfrm>
            <a:off x="8801100" y="2303780"/>
            <a:ext cx="2076450" cy="323850"/>
          </a:xfrm>
          <a:prstGeom prst="rect">
            <a:avLst/>
          </a:prstGeom>
        </p:spPr>
      </p:pic>
      <p:sp>
        <p:nvSpPr>
          <p:cNvPr id="46" name="文本框 45"/>
          <p:cNvSpPr txBox="1"/>
          <p:nvPr/>
        </p:nvSpPr>
        <p:spPr>
          <a:xfrm>
            <a:off x="7741285" y="2019935"/>
            <a:ext cx="4375785" cy="337185"/>
          </a:xfrm>
          <a:prstGeom prst="rect">
            <a:avLst/>
          </a:prstGeom>
        </p:spPr>
        <p:txBody>
          <a:bodyPr wrap="square">
            <a:spAutoFit/>
          </a:bodyPr>
          <a:p>
            <a:r>
              <a:rPr lang="en-US" altLang="zh-CN" sz="1600">
                <a:solidFill>
                  <a:srgbClr val="000000"/>
                </a:solidFill>
                <a:latin typeface="Times New Roman" panose="02020603050405020304" charset="0"/>
                <a:ea typeface="NimbusRomNo9L-Regu"/>
                <a:cs typeface="Times New Roman" panose="02020603050405020304" charset="0"/>
              </a:rPr>
              <a:t>Define the effective channel: </a:t>
            </a:r>
            <a:endParaRPr lang="en-US" altLang="zh-CN" sz="1600">
              <a:solidFill>
                <a:srgbClr val="000000"/>
              </a:solidFill>
              <a:latin typeface="Times New Roman" panose="02020603050405020304" charset="0"/>
              <a:ea typeface="NimbusRomNo9L-Regu"/>
              <a:cs typeface="Times New Roman" panose="02020603050405020304" charset="0"/>
            </a:endParaRPr>
          </a:p>
        </p:txBody>
      </p:sp>
      <p:sp>
        <p:nvSpPr>
          <p:cNvPr id="47" name="文本框 46"/>
          <p:cNvSpPr txBox="1"/>
          <p:nvPr/>
        </p:nvSpPr>
        <p:spPr>
          <a:xfrm>
            <a:off x="7733030" y="1090295"/>
            <a:ext cx="4298950" cy="352425"/>
          </a:xfrm>
          <a:prstGeom prst="rect">
            <a:avLst/>
          </a:prstGeom>
        </p:spPr>
        <p:txBody>
          <a:bodyPr wrap="square">
            <a:spAutoFit/>
          </a:bodyPr>
          <a:p>
            <a:pPr marL="0" indent="0" algn="l"/>
            <a:r>
              <a:rPr lang="en-US" altLang="zh-CN" sz="1600" b="0" i="0">
                <a:solidFill>
                  <a:srgbClr val="0F1115"/>
                </a:solidFill>
                <a:latin typeface="Times New Roman" panose="02020603050405020304" charset="0"/>
                <a:ea typeface="quote-cjk-patch"/>
                <a:cs typeface="Times New Roman" panose="02020603050405020304" charset="0"/>
              </a:rPr>
              <a:t>Problem decouples across users </a:t>
            </a:r>
            <a:r>
              <a:rPr lang="en-US" altLang="zh-CN" sz="1700" b="0">
                <a:solidFill>
                  <a:srgbClr val="0F1115"/>
                </a:solidFill>
                <a:latin typeface="Times New Roman" panose="02020603050405020304" charset="0"/>
                <a:ea typeface="katex_main"/>
                <a:cs typeface="Times New Roman" panose="02020603050405020304" charset="0"/>
              </a:rPr>
              <a:t>k:</a:t>
            </a:r>
            <a:endParaRPr lang="en-US" altLang="zh-CN" sz="1700" b="0" i="1">
              <a:solidFill>
                <a:srgbClr val="0F1115"/>
              </a:solidFill>
              <a:latin typeface="Times New Roman" panose="02020603050405020304" charset="0"/>
              <a:ea typeface="KaTeX_Math"/>
              <a:cs typeface="Times New Roman" panose="02020603050405020304" charset="0"/>
            </a:endParaRPr>
          </a:p>
        </p:txBody>
      </p:sp>
      <p:pic>
        <p:nvPicPr>
          <p:cNvPr id="48" name="图片 47"/>
          <p:cNvPicPr>
            <a:picLocks noChangeAspect="1"/>
          </p:cNvPicPr>
          <p:nvPr/>
        </p:nvPicPr>
        <p:blipFill>
          <a:blip r:embed="rId15"/>
          <a:stretch>
            <a:fillRect/>
          </a:stretch>
        </p:blipFill>
        <p:spPr>
          <a:xfrm>
            <a:off x="8465820" y="2955290"/>
            <a:ext cx="2876550" cy="438150"/>
          </a:xfrm>
          <a:prstGeom prst="rect">
            <a:avLst/>
          </a:prstGeom>
        </p:spPr>
      </p:pic>
      <p:sp>
        <p:nvSpPr>
          <p:cNvPr id="49" name="文本框 48"/>
          <p:cNvSpPr txBox="1"/>
          <p:nvPr/>
        </p:nvSpPr>
        <p:spPr>
          <a:xfrm>
            <a:off x="7741285" y="2627630"/>
            <a:ext cx="4232275" cy="337185"/>
          </a:xfrm>
          <a:prstGeom prst="rect">
            <a:avLst/>
          </a:prstGeom>
        </p:spPr>
        <p:txBody>
          <a:bodyPr wrap="square">
            <a:spAutoFit/>
          </a:bodyPr>
          <a:p>
            <a:r>
              <a:rPr lang="en-US" altLang="zh-CN" sz="1600">
                <a:solidFill>
                  <a:srgbClr val="000000"/>
                </a:solidFill>
                <a:latin typeface="Times New Roman" panose="02020603050405020304" charset="0"/>
                <a:ea typeface="NimbusRomNo9L-Regu"/>
                <a:cs typeface="Times New Roman" panose="02020603050405020304" charset="0"/>
              </a:rPr>
              <a:t>To be more specific, the subproblem for user </a:t>
            </a:r>
            <a:r>
              <a:rPr lang="en-US" altLang="zh-CN" sz="1600" i="1">
                <a:solidFill>
                  <a:srgbClr val="000000"/>
                </a:solidFill>
                <a:latin typeface="Times New Roman" panose="02020603050405020304" charset="0"/>
                <a:ea typeface="CMMI10"/>
                <a:cs typeface="Times New Roman" panose="02020603050405020304" charset="0"/>
              </a:rPr>
              <a:t>k </a:t>
            </a:r>
            <a:r>
              <a:rPr lang="en-US" altLang="zh-CN" sz="1600">
                <a:solidFill>
                  <a:srgbClr val="000000"/>
                </a:solidFill>
                <a:latin typeface="Times New Roman" panose="02020603050405020304" charset="0"/>
                <a:ea typeface="NimbusRomNo9L-Regu"/>
                <a:cs typeface="Times New Roman" panose="02020603050405020304" charset="0"/>
              </a:rPr>
              <a:t>is:</a:t>
            </a:r>
            <a:endParaRPr lang="en-US" altLang="zh-CN" sz="1600">
              <a:solidFill>
                <a:srgbClr val="000000"/>
              </a:solidFill>
              <a:latin typeface="Times New Roman" panose="02020603050405020304" charset="0"/>
              <a:ea typeface="NimbusRomNo9L-Regu"/>
              <a:cs typeface="Times New Roman" panose="02020603050405020304" charset="0"/>
            </a:endParaRPr>
          </a:p>
        </p:txBody>
      </p:sp>
      <p:pic>
        <p:nvPicPr>
          <p:cNvPr id="50" name="图片 49"/>
          <p:cNvPicPr>
            <a:picLocks noChangeAspect="1"/>
          </p:cNvPicPr>
          <p:nvPr/>
        </p:nvPicPr>
        <p:blipFill>
          <a:blip r:embed="rId16"/>
          <a:stretch>
            <a:fillRect/>
          </a:stretch>
        </p:blipFill>
        <p:spPr>
          <a:xfrm>
            <a:off x="7867650" y="3377565"/>
            <a:ext cx="4163695" cy="934085"/>
          </a:xfrm>
          <a:prstGeom prst="rect">
            <a:avLst/>
          </a:prstGeom>
        </p:spPr>
      </p:pic>
      <p:sp>
        <p:nvSpPr>
          <p:cNvPr id="51" name="文本框 50"/>
          <p:cNvSpPr txBox="1"/>
          <p:nvPr/>
        </p:nvSpPr>
        <p:spPr>
          <a:xfrm>
            <a:off x="7741285" y="4311333"/>
            <a:ext cx="5080000" cy="337185"/>
          </a:xfrm>
          <a:prstGeom prst="rect">
            <a:avLst/>
          </a:prstGeom>
        </p:spPr>
        <p:txBody>
          <a:bodyPr>
            <a:spAutoFit/>
          </a:bodyPr>
          <a:p>
            <a:r>
              <a:rPr lang="en-US" altLang="zh-CN" sz="1600">
                <a:solidFill>
                  <a:srgbClr val="000000"/>
                </a:solidFill>
                <a:latin typeface="Times New Roman" panose="02020603050405020304" charset="0"/>
                <a:ea typeface="NimbusRomNo9L-Regu"/>
                <a:cs typeface="Times New Roman" panose="02020603050405020304" charset="0"/>
              </a:rPr>
              <a:t>the optimal phase of </a:t>
            </a:r>
            <a:r>
              <a:rPr lang="en-US" altLang="zh-CN" sz="1600" i="1">
                <a:solidFill>
                  <a:srgbClr val="000000"/>
                </a:solidFill>
                <a:latin typeface="Times New Roman" panose="02020603050405020304" charset="0"/>
                <a:ea typeface="CMMI10"/>
                <a:cs typeface="Times New Roman" panose="02020603050405020304" charset="0"/>
              </a:rPr>
              <a:t>b</a:t>
            </a:r>
            <a:r>
              <a:rPr lang="en-US" altLang="zh-CN" sz="1000" i="1">
                <a:solidFill>
                  <a:srgbClr val="000000"/>
                </a:solidFill>
                <a:latin typeface="Times New Roman" panose="02020603050405020304" charset="0"/>
                <a:ea typeface="CMMI7"/>
                <a:cs typeface="Times New Roman" panose="02020603050405020304" charset="0"/>
              </a:rPr>
              <a:t>k </a:t>
            </a:r>
            <a:r>
              <a:rPr lang="en-US" altLang="zh-CN" sz="1600">
                <a:solidFill>
                  <a:srgbClr val="000000"/>
                </a:solidFill>
                <a:latin typeface="Times New Roman" panose="02020603050405020304" charset="0"/>
                <a:ea typeface="NimbusRomNo9L-Regu"/>
                <a:cs typeface="Times New Roman" panose="02020603050405020304" charset="0"/>
              </a:rPr>
              <a:t>is</a:t>
            </a:r>
            <a:endParaRPr lang="en-US" altLang="zh-CN" sz="1600">
              <a:solidFill>
                <a:srgbClr val="000000"/>
              </a:solidFill>
              <a:latin typeface="Times New Roman" panose="02020603050405020304" charset="0"/>
              <a:ea typeface="NimbusRomNo9L-Regu"/>
              <a:cs typeface="Times New Roman" panose="02020603050405020304" charset="0"/>
            </a:endParaRPr>
          </a:p>
        </p:txBody>
      </p:sp>
      <p:pic>
        <p:nvPicPr>
          <p:cNvPr id="52" name="图片 51"/>
          <p:cNvPicPr>
            <a:picLocks noChangeAspect="1"/>
          </p:cNvPicPr>
          <p:nvPr/>
        </p:nvPicPr>
        <p:blipFill>
          <a:blip r:embed="rId17"/>
          <a:stretch>
            <a:fillRect/>
          </a:stretch>
        </p:blipFill>
        <p:spPr>
          <a:xfrm>
            <a:off x="9881870" y="4372610"/>
            <a:ext cx="919480" cy="244475"/>
          </a:xfrm>
          <a:prstGeom prst="rect">
            <a:avLst/>
          </a:prstGeom>
        </p:spPr>
      </p:pic>
      <p:pic>
        <p:nvPicPr>
          <p:cNvPr id="53" name="图片 52"/>
          <p:cNvPicPr>
            <a:picLocks noChangeAspect="1"/>
          </p:cNvPicPr>
          <p:nvPr/>
        </p:nvPicPr>
        <p:blipFill>
          <a:blip r:embed="rId18"/>
          <a:stretch>
            <a:fillRect/>
          </a:stretch>
        </p:blipFill>
        <p:spPr>
          <a:xfrm>
            <a:off x="8502650" y="4625340"/>
            <a:ext cx="2894330" cy="443230"/>
          </a:xfrm>
          <a:prstGeom prst="rect">
            <a:avLst/>
          </a:prstGeom>
        </p:spPr>
      </p:pic>
      <p:pic>
        <p:nvPicPr>
          <p:cNvPr id="2" name="图片 1"/>
          <p:cNvPicPr>
            <a:picLocks noChangeAspect="1"/>
          </p:cNvPicPr>
          <p:nvPr/>
        </p:nvPicPr>
        <p:blipFill>
          <a:blip r:embed="rId19"/>
          <a:stretch>
            <a:fillRect/>
          </a:stretch>
        </p:blipFill>
        <p:spPr>
          <a:xfrm>
            <a:off x="8408670" y="5664200"/>
            <a:ext cx="2788920" cy="570865"/>
          </a:xfrm>
          <a:prstGeom prst="rect">
            <a:avLst/>
          </a:prstGeom>
        </p:spPr>
      </p:pic>
      <p:sp>
        <p:nvSpPr>
          <p:cNvPr id="3" name="文本框 2"/>
          <p:cNvSpPr txBox="1"/>
          <p:nvPr/>
        </p:nvSpPr>
        <p:spPr>
          <a:xfrm>
            <a:off x="7741285" y="5025390"/>
            <a:ext cx="3181350" cy="337185"/>
          </a:xfrm>
          <a:prstGeom prst="rect">
            <a:avLst/>
          </a:prstGeom>
        </p:spPr>
        <p:txBody>
          <a:bodyPr wrap="square">
            <a:spAutoFit/>
          </a:bodyPr>
          <a:p>
            <a:pPr marL="0" indent="0" algn="l"/>
            <a:r>
              <a:rPr lang="en-US" altLang="zh-CN" sz="1600" b="0" i="0">
                <a:solidFill>
                  <a:srgbClr val="0F1115"/>
                </a:solidFill>
                <a:latin typeface="Times New Roman" panose="02020603050405020304" charset="0"/>
                <a:ea typeface="quote-cjk-patch"/>
                <a:cs typeface="Times New Roman" panose="02020603050405020304" charset="0"/>
              </a:rPr>
              <a:t>The unconstrained solution is</a:t>
            </a:r>
            <a:endParaRPr lang="en-US" altLang="zh-CN" sz="1600" b="0" i="0">
              <a:solidFill>
                <a:srgbClr val="0F1115"/>
              </a:solidFill>
              <a:latin typeface="Times New Roman" panose="02020603050405020304" charset="0"/>
              <a:ea typeface="quote-cjk-patch"/>
              <a:cs typeface="Times New Roman" panose="02020603050405020304" charset="0"/>
            </a:endParaRPr>
          </a:p>
        </p:txBody>
      </p:sp>
      <p:pic>
        <p:nvPicPr>
          <p:cNvPr id="6" name="图片 5"/>
          <p:cNvPicPr>
            <a:picLocks noChangeAspect="1"/>
          </p:cNvPicPr>
          <p:nvPr/>
        </p:nvPicPr>
        <p:blipFill>
          <a:blip r:embed="rId20"/>
          <a:stretch>
            <a:fillRect/>
          </a:stretch>
        </p:blipFill>
        <p:spPr>
          <a:xfrm>
            <a:off x="10264140" y="5015865"/>
            <a:ext cx="823595" cy="376555"/>
          </a:xfrm>
          <a:prstGeom prst="rect">
            <a:avLst/>
          </a:prstGeom>
        </p:spPr>
      </p:pic>
      <p:sp>
        <p:nvSpPr>
          <p:cNvPr id="7" name="文本框 6"/>
          <p:cNvSpPr txBox="1"/>
          <p:nvPr/>
        </p:nvSpPr>
        <p:spPr>
          <a:xfrm>
            <a:off x="7741285" y="5332095"/>
            <a:ext cx="5080000" cy="392430"/>
          </a:xfrm>
          <a:prstGeom prst="rect">
            <a:avLst/>
          </a:prstGeom>
        </p:spPr>
        <p:txBody>
          <a:bodyPr>
            <a:noAutofit/>
          </a:bodyPr>
          <a:p>
            <a:pPr marL="0" indent="0">
              <a:spcBef>
                <a:spcPct val="0"/>
              </a:spcBef>
              <a:spcAft>
                <a:spcPct val="0"/>
              </a:spcAft>
              <a:buFont typeface="Times New Roman" panose="02020603050405020304" charset="0"/>
              <a:buNone/>
            </a:pPr>
            <a:r>
              <a:rPr lang="en-US" altLang="zh-CN" sz="1600" b="0" i="0">
                <a:solidFill>
                  <a:srgbClr val="0F1115"/>
                </a:solidFill>
                <a:latin typeface="Times New Roman" panose="02020603050405020304" charset="0"/>
                <a:ea typeface="quote-cjk-patch"/>
                <a:cs typeface="Times New Roman" panose="02020603050405020304" charset="0"/>
              </a:rPr>
              <a:t>Truncated Solution due to power constraint:</a:t>
            </a:r>
            <a:endParaRPr lang="en-US" altLang="zh-CN" sz="1600" b="0" i="0">
              <a:solidFill>
                <a:srgbClr val="0F1115"/>
              </a:solidFill>
              <a:latin typeface="Times New Roman" panose="02020603050405020304" charset="0"/>
              <a:ea typeface="quote-cjk-patch"/>
              <a:cs typeface="Times New Roman" panose="02020603050405020304" charset="0"/>
            </a:endParaRPr>
          </a:p>
          <a:p>
            <a:pPr marL="0" indent="0">
              <a:spcBef>
                <a:spcPct val="0"/>
              </a:spcBef>
              <a:spcAft>
                <a:spcPct val="0"/>
              </a:spcAft>
              <a:buFont typeface="Times New Roman" panose="02020603050405020304" charset="0"/>
              <a:buChar char="•"/>
            </a:pPr>
            <a:endParaRPr lang="en-US" altLang="zh-CN" sz="1600" b="0" i="0">
              <a:solidFill>
                <a:srgbClr val="0F1115"/>
              </a:solidFill>
              <a:latin typeface="Times New Roman" panose="02020603050405020304" charset="0"/>
              <a:ea typeface="quote-cjk-patch"/>
              <a:cs typeface="Times New Roman" panose="02020603050405020304" charset="0"/>
            </a:endParaRPr>
          </a:p>
        </p:txBody>
      </p:sp>
      <p:pic>
        <p:nvPicPr>
          <p:cNvPr id="8" name="图片 7"/>
          <p:cNvPicPr>
            <a:picLocks noChangeAspect="1"/>
          </p:cNvPicPr>
          <p:nvPr/>
        </p:nvPicPr>
        <p:blipFill>
          <a:blip r:embed="rId21"/>
          <a:srcRect r="8793"/>
          <a:stretch>
            <a:fillRect/>
          </a:stretch>
        </p:blipFill>
        <p:spPr>
          <a:xfrm>
            <a:off x="410210" y="5716905"/>
            <a:ext cx="5399405" cy="812165"/>
          </a:xfrm>
          <a:prstGeom prst="rect">
            <a:avLst/>
          </a:prstGeom>
        </p:spPr>
      </p:pic>
      <p:sp>
        <p:nvSpPr>
          <p:cNvPr id="9" name="文本框 8"/>
          <p:cNvSpPr txBox="1"/>
          <p:nvPr/>
        </p:nvSpPr>
        <p:spPr>
          <a:xfrm>
            <a:off x="3243580" y="3517900"/>
            <a:ext cx="4338955" cy="428625"/>
          </a:xfrm>
          <a:prstGeom prst="rect">
            <a:avLst/>
          </a:prstGeom>
        </p:spPr>
        <p:txBody>
          <a:bodyPr wrap="square">
            <a:noAutofit/>
          </a:bodyPr>
          <a:p>
            <a:r>
              <a:rPr lang="en-US" altLang="zh-CN" sz="1600">
                <a:solidFill>
                  <a:srgbClr val="000000"/>
                </a:solidFill>
                <a:latin typeface="Times New Roman" panose="02020603050405020304" charset="0"/>
                <a:ea typeface="NimbusRomNo9L-Regu"/>
                <a:cs typeface="Times New Roman" panose="02020603050405020304" charset="0"/>
              </a:rPr>
              <a:t>Set the gradient w to zero.</a:t>
            </a:r>
            <a:endParaRPr lang="en-US" altLang="zh-CN" sz="1600">
              <a:solidFill>
                <a:srgbClr val="000000"/>
              </a:solidFill>
              <a:latin typeface="Times New Roman" panose="02020603050405020304" charset="0"/>
              <a:ea typeface="NimbusRomNo9L-Regu"/>
              <a:cs typeface="Times New Roman" panose="02020603050405020304" charset="0"/>
            </a:endParaRPr>
          </a:p>
          <a:p>
            <a:endParaRPr lang="en-US" altLang="zh-CN" sz="1600">
              <a:solidFill>
                <a:srgbClr val="000000"/>
              </a:solidFill>
              <a:latin typeface="Times New Roman" panose="02020603050405020304" charset="0"/>
              <a:ea typeface="NimbusRomNo9L-Regu"/>
              <a:cs typeface="Times New Roman" panose="02020603050405020304" charset="0"/>
            </a:endParaRPr>
          </a:p>
        </p:txBody>
      </p:sp>
      <p:cxnSp>
        <p:nvCxnSpPr>
          <p:cNvPr id="12" name="曲线连接符 11"/>
          <p:cNvCxnSpPr/>
          <p:nvPr/>
        </p:nvCxnSpPr>
        <p:spPr>
          <a:xfrm rot="5400000">
            <a:off x="2664460" y="5041900"/>
            <a:ext cx="939800" cy="901700"/>
          </a:xfrm>
          <a:prstGeom prst="curvedConnector3">
            <a:avLst>
              <a:gd name="adj1" fmla="val 50068"/>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sp>
        <p:nvSpPr>
          <p:cNvPr id="21" name="任意多边形 20"/>
          <p:cNvSpPr/>
          <p:nvPr/>
        </p:nvSpPr>
        <p:spPr>
          <a:xfrm>
            <a:off x="4366260" y="5460365"/>
            <a:ext cx="4024630" cy="576580"/>
          </a:xfrm>
          <a:custGeom>
            <a:avLst/>
            <a:gdLst>
              <a:gd name="connisteX0" fmla="*/ 0 w 4110990"/>
              <a:gd name="connsiteY0" fmla="*/ 401736 h 419516"/>
              <a:gd name="connisteX1" fmla="*/ 989965 w 4110990"/>
              <a:gd name="connsiteY1" fmla="*/ 98206 h 419516"/>
              <a:gd name="connisteX2" fmla="*/ 2755265 w 4110990"/>
              <a:gd name="connsiteY2" fmla="*/ 27086 h 419516"/>
              <a:gd name="connisteX3" fmla="*/ 4110990 w 4110990"/>
              <a:gd name="connsiteY3" fmla="*/ 419516 h 419516"/>
              <a:gd name="connisteX4" fmla="*/ 3495675 w 4110990"/>
              <a:gd name="connsiteY4" fmla="*/ 178851 h 419516"/>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110990" h="419517">
                <a:moveTo>
                  <a:pt x="0" y="401737"/>
                </a:moveTo>
                <a:cubicBezTo>
                  <a:pt x="162560" y="342682"/>
                  <a:pt x="438785" y="173137"/>
                  <a:pt x="989965" y="98207"/>
                </a:cubicBezTo>
                <a:cubicBezTo>
                  <a:pt x="1541145" y="23277"/>
                  <a:pt x="2131060" y="-37048"/>
                  <a:pt x="2755265" y="27087"/>
                </a:cubicBezTo>
                <a:cubicBezTo>
                  <a:pt x="3379470" y="91222"/>
                  <a:pt x="3963035" y="389037"/>
                  <a:pt x="4110990" y="419517"/>
                </a:cubicBezTo>
              </a:path>
            </a:pathLst>
          </a:custGeom>
          <a:noFill/>
          <a:ln w="28575" cmpd="sng">
            <a:solidFill>
              <a:schemeClr val="accent1">
                <a:shade val="50000"/>
              </a:schemeClr>
            </a:solidFill>
            <a:prstDash val="solid"/>
            <a:headEnd type="arrow"/>
            <a:tailEnd type="none"/>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Times New Roman" panose="02020603050405020304" charset="0"/>
            </a:endParaRPr>
          </a:p>
        </p:txBody>
      </p:sp>
    </p:spTree>
    <p:custDataLst>
      <p:tags r:id="rId2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871220" y="889635"/>
            <a:ext cx="966660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rPr>
              <a:t>III - </a:t>
            </a:r>
            <a:r>
              <a:rPr lang="en-US" altLang="zh-CN" sz="2800" b="1"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sym typeface="+mn-ea"/>
              </a:rPr>
              <a:t>The Proposed HAO Algorithm</a:t>
            </a: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Verdana" panose="020B0604030504040204"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srgbClr val="002B60"/>
              </a:solidFill>
              <a:effectLst/>
              <a:uLnTx/>
              <a:uFillTx/>
              <a:latin typeface="Times New Roman" panose="02020603050405020304" charset="0"/>
              <a:ea typeface="微软雅黑" panose="020B0503020204020204" charset="-122"/>
              <a:cs typeface="Times New Roman" panose="02020603050405020304" charset="0"/>
            </a:endParaRPr>
          </a:p>
        </p:txBody>
      </p:sp>
      <p:sp>
        <p:nvSpPr>
          <p:cNvPr id="5" name="文本框 4"/>
          <p:cNvSpPr txBox="1"/>
          <p:nvPr/>
        </p:nvSpPr>
        <p:spPr>
          <a:xfrm>
            <a:off x="2693035" y="1430020"/>
            <a:ext cx="6805295" cy="631190"/>
          </a:xfrm>
          <a:prstGeom prst="roundRect">
            <a:avLst>
              <a:gd name="adj" fmla="val 50000"/>
            </a:avLst>
          </a:prstGeom>
          <a:solidFill>
            <a:schemeClr val="accent2"/>
          </a:solidFill>
        </p:spPr>
        <p:txBody>
          <a:bodyPr vert="horz" wrap="square" lIns="91440" tIns="45720" rIns="91440" bIns="45720" rtlCol="0" anchor="t">
            <a:noAutofit/>
          </a:bodyPr>
          <a:p>
            <a:pPr algn="l"/>
            <a:r>
              <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rPr>
              <a:t>Phase 2: Enhanced 6DMA Configuration</a:t>
            </a:r>
            <a:endParaRPr kumimoji="1" lang="en-US" altLang="zh-CN" sz="2800" b="1" dirty="0">
              <a:solidFill>
                <a:schemeClr val="tx2">
                  <a:lumMod val="75000"/>
                  <a:lumOff val="25000"/>
                </a:schemeClr>
              </a:solidFill>
              <a:latin typeface="Times New Roman" panose="02020603050405020304" charset="0"/>
              <a:cs typeface="Times New Roman" panose="02020603050405020304" charset="0"/>
              <a:sym typeface="+mn-ea"/>
            </a:endParaRPr>
          </a:p>
        </p:txBody>
      </p:sp>
      <p:sp>
        <p:nvSpPr>
          <p:cNvPr id="8" name="文本框 7"/>
          <p:cNvSpPr txBox="1"/>
          <p:nvPr>
            <p:custDataLst>
              <p:tags r:id="rId2"/>
            </p:custDataLst>
          </p:nvPr>
        </p:nvSpPr>
        <p:spPr>
          <a:xfrm>
            <a:off x="262255" y="2604135"/>
            <a:ext cx="4406265" cy="3875405"/>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marL="285750" indent="-285750" algn="l" fontAlgn="auto">
              <a:lnSpc>
                <a:spcPct val="150000"/>
              </a:lnSpc>
              <a:buClr>
                <a:srgbClr val="E72525"/>
              </a:buClr>
              <a:buSzTx/>
              <a:buFont typeface="Wingdings" panose="05000000000000000000" charset="0"/>
              <a:buChar char="Ø"/>
            </a:pPr>
            <a:endParaRPr lang="en-US" altLang="zh-CN" sz="1800">
              <a:solidFill>
                <a:schemeClr val="tx1"/>
              </a:solidFill>
              <a:latin typeface="Times New Roman" panose="02020603050405020304" charset="0"/>
              <a:cs typeface="Times New Roman" panose="02020603050405020304" charset="0"/>
            </a:endParaRPr>
          </a:p>
        </p:txBody>
      </p:sp>
      <p:grpSp>
        <p:nvGrpSpPr>
          <p:cNvPr id="9" name="组合 8"/>
          <p:cNvGrpSpPr/>
          <p:nvPr>
            <p:custDataLst>
              <p:tags r:id="rId3"/>
            </p:custDataLst>
          </p:nvPr>
        </p:nvGrpSpPr>
        <p:grpSpPr>
          <a:xfrm rot="0">
            <a:off x="197485" y="2120900"/>
            <a:ext cx="4590415" cy="483235"/>
            <a:chOff x="3027" y="2611"/>
            <a:chExt cx="6297" cy="945"/>
          </a:xfrm>
        </p:grpSpPr>
        <p:sp>
          <p:nvSpPr>
            <p:cNvPr id="10" name="文本框 9"/>
            <p:cNvSpPr txBox="1"/>
            <p:nvPr>
              <p:custDataLst>
                <p:tags r:id="rId4"/>
              </p:custDataLst>
            </p:nvPr>
          </p:nvSpPr>
          <p:spPr>
            <a:xfrm>
              <a:off x="3096" y="2611"/>
              <a:ext cx="6064"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11" name="文本框 10"/>
            <p:cNvSpPr txBox="1"/>
            <p:nvPr>
              <p:custDataLst>
                <p:tags r:id="rId5"/>
              </p:custDataLst>
            </p:nvPr>
          </p:nvSpPr>
          <p:spPr>
            <a:xfrm>
              <a:off x="3027" y="2790"/>
              <a:ext cx="6297" cy="589"/>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Optimizing Antenna Configuration</a:t>
              </a:r>
              <a:endParaRPr kumimoji="1" lang="en-US" altLang="zh-CN" sz="2000" b="1" dirty="0">
                <a:solidFill>
                  <a:srgbClr val="FFCC00"/>
                </a:solidFill>
                <a:cs typeface="Times New Roman" panose="02020603050405020304" charset="0"/>
              </a:endParaRPr>
            </a:p>
          </p:txBody>
        </p:sp>
      </p:grpSp>
      <p:pic>
        <p:nvPicPr>
          <p:cNvPr id="12" name="图片 11"/>
          <p:cNvPicPr>
            <a:picLocks noChangeAspect="1"/>
          </p:cNvPicPr>
          <p:nvPr/>
        </p:nvPicPr>
        <p:blipFill>
          <a:blip r:embed="rId6"/>
          <a:stretch>
            <a:fillRect/>
          </a:stretch>
        </p:blipFill>
        <p:spPr>
          <a:xfrm>
            <a:off x="772160" y="2664460"/>
            <a:ext cx="2446655" cy="394335"/>
          </a:xfrm>
          <a:prstGeom prst="rect">
            <a:avLst/>
          </a:prstGeom>
        </p:spPr>
      </p:pic>
      <p:pic>
        <p:nvPicPr>
          <p:cNvPr id="13" name="图片 12"/>
          <p:cNvPicPr>
            <a:picLocks noChangeAspect="1"/>
          </p:cNvPicPr>
          <p:nvPr/>
        </p:nvPicPr>
        <p:blipFill>
          <a:blip r:embed="rId7"/>
          <a:stretch>
            <a:fillRect/>
          </a:stretch>
        </p:blipFill>
        <p:spPr>
          <a:xfrm>
            <a:off x="772795" y="3152140"/>
            <a:ext cx="3534410" cy="1937385"/>
          </a:xfrm>
          <a:prstGeom prst="rect">
            <a:avLst/>
          </a:prstGeom>
        </p:spPr>
      </p:pic>
      <p:pic>
        <p:nvPicPr>
          <p:cNvPr id="14" name="图片 13"/>
          <p:cNvPicPr>
            <a:picLocks noChangeAspect="1"/>
          </p:cNvPicPr>
          <p:nvPr/>
        </p:nvPicPr>
        <p:blipFill>
          <a:blip r:embed="rId8"/>
          <a:srcRect r="8793"/>
          <a:stretch>
            <a:fillRect/>
          </a:stretch>
        </p:blipFill>
        <p:spPr>
          <a:xfrm>
            <a:off x="414655" y="5316855"/>
            <a:ext cx="4189095" cy="629920"/>
          </a:xfrm>
          <a:prstGeom prst="rect">
            <a:avLst/>
          </a:prstGeom>
        </p:spPr>
      </p:pic>
      <p:sp>
        <p:nvSpPr>
          <p:cNvPr id="15" name="文本框 14"/>
          <p:cNvSpPr txBox="1"/>
          <p:nvPr/>
        </p:nvSpPr>
        <p:spPr>
          <a:xfrm>
            <a:off x="243205" y="5093335"/>
            <a:ext cx="4064000" cy="337185"/>
          </a:xfrm>
          <a:prstGeom prst="rect">
            <a:avLst/>
          </a:prstGeom>
          <a:noFill/>
        </p:spPr>
        <p:txBody>
          <a:bodyPr wrap="square" rtlCol="0">
            <a:spAutoFit/>
          </a:bodyPr>
          <a:p>
            <a:r>
              <a:rPr lang="en-US" altLang="zh-CN" sz="1600">
                <a:latin typeface="Times New Roman" panose="02020603050405020304" charset="0"/>
                <a:cs typeface="Times New Roman" panose="02020603050405020304" charset="0"/>
              </a:rPr>
              <a:t>Where:</a:t>
            </a:r>
            <a:endParaRPr lang="en-US" altLang="zh-CN" sz="1600">
              <a:latin typeface="Times New Roman" panose="02020603050405020304" charset="0"/>
              <a:cs typeface="Times New Roman" panose="02020603050405020304" charset="0"/>
            </a:endParaRPr>
          </a:p>
        </p:txBody>
      </p:sp>
      <p:sp>
        <p:nvSpPr>
          <p:cNvPr id="16" name="文本框 15"/>
          <p:cNvSpPr txBox="1"/>
          <p:nvPr/>
        </p:nvSpPr>
        <p:spPr>
          <a:xfrm>
            <a:off x="247650" y="5869940"/>
            <a:ext cx="4421505" cy="520700"/>
          </a:xfrm>
          <a:prstGeom prst="rect">
            <a:avLst/>
          </a:prstGeom>
          <a:noFill/>
        </p:spPr>
        <p:txBody>
          <a:bodyPr wrap="square" rtlCol="0" anchor="t">
            <a:noAutofit/>
          </a:bodyPr>
          <a:p>
            <a:r>
              <a:rPr lang="en-US" altLang="zh-CN" sz="1600">
                <a:latin typeface="Times New Roman" panose="02020603050405020304" charset="0"/>
                <a:cs typeface="Times New Roman" panose="02020603050405020304" charset="0"/>
              </a:rPr>
              <a:t>w   and b   are obtained from Phase 1 for the given a</a:t>
            </a:r>
            <a:r>
              <a:rPr lang="en-US" altLang="zh-CN" sz="1600">
                <a:latin typeface="Times New Roman" panose="02020603050405020304" charset="0"/>
                <a:cs typeface="Times New Roman" panose="02020603050405020304" charset="0"/>
                <a:sym typeface="+mn-ea"/>
              </a:rPr>
              <a:t>ntenna </a:t>
            </a:r>
            <a:r>
              <a:rPr lang="en-US" altLang="zh-CN" sz="1600">
                <a:latin typeface="Times New Roman" panose="02020603050405020304" charset="0"/>
                <a:cs typeface="Times New Roman" panose="02020603050405020304" charset="0"/>
              </a:rPr>
              <a:t>configuration.</a:t>
            </a:r>
            <a:endParaRPr lang="en-US" altLang="zh-CN" sz="1600">
              <a:latin typeface="Times New Roman" panose="02020603050405020304" charset="0"/>
              <a:cs typeface="Times New Roman" panose="02020603050405020304" charset="0"/>
            </a:endParaRPr>
          </a:p>
        </p:txBody>
      </p:sp>
      <p:sp>
        <p:nvSpPr>
          <p:cNvPr id="33" name="文本框 32"/>
          <p:cNvSpPr txBox="1"/>
          <p:nvPr>
            <p:custDataLst>
              <p:tags r:id="rId9"/>
            </p:custDataLst>
          </p:nvPr>
        </p:nvSpPr>
        <p:spPr>
          <a:xfrm>
            <a:off x="6887845" y="3277870"/>
            <a:ext cx="5128895" cy="2038985"/>
          </a:xfrm>
          <a:prstGeom prst="rect">
            <a:avLst/>
          </a:prstGeom>
          <a:ln w="1905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A population-based heuristic algorithm.</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Spiral movement covers search space more thoroughly.</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charset="0"/>
              <a:buChar char="Ø"/>
            </a:pPr>
            <a:r>
              <a:rPr lang="en-US" altLang="zh-CN" sz="1800">
                <a:solidFill>
                  <a:schemeClr val="tx1"/>
                </a:solidFill>
                <a:latin typeface="Times New Roman" panose="02020603050405020304" charset="0"/>
                <a:cs typeface="Times New Roman" panose="02020603050405020304" charset="0"/>
              </a:rPr>
              <a:t>Balances exploration and exploitation.</a:t>
            </a:r>
            <a:endParaRPr lang="en-US" altLang="zh-CN" sz="1800">
              <a:solidFill>
                <a:schemeClr val="tx1"/>
              </a:solidFill>
              <a:latin typeface="Times New Roman" panose="02020603050405020304" charset="0"/>
              <a:cs typeface="Times New Roman" panose="02020603050405020304" charset="0"/>
            </a:endParaRPr>
          </a:p>
          <a:p>
            <a:pPr marL="285750" indent="-285750" algn="l" fontAlgn="auto">
              <a:lnSpc>
                <a:spcPct val="150000"/>
              </a:lnSpc>
              <a:buClr>
                <a:srgbClr val="E72525"/>
              </a:buClr>
              <a:buSzTx/>
              <a:buFont typeface="Wingdings" panose="05000000000000000000" charset="0"/>
              <a:buChar char="Ø"/>
            </a:pPr>
            <a:endParaRPr lang="en-US" altLang="zh-CN" sz="1800">
              <a:solidFill>
                <a:schemeClr val="tx1"/>
              </a:solidFill>
              <a:latin typeface="Times New Roman" panose="02020603050405020304" charset="0"/>
              <a:cs typeface="Times New Roman" panose="02020603050405020304" charset="0"/>
            </a:endParaRPr>
          </a:p>
        </p:txBody>
      </p:sp>
      <p:grpSp>
        <p:nvGrpSpPr>
          <p:cNvPr id="34" name="组合 33"/>
          <p:cNvGrpSpPr/>
          <p:nvPr>
            <p:custDataLst>
              <p:tags r:id="rId10"/>
            </p:custDataLst>
          </p:nvPr>
        </p:nvGrpSpPr>
        <p:grpSpPr>
          <a:xfrm rot="0">
            <a:off x="6824980" y="2794635"/>
            <a:ext cx="5208270" cy="483235"/>
            <a:chOff x="3027" y="2611"/>
            <a:chExt cx="6029" cy="945"/>
          </a:xfrm>
        </p:grpSpPr>
        <p:sp>
          <p:nvSpPr>
            <p:cNvPr id="35" name="文本框 34"/>
            <p:cNvSpPr txBox="1"/>
            <p:nvPr>
              <p:custDataLst>
                <p:tags r:id="rId11"/>
              </p:custDataLst>
            </p:nvPr>
          </p:nvSpPr>
          <p:spPr>
            <a:xfrm>
              <a:off x="3096" y="2611"/>
              <a:ext cx="5958" cy="945"/>
            </a:xfrm>
            <a:prstGeom prst="rect">
              <a:avLst/>
            </a:prstGeom>
            <a:solidFill>
              <a:schemeClr val="accent1">
                <a:lumMod val="75000"/>
              </a:schemeClr>
            </a:solidFill>
          </p:spPr>
          <p:txBody>
            <a:bodyPr vert="horz" wrap="square" lIns="91440" tIns="45720" rIns="91440" bIns="45720" rtlCol="0" anchor="ctr">
              <a:normAutofit/>
            </a:bodyPr>
            <a:p>
              <a:pPr algn="l"/>
              <a:endParaRPr kumimoji="1" lang="zh-CN" altLang="en-US" dirty="0">
                <a:cs typeface="Times New Roman" panose="02020603050405020304" charset="0"/>
              </a:endParaRPr>
            </a:p>
          </p:txBody>
        </p:sp>
        <p:sp>
          <p:nvSpPr>
            <p:cNvPr id="36" name="文本框 35"/>
            <p:cNvSpPr txBox="1"/>
            <p:nvPr>
              <p:custDataLst>
                <p:tags r:id="rId12"/>
              </p:custDataLst>
            </p:nvPr>
          </p:nvSpPr>
          <p:spPr>
            <a:xfrm>
              <a:off x="3027" y="2790"/>
              <a:ext cx="6029" cy="588"/>
            </a:xfrm>
            <a:prstGeom prst="rect">
              <a:avLst/>
            </a:prstGeom>
          </p:spPr>
          <p:txBody>
            <a:bodyPr vert="horz" wrap="square" lIns="91440" tIns="45720" rIns="91440" bIns="45720" rtlCol="0" anchor="ctr">
              <a:noAutofit/>
            </a:bodyPr>
            <a:p>
              <a:pPr algn="ctr"/>
              <a:r>
                <a:rPr kumimoji="1" lang="en-US" altLang="zh-CN" sz="2000" b="1" dirty="0">
                  <a:solidFill>
                    <a:srgbClr val="FFCC00"/>
                  </a:solidFill>
                  <a:cs typeface="Times New Roman" panose="02020603050405020304" charset="0"/>
                </a:rPr>
                <a:t>Solution: Moth-Flame Optimization (MFO)</a:t>
              </a:r>
              <a:endParaRPr kumimoji="1" lang="en-US" altLang="zh-CN" sz="2000" b="1" dirty="0">
                <a:solidFill>
                  <a:srgbClr val="FFCC00"/>
                </a:solidFill>
                <a:cs typeface="Times New Roman" panose="02020603050405020304" charset="0"/>
              </a:endParaRPr>
            </a:p>
          </p:txBody>
        </p:sp>
      </p:grpSp>
      <p:sp>
        <p:nvSpPr>
          <p:cNvPr id="37" name="右箭头 36"/>
          <p:cNvSpPr/>
          <p:nvPr/>
        </p:nvSpPr>
        <p:spPr>
          <a:xfrm>
            <a:off x="4783455" y="3863975"/>
            <a:ext cx="2037715" cy="398145"/>
          </a:xfrm>
          <a:prstGeom prst="rightArrow">
            <a:avLst>
              <a:gd name="adj1" fmla="val 49920"/>
              <a:gd name="adj2" fmla="val 5000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Times New Roman" panose="02020603050405020304" charset="0"/>
            </a:endParaRPr>
          </a:p>
        </p:txBody>
      </p:sp>
      <p:sp>
        <p:nvSpPr>
          <p:cNvPr id="38" name="文本框 37"/>
          <p:cNvSpPr txBox="1"/>
          <p:nvPr/>
        </p:nvSpPr>
        <p:spPr>
          <a:xfrm>
            <a:off x="4668520" y="3147060"/>
            <a:ext cx="2252980" cy="645160"/>
          </a:xfrm>
          <a:prstGeom prst="rect">
            <a:avLst/>
          </a:prstGeom>
          <a:noFill/>
        </p:spPr>
        <p:txBody>
          <a:bodyPr wrap="square" rtlCol="0" anchor="t">
            <a:spAutoFit/>
          </a:bodyPr>
          <a:p>
            <a:r>
              <a:rPr lang="en-US" altLang="zh-CN">
                <a:latin typeface="Times New Roman" panose="02020603050405020304" charset="0"/>
                <a:cs typeface="Times New Roman" panose="02020603050405020304" charset="0"/>
              </a:rPr>
              <a:t>complicated non-convex problem.</a:t>
            </a:r>
            <a:endParaRPr lang="en-US" altLang="zh-CN">
              <a:latin typeface="Times New Roman" panose="02020603050405020304" charset="0"/>
              <a:cs typeface="Times New Roman" panose="02020603050405020304" charset="0"/>
            </a:endParaRPr>
          </a:p>
        </p:txBody>
      </p:sp>
      <p:sp>
        <p:nvSpPr>
          <p:cNvPr id="54" name="文本框 53"/>
          <p:cNvSpPr txBox="1"/>
          <p:nvPr/>
        </p:nvSpPr>
        <p:spPr>
          <a:xfrm>
            <a:off x="4669790" y="4333875"/>
            <a:ext cx="2265680" cy="645160"/>
          </a:xfrm>
          <a:prstGeom prst="rect">
            <a:avLst/>
          </a:prstGeom>
          <a:noFill/>
        </p:spPr>
        <p:txBody>
          <a:bodyPr wrap="square" rtlCol="0" anchor="t">
            <a:spAutoFit/>
          </a:bodyPr>
          <a:p>
            <a:r>
              <a:rPr lang="en-US" altLang="zh-CN">
                <a:latin typeface="Times New Roman" panose="02020603050405020304" charset="0"/>
                <a:cs typeface="Times New Roman" panose="02020603050405020304" charset="0"/>
                <a:sym typeface="+mn-ea"/>
              </a:rPr>
              <a:t>                 are coupled with each other.</a:t>
            </a:r>
            <a:endParaRPr lang="en-US" altLang="zh-CN">
              <a:latin typeface="Times New Roman" panose="02020603050405020304" charset="0"/>
              <a:cs typeface="Times New Roman" panose="02020603050405020304" charset="0"/>
              <a:sym typeface="+mn-ea"/>
            </a:endParaRPr>
          </a:p>
        </p:txBody>
      </p:sp>
      <p:pic>
        <p:nvPicPr>
          <p:cNvPr id="2" name="图片 1"/>
          <p:cNvPicPr>
            <a:picLocks noChangeAspect="1"/>
          </p:cNvPicPr>
          <p:nvPr/>
        </p:nvPicPr>
        <p:blipFill>
          <a:blip r:embed="rId13"/>
          <a:stretch>
            <a:fillRect/>
          </a:stretch>
        </p:blipFill>
        <p:spPr>
          <a:xfrm>
            <a:off x="4688840" y="4385310"/>
            <a:ext cx="1009650" cy="281940"/>
          </a:xfrm>
          <a:prstGeom prst="rect">
            <a:avLst/>
          </a:prstGeom>
        </p:spPr>
      </p:pic>
      <p:pic>
        <p:nvPicPr>
          <p:cNvPr id="42" name="图片 41"/>
          <p:cNvPicPr>
            <a:picLocks noChangeAspect="1"/>
          </p:cNvPicPr>
          <p:nvPr/>
        </p:nvPicPr>
        <p:blipFill>
          <a:blip r:embed="rId14"/>
          <a:srcRect l="1595" t="36230" r="91640" b="34918"/>
          <a:stretch>
            <a:fillRect/>
          </a:stretch>
        </p:blipFill>
        <p:spPr>
          <a:xfrm>
            <a:off x="329565" y="5905500"/>
            <a:ext cx="277495" cy="223520"/>
          </a:xfrm>
          <a:prstGeom prst="rect">
            <a:avLst/>
          </a:prstGeom>
        </p:spPr>
      </p:pic>
      <p:pic>
        <p:nvPicPr>
          <p:cNvPr id="3" name="图片 2"/>
          <p:cNvPicPr>
            <a:picLocks noChangeAspect="1"/>
          </p:cNvPicPr>
          <p:nvPr/>
        </p:nvPicPr>
        <p:blipFill>
          <a:blip r:embed="rId15"/>
          <a:srcRect l="2095" t="25918" r="88206" b="22358"/>
          <a:stretch>
            <a:fillRect/>
          </a:stretch>
        </p:blipFill>
        <p:spPr>
          <a:xfrm>
            <a:off x="932815" y="5905500"/>
            <a:ext cx="270510" cy="295275"/>
          </a:xfrm>
          <a:prstGeom prst="rect">
            <a:avLst/>
          </a:prstGeom>
        </p:spPr>
      </p:pic>
    </p:spTree>
    <p:custDataLst>
      <p:tags r:id="rId1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DIAGRAM_VIRTUALLY_FRAME" val="{&quot;height&quot;:313.8,&quot;left&quot;:30.4,&quot;top&quot;:179.1,&quot;width&quot;:918.5}"/>
</p:tagLst>
</file>

<file path=ppt/tags/tag101.xml><?xml version="1.0" encoding="utf-8"?>
<p:tagLst xmlns:p="http://schemas.openxmlformats.org/presentationml/2006/main">
  <p:tag name="KSO_WM_BEAUTIFY_FLAG" val=""/>
  <p:tag name="KSO_WM_DIAGRAM_VIRTUALLY_FRAME" val="{&quot;height&quot;:313.8,&quot;left&quot;:30.4,&quot;top&quot;:179.1,&quot;width&quot;:918.5}"/>
</p:tagLst>
</file>

<file path=ppt/tags/tag102.xml><?xml version="1.0" encoding="utf-8"?>
<p:tagLst xmlns:p="http://schemas.openxmlformats.org/presentationml/2006/main">
  <p:tag name="KSO_WM_DIAGRAM_VIRTUALLY_FRAME" val="{&quot;height&quot;:313.8,&quot;left&quot;:30.4,&quot;top&quot;:179.1,&quot;width&quot;:918.5}"/>
</p:tagLst>
</file>

<file path=ppt/tags/tag103.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234927_1*q_h_i*1_1_1"/>
  <p:tag name="KSO_WM_TEMPLATE_CATEGORY" val="diagram"/>
  <p:tag name="KSO_WM_TEMPLATE_INDEX" val="20234927"/>
  <p:tag name="KSO_WM_UNIT_LAYERLEVEL" val="1_1_1"/>
  <p:tag name="KSO_WM_TAG_VERSION" val="3.0"/>
  <p:tag name="KSO_WM_DIAGRAM_MAX_ITEMCNT" val="4"/>
  <p:tag name="KSO_WM_DIAGRAM_MIN_ITEMCNT" val="2"/>
  <p:tag name="KSO_WM_DIAGRAM_VIRTUALLY_FRAME" val="{&quot;height&quot;:249.45001220703125,&quot;left&quot;:333.71463559756575,&quot;top&quot;:220.04999389648438,&quot;width&quot;:236.6207288048684}"/>
  <p:tag name="KSO_WM_DIAGRAM_COLOR_MATCH_VALUE" val="{&quot;shape&quot;:{&quot;fill&quot;:{&quot;type&quot;:0},&quot;glow&quot;:{&quot;colorType&quot;:0},&quot;line&quot;:{&quot;gradient&quot;:[{&quot;brightness&quot;:0,&quot;colorType&quot;:1,&quot;foreColorIndex&quot;:5,&quot;pos&quot;:0,&quot;transparency&quot;:0.4000000059604645},{&quot;brightness&quot;:0,&quot;colorType&quot;:1,&quot;foreColorIndex&quot;:5,&quot;pos&quot;:0.80000001192092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31398]}"/>
</p:tagLst>
</file>

<file path=ppt/tags/tag105.xml><?xml version="1.0" encoding="utf-8"?>
<p:tagLst xmlns:p="http://schemas.openxmlformats.org/presentationml/2006/main">
  <p:tag name="KSO_WM_BEAUTIFY_FLAG" val=""/>
  <p:tag name="KSO_WM_DIAGRAM_VIRTUALLY_FRAME" val="{&quot;height&quot;:313.8,&quot;left&quot;:30.4,&quot;top&quot;:179.1,&quot;width&quot;:918.5}"/>
</p:tagLst>
</file>

<file path=ppt/tags/tag106.xml><?xml version="1.0" encoding="utf-8"?>
<p:tagLst xmlns:p="http://schemas.openxmlformats.org/presentationml/2006/main">
  <p:tag name="KSO_WM_BEAUTIFY_FLAG" val=""/>
  <p:tag name="KSO_WM_DIAGRAM_VIRTUALLY_FRAME" val="{&quot;height&quot;:313.8,&quot;left&quot;:30.4,&quot;top&quot;:179.1,&quot;width&quot;:918.5}"/>
</p:tagLst>
</file>

<file path=ppt/tags/tag107.xml><?xml version="1.0" encoding="utf-8"?>
<p:tagLst xmlns:p="http://schemas.openxmlformats.org/presentationml/2006/main">
  <p:tag name="KSO_WM_DIAGRAM_VIRTUALLY_FRAME" val="{&quot;height&quot;:313.8,&quot;left&quot;:30.4,&quot;top&quot;:179.1,&quot;width&quot;:918.5}"/>
</p:tagLst>
</file>

<file path=ppt/tags/tag108.xml><?xml version="1.0" encoding="utf-8"?>
<p:tagLst xmlns:p="http://schemas.openxmlformats.org/presentationml/2006/main">
  <p:tag name="KSO_WM_BEAUTIFY_FLAG" val=""/>
  <p:tag name="KSO_WM_DIAGRAM_VIRTUALLY_FRAME" val="{&quot;height&quot;:313.8,&quot;left&quot;:30.4,&quot;top&quot;:179.1,&quot;width&quot;:918.5}"/>
</p:tagLst>
</file>

<file path=ppt/tags/tag109.xml><?xml version="1.0" encoding="utf-8"?>
<p:tagLst xmlns:p="http://schemas.openxmlformats.org/presentationml/2006/main">
  <p:tag name="KSO_WM_BEAUTIFY_FLAG" val=""/>
  <p:tag name="KSO_WM_DIAGRAM_VIRTUALLY_FRAME" val="{&quot;height&quot;:313.8,&quot;left&quot;:30.4,&quot;top&quot;:179.1,&quot;width&quot;:918.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313.8,&quot;left&quot;:30.4,&quot;top&quot;:179.1,&quot;width&quot;:918.5}"/>
</p:tagLst>
</file>

<file path=ppt/tags/tag111.xml><?xml version="1.0" encoding="utf-8"?>
<p:tagLst xmlns:p="http://schemas.openxmlformats.org/presentationml/2006/main">
  <p:tag name="KSO_WM_BEAUTIFY_FLAG" val=""/>
  <p:tag name="KSO_WM_DIAGRAM_VIRTUALLY_FRAME" val="{&quot;height&quot;:313.8,&quot;left&quot;:30.4,&quot;top&quot;:179.1,&quot;width&quot;:918.5}"/>
</p:tagLst>
</file>

<file path=ppt/tags/tag112.xml><?xml version="1.0" encoding="utf-8"?>
<p:tagLst xmlns:p="http://schemas.openxmlformats.org/presentationml/2006/main">
  <p:tag name="KSO_WM_BEAUTIFY_FLAG" val=""/>
  <p:tag name="KSO_WM_DIAGRAM_VIRTUALLY_FRAME" val="{&quot;height&quot;:313.8,&quot;left&quot;:30.4,&quot;top&quot;:179.1,&quot;width&quot;:918.5}"/>
</p:tagLst>
</file>

<file path=ppt/tags/tag113.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31398]}"/>
</p:tagLst>
</file>

<file path=ppt/tags/tag114.xml><?xml version="1.0" encoding="utf-8"?>
<p:tagLst xmlns:p="http://schemas.openxmlformats.org/presentationml/2006/main">
  <p:tag name="KSO_WM_BEAUTIFY_FLAG" val=""/>
  <p:tag name="KSO_WM_DIAGRAM_VIRTUALLY_FRAME" val="{&quot;height&quot;:313.8,&quot;left&quot;:30.4,&quot;top&quot;:179.1,&quot;width&quot;:918.5}"/>
</p:tagLst>
</file>

<file path=ppt/tags/tag115.xml><?xml version="1.0" encoding="utf-8"?>
<p:tagLst xmlns:p="http://schemas.openxmlformats.org/presentationml/2006/main">
  <p:tag name="KSO_WM_DIAGRAM_VIRTUALLY_FRAME" val="{&quot;height&quot;:313.8,&quot;left&quot;:30.4,&quot;top&quot;:179.1,&quot;width&quot;:918.5}"/>
</p:tagLst>
</file>

<file path=ppt/tags/tag116.xml><?xml version="1.0" encoding="utf-8"?>
<p:tagLst xmlns:p="http://schemas.openxmlformats.org/presentationml/2006/main">
  <p:tag name="KSO_WM_BEAUTIFY_FLAG" val=""/>
  <p:tag name="KSO_WM_DIAGRAM_VIRTUALLY_FRAME" val="{&quot;height&quot;:313.8,&quot;left&quot;:30.4,&quot;top&quot;:179.1,&quot;width&quot;:918.5}"/>
</p:tagLst>
</file>

<file path=ppt/tags/tag117.xml><?xml version="1.0" encoding="utf-8"?>
<p:tagLst xmlns:p="http://schemas.openxmlformats.org/presentationml/2006/main">
  <p:tag name="KSO_WM_BEAUTIFY_FLAG" val=""/>
  <p:tag name="KSO_WM_DIAGRAM_VIRTUALLY_FRAME" val="{&quot;height&quot;:313.8,&quot;left&quot;:30.4,&quot;top&quot;:179.1,&quot;width&quot;:918.5}"/>
</p:tagLst>
</file>

<file path=ppt/tags/tag118.xml><?xml version="1.0" encoding="utf-8"?>
<p:tagLst xmlns:p="http://schemas.openxmlformats.org/presentationml/2006/main">
  <p:tag name="KSO_WM_BEAUTIFY_FLAG" val=""/>
  <p:tag name="KSO_WM_DIAGRAM_VIRTUALLY_FRAME" val="{&quot;height&quot;:313.8,&quot;left&quot;:30.4,&quot;top&quot;:179.1,&quot;width&quot;:918.5}"/>
</p:tagLst>
</file>

<file path=ppt/tags/tag119.xml><?xml version="1.0" encoding="utf-8"?>
<p:tagLst xmlns:p="http://schemas.openxmlformats.org/presentationml/2006/main">
  <p:tag name="KSO_WM_DIAGRAM_VIRTUALLY_FRAME" val="{&quot;height&quot;:313.8,&quot;left&quot;:30.4,&quot;top&quot;:179.1,&quot;width&quot;:918.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313.8,&quot;left&quot;:30.4,&quot;top&quot;:179.1,&quot;width&quot;:918.5}"/>
</p:tagLst>
</file>

<file path=ppt/tags/tag121.xml><?xml version="1.0" encoding="utf-8"?>
<p:tagLst xmlns:p="http://schemas.openxmlformats.org/presentationml/2006/main">
  <p:tag name="KSO_WM_BEAUTIFY_FLAG" val=""/>
  <p:tag name="KSO_WM_DIAGRAM_VIRTUALLY_FRAME" val="{&quot;height&quot;:313.8,&quot;left&quot;:30.4,&quot;top&quot;:179.1,&quot;width&quot;:918.5}"/>
</p:tagLst>
</file>

<file path=ppt/tags/tag122.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31398]}"/>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31398]}"/>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DIAGRAM_VIRTUALLY_FRAME" val="{&quot;height&quot;:313.8,&quot;left&quot;:30.4,&quot;top&quot;:179.1,&quot;width&quot;:918.5}"/>
</p:tagLst>
</file>

<file path=ppt/tags/tag128.xml><?xml version="1.0" encoding="utf-8"?>
<p:tagLst xmlns:p="http://schemas.openxmlformats.org/presentationml/2006/main">
  <p:tag name="KSO_WM_BEAUTIFY_FLAG" val=""/>
  <p:tag name="KSO_WM_DIAGRAM_VIRTUALLY_FRAME" val="{&quot;height&quot;:313.8,&quot;left&quot;:30.4,&quot;top&quot;:179.1,&quot;width&quot;:918.5}"/>
</p:tagLst>
</file>

<file path=ppt/tags/tag129.xml><?xml version="1.0" encoding="utf-8"?>
<p:tagLst xmlns:p="http://schemas.openxmlformats.org/presentationml/2006/main">
  <p:tag name="KSO_WM_BEAUTIFY_FLAG" val=""/>
  <p:tag name="KSO_WM_DIAGRAM_VIRTUALLY_FRAME" val="{&quot;height&quot;:313.8,&quot;left&quot;:30.4,&quot;top&quot;:179.1,&quot;width&quot;:918.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13.8,&quot;left&quot;:30.4,&quot;top&quot;:179.1,&quot;width&quot;:918.5}"/>
</p:tagLst>
</file>

<file path=ppt/tags/tag131.xml><?xml version="1.0" encoding="utf-8"?>
<p:tagLst xmlns:p="http://schemas.openxmlformats.org/presentationml/2006/main">
  <p:tag name="KSO_WM_BEAUTIFY_FLAG" val=""/>
  <p:tag name="KSO_WM_DIAGRAM_VIRTUALLY_FRAME" val="{&quot;height&quot;:313.8,&quot;left&quot;:30.4,&quot;top&quot;:179.1,&quot;width&quot;:918.5}"/>
</p:tagLst>
</file>

<file path=ppt/tags/tag132.xml><?xml version="1.0" encoding="utf-8"?>
<p:tagLst xmlns:p="http://schemas.openxmlformats.org/presentationml/2006/main">
  <p:tag name="KSO_WM_BEAUTIFY_FLAG" val=""/>
  <p:tag name="KSO_WM_DIAGRAM_VIRTUALLY_FRAME" val="{&quot;height&quot;:313.8,&quot;left&quot;:30.4,&quot;top&quot;:179.1,&quot;width&quot;:918.5}"/>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31398]}"/>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Lst>
</file>

<file path=ppt/tags/tag141.xml><?xml version="1.0" encoding="utf-8"?>
<p:tagLst xmlns:p="http://schemas.openxmlformats.org/presentationml/2006/main">
  <p:tag name="COMMONDATA" val="eyJoZGlkIjoiNzQ1ZGNlNzZhMWIxOWU1ODAyYWFkMTBkNWUxNzM5NjIifQ=="/>
  <p:tag name="resource_record_key" val="{&quot;13&quot;:[4563109,4364928],&quot;65&quot;:[20205176],&quot;70&quot;:[333139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DIAGRAM_VIRTUALLY_FRAME" val="{&quot;height&quot;:301.3,&quot;left&quot;:295.8,&quot;top&quot;:101.7,&quot;width&quot;:495.25}"/>
</p:tagLst>
</file>

<file path=ppt/tags/tag66.xml><?xml version="1.0" encoding="utf-8"?>
<p:tagLst xmlns:p="http://schemas.openxmlformats.org/presentationml/2006/main">
  <p:tag name="KSO_WM_DIAGRAM_VIRTUALLY_FRAME" val="{&quot;height&quot;:301.3,&quot;left&quot;:295.8,&quot;top&quot;:101.7,&quot;width&quot;:495.25}"/>
</p:tagLst>
</file>

<file path=ppt/tags/tag67.xml><?xml version="1.0" encoding="utf-8"?>
<p:tagLst xmlns:p="http://schemas.openxmlformats.org/presentationml/2006/main">
  <p:tag name="KSO_WM_DIAGRAM_VIRTUALLY_FRAME" val="{&quot;height&quot;:301.3,&quot;left&quot;:295.8,&quot;top&quot;:101.7,&quot;width&quot;:495.25}"/>
</p:tagLst>
</file>

<file path=ppt/tags/tag68.xml><?xml version="1.0" encoding="utf-8"?>
<p:tagLst xmlns:p="http://schemas.openxmlformats.org/presentationml/2006/main">
  <p:tag name="KSO_WM_DIAGRAM_VIRTUALLY_FRAME" val="{&quot;height&quot;:301.3,&quot;left&quot;:295.8,&quot;top&quot;:101.7,&quot;width&quot;:495.25}"/>
</p:tagLst>
</file>

<file path=ppt/tags/tag69.xml><?xml version="1.0" encoding="utf-8"?>
<p:tagLst xmlns:p="http://schemas.openxmlformats.org/presentationml/2006/main">
  <p:tag name="KSO_WM_DIAGRAM_VIRTUALLY_FRAME" val="{&quot;height&quot;:301.3,&quot;left&quot;:295.8,&quot;top&quot;:101.7,&quot;width&quot;:495.2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01.3,&quot;left&quot;:295.8,&quot;top&quot;:101.7,&quot;width&quot;:495.25}"/>
</p:tagLst>
</file>

<file path=ppt/tags/tag71.xml><?xml version="1.0" encoding="utf-8"?>
<p:tagLst xmlns:p="http://schemas.openxmlformats.org/presentationml/2006/main">
  <p:tag name="KSO_WM_DIAGRAM_VIRTUALLY_FRAME" val="{&quot;height&quot;:301.3,&quot;left&quot;:295.8,&quot;top&quot;:101.7,&quot;width&quot;:495.25}"/>
</p:tagLst>
</file>

<file path=ppt/tags/tag72.xml><?xml version="1.0" encoding="utf-8"?>
<p:tagLst xmlns:p="http://schemas.openxmlformats.org/presentationml/2006/main">
  <p:tag name="KSO_WM_DIAGRAM_VIRTUALLY_FRAME" val="{&quot;height&quot;:301.3,&quot;left&quot;:295.8,&quot;top&quot;:101.7,&quot;width&quot;:495.25}"/>
</p:tagLst>
</file>

<file path=ppt/tags/tag73.xml><?xml version="1.0" encoding="utf-8"?>
<p:tagLst xmlns:p="http://schemas.openxmlformats.org/presentationml/2006/main">
  <p:tag name="KSO_WM_DIAGRAM_VIRTUALLY_FRAME" val="{&quot;height&quot;:301.3,&quot;left&quot;:295.8,&quot;top&quot;:101.7,&quot;width&quot;:495.25}"/>
</p:tagLst>
</file>

<file path=ppt/tags/tag74.xml><?xml version="1.0" encoding="utf-8"?>
<p:tagLst xmlns:p="http://schemas.openxmlformats.org/presentationml/2006/main">
  <p:tag name="KSO_WM_BEAUTIFY_FLAG" val="#wm#"/>
  <p:tag name="KSO_WM_TEMPLATE_CATEGORY" val="custom"/>
  <p:tag name="KSO_WM_TEMPLATE_INDEX" val="20205176"/>
  <p:tag name="resource_record_key" val="{&quot;13&quot;:[4563109,4364928],&quot;65&quot;:[20205176]}"/>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BEAUTIFY_FLAG" val=""/>
  <p:tag name="KSO_WM_DIAGRAM_VIRTUALLY_FRAME" val="{&quot;height&quot;:313.8,&quot;left&quot;:30.4,&quot;top&quot;:179.1,&quot;width&quot;:918.5}"/>
</p:tagLst>
</file>

<file path=ppt/tags/tag95.xml><?xml version="1.0" encoding="utf-8"?>
<p:tagLst xmlns:p="http://schemas.openxmlformats.org/presentationml/2006/main">
  <p:tag name="KSO_WM_BEAUTIFY_FLAG" val=""/>
  <p:tag name="KSO_WM_DIAGRAM_VIRTUALLY_FRAME" val="{&quot;height&quot;:313.8,&quot;left&quot;:30.4,&quot;top&quot;:179.1,&quot;width&quot;:918.5}"/>
</p:tagLst>
</file>

<file path=ppt/tags/tag96.xml><?xml version="1.0" encoding="utf-8"?>
<p:tagLst xmlns:p="http://schemas.openxmlformats.org/presentationml/2006/main">
  <p:tag name="KSO_WM_DIAGRAM_VIRTUALLY_FRAME" val="{&quot;height&quot;:313.8,&quot;left&quot;:30.4,&quot;top&quot;:179.1,&quot;width&quot;:918.5}"/>
</p:tagLst>
</file>

<file path=ppt/tags/tag97.xml><?xml version="1.0" encoding="utf-8"?>
<p:tagLst xmlns:p="http://schemas.openxmlformats.org/presentationml/2006/main">
  <p:tag name="KSO_WM_BEAUTIFY_FLAG" val=""/>
  <p:tag name="KSO_WM_DIAGRAM_VIRTUALLY_FRAME" val="{&quot;height&quot;:313.8,&quot;left&quot;:30.4,&quot;top&quot;:179.1,&quot;width&quot;:918.5}"/>
</p:tagLst>
</file>

<file path=ppt/tags/tag98.xml><?xml version="1.0" encoding="utf-8"?>
<p:tagLst xmlns:p="http://schemas.openxmlformats.org/presentationml/2006/main">
  <p:tag name="KSO_WM_BEAUTIFY_FLAG" val=""/>
  <p:tag name="KSO_WM_DIAGRAM_VIRTUALLY_FRAME" val="{&quot;height&quot;:313.8,&quot;left&quot;:30.4,&quot;top&quot;:179.1,&quot;width&quot;:918.5}"/>
</p:tagLst>
</file>

<file path=ppt/tags/tag99.xml><?xml version="1.0" encoding="utf-8"?>
<p:tagLst xmlns:p="http://schemas.openxmlformats.org/presentationml/2006/main">
  <p:tag name="KSO_WM_DIAGRAM_VIRTUALLY_FRAME" val="{&quot;height&quot;:313.8,&quot;left&quot;:30.4,&quot;top&quot;:179.1,&quot;width&quot;:918.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4064</Words>
  <Application>WPS 演示</Application>
  <PresentationFormat>宽屏</PresentationFormat>
  <Paragraphs>239</Paragraphs>
  <Slides>13</Slides>
  <Notes>0</Notes>
  <HiddenSlides>0</HiddenSlides>
  <MMClips>0</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13</vt:i4>
      </vt:variant>
    </vt:vector>
  </HeadingPairs>
  <TitlesOfParts>
    <vt:vector size="48" baseType="lpstr">
      <vt:lpstr>Arial</vt:lpstr>
      <vt:lpstr>宋体</vt:lpstr>
      <vt:lpstr>Wingdings</vt:lpstr>
      <vt:lpstr>Times New Roman</vt:lpstr>
      <vt:lpstr>Wingdings</vt:lpstr>
      <vt:lpstr>Verdana</vt:lpstr>
      <vt:lpstr>Calibri Light</vt:lpstr>
      <vt:lpstr>微软雅黑</vt:lpstr>
      <vt:lpstr>Source Han Serif SC</vt:lpstr>
      <vt:lpstr>思源黑体 CN Normal</vt:lpstr>
      <vt:lpstr>黑体</vt:lpstr>
      <vt:lpstr>NimbusRomNo9L-Regu</vt:lpstr>
      <vt:lpstr>Segoe Print</vt:lpstr>
      <vt:lpstr>CMBX10</vt:lpstr>
      <vt:lpstr>quote-cjk-patch</vt:lpstr>
      <vt:lpstr>katex_main</vt:lpstr>
      <vt:lpstr>KaTeX_Math</vt:lpstr>
      <vt:lpstr>CMMI10</vt:lpstr>
      <vt:lpstr>CMMI7</vt:lpstr>
      <vt:lpstr>Arial Black</vt:lpstr>
      <vt:lpstr>思源黑体 CN Bold</vt:lpstr>
      <vt:lpstr>OPPOSans H</vt:lpstr>
      <vt:lpstr>Arial Unicode MS</vt:lpstr>
      <vt:lpstr>Calibri</vt:lpstr>
      <vt:lpstr>Prima Serif Std Roman</vt:lpstr>
      <vt:lpstr>汉仪雅酷黑简</vt:lpstr>
      <vt:lpstr>华康雅宋流叶体 W9</vt:lpstr>
      <vt:lpstr>三极光耀简体H10</vt:lpstr>
      <vt:lpstr>Cooper Black</vt:lpstr>
      <vt:lpstr>Rage Italic</vt:lpstr>
      <vt:lpstr>Cambria Math</vt:lpstr>
      <vt:lpstr>I Cat</vt:lpstr>
      <vt:lpstr>华康隶书体W7</vt:lpstr>
      <vt:lpstr>H2O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cp:lastModifiedBy>
  <cp:revision>195</cp:revision>
  <dcterms:created xsi:type="dcterms:W3CDTF">2019-06-19T02:08:00Z</dcterms:created>
  <dcterms:modified xsi:type="dcterms:W3CDTF">2025-10-21T02:21:05Z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B78C16C16D504E278F8964C1878FFD84_13</vt:lpwstr>
  </property>
</Properties>
</file>