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646A9"/>
    <a:srgbClr val="F5FAFF"/>
    <a:srgbClr val="03B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86A2E-3545-2BD3-3A1D-392C12779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3F7314-DDE0-CD6B-2F2F-39C4D1CB9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076897-ED79-FE9B-AC4C-C8F2F24B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61E78-9096-4342-9B77-84765E05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6E46DF-448B-C141-2294-120D1ACD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3306E-289A-14DD-31CB-C89CDD00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AAF0FC-0E21-DA95-08D2-D6A629449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6BEE4F-BD6B-25E0-984E-52A4ED6F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79D8A6-350F-7C19-F6A4-B99745B3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906E19-CB56-298A-08D5-EB715AC9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6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B5B431-8CC5-A494-2015-AD62A59F3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CA69C-B39E-204F-60E9-A3256880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5DAF2F-BBFC-C561-79A8-669179FD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070629-C7E3-DEDA-652A-A71E3A6A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F329C-FE63-C122-7823-9E3BBCE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81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BEE52-F046-FEEC-61B1-C3FF712E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FAE170-EA86-04C7-43D5-36289D62A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2CE5D-D1DB-D906-655D-C69EA29E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8E249-DCB4-4F49-9B6C-7A9DBD9E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4D1A4B-962A-94D5-8E00-CC7B8505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2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18B965-C333-215C-AD26-91F2C348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5A6935-DE4C-66D1-452F-FEE914B6C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506AB5-B224-2A68-B920-D5BB040C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2AE9B4-806A-EC20-3BE6-4108C020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C6D2A-9BE6-7EA9-AD3B-D9046213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06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E7743-8327-3D6B-B448-2C85C329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36826C-7825-0EFC-1180-ADBE1E77D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59956B-2371-BB5E-D7F7-7A15534C5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1C2B4-0B81-219D-B0BB-833A0DDA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A8A2CF-BA8C-A88A-9E94-03966EE1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6B0866-0A98-7A31-8A9E-3F2B8C52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5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4D024-2AC0-C018-3E19-E2C9A426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39ECCC-E0DC-35EE-7D14-CD2AB7BA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B24C78-7C50-0FA2-1E70-715200CE7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16996A-D090-93D4-DA03-AD03DFCB1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F876237-B34B-D69A-E155-18C9365C3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E9FB7A-34DB-3E1D-0DA9-A6CEEF18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592A13-DAFA-D1EB-1720-2EB7493E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EA022E-AB0E-5F25-B725-F140377D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08D75-8552-64AC-59C7-1BC2E4F6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DB9D4F-13BB-2333-6D1C-90D47C5E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BC709B-1966-4CEE-B4BD-D919CC7D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54D75E-ECBD-DFB6-BD47-66842B14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3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B3C44B-D9EB-DCED-A244-CD586D41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FB139F-E697-00B6-9C87-B2B07DA1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1D322F-A612-6563-5335-F13B0429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5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47FA1-142E-E09E-01DE-76CDD838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F48C49-BD9F-4AF0-DC7F-31D96F3C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A515AE-B78F-C96C-9F0F-B4B439169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54E9D7-FD8E-F3B6-EFB8-74A2E349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B06F57-D0BB-BB90-929C-0ECFADDC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AFA219-DFA2-94C4-0A88-816BBD54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08A4F-1FFE-FFDC-CFEA-8CC84013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3A926A-1140-C3B5-B724-1C4DFC304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201B12-F342-B5D4-40F5-05503215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7DB288-F691-D99B-F577-8AA09ED1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CDFC92-7770-3486-F6DC-8F563559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F86AA-B532-83D6-8A1C-1152A7FF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01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936CFA-6927-73B2-001D-80D17FE8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08EE54-2EB5-67CD-D4E3-EB8C3086F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4E076-526D-01C5-2BDF-9EEC1DA92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B98C-BD1C-4059-BA17-E189B9498362}" type="datetimeFigureOut">
              <a:rPr lang="zh-CN" altLang="en-US" smtClean="0"/>
              <a:t>2026/5/8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0B81ED-409F-DBA7-BBFE-5F867CA2E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3FA446-76B4-4590-90BD-AD7AA8752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B6656-8DF0-4497-833F-51968D94B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22.emf"/><Relationship Id="rId21" Type="http://schemas.openxmlformats.org/officeDocument/2006/relationships/image" Target="../media/image31.w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e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3.emf"/><Relationship Id="rId3" Type="http://schemas.openxmlformats.org/officeDocument/2006/relationships/image" Target="../media/image36.emf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38.bin"/><Relationship Id="rId2" Type="http://schemas.openxmlformats.org/officeDocument/2006/relationships/oleObject" Target="../embeddings/oleObject31.bin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7.emf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1.emf"/><Relationship Id="rId22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95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Proposed GKBT Scheme: State and observation model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6EEFB910-77E2-C9E0-BA2B-1FA2312664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59923"/>
              </p:ext>
            </p:extLst>
          </p:nvPr>
        </p:nvGraphicFramePr>
        <p:xfrm>
          <a:off x="2987343" y="1908109"/>
          <a:ext cx="1782279" cy="46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1178448" imgH="304863" progId="Equation.AxMath">
                  <p:embed/>
                </p:oleObj>
              </mc:Choice>
              <mc:Fallback>
                <p:oleObj name="AxMath" r:id="rId2" imgW="1178448" imgH="304863" progId="Equation.AxMath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8BCAB427-3631-EF34-FBFB-6CF1CA4E2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7343" y="1908109"/>
                        <a:ext cx="1782279" cy="461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BFB1322-C559-2C5A-D41B-343A16006C60}"/>
              </a:ext>
            </a:extLst>
          </p:cNvPr>
          <p:cNvSpPr txBox="1"/>
          <p:nvPr/>
        </p:nvSpPr>
        <p:spPr>
          <a:xfrm>
            <a:off x="3088943" y="1606574"/>
            <a:ext cx="1579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zh-CN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endParaRPr lang="zh-CN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776F89-9CEE-9983-9136-B6957477F127}"/>
              </a:ext>
            </a:extLst>
          </p:cNvPr>
          <p:cNvSpPr txBox="1"/>
          <p:nvPr/>
        </p:nvSpPr>
        <p:spPr>
          <a:xfrm>
            <a:off x="2149962" y="2330565"/>
            <a:ext cx="3898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and angle’s</a:t>
            </a:r>
            <a:r>
              <a:rPr lang="zh-CN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variation rates</a:t>
            </a:r>
            <a:endParaRPr lang="zh-CN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3EB86AA-8D63-14A2-7988-FF55ABDBBB2A}"/>
              </a:ext>
            </a:extLst>
          </p:cNvPr>
          <p:cNvCxnSpPr/>
          <p:nvPr/>
        </p:nvCxnSpPr>
        <p:spPr>
          <a:xfrm flipV="1">
            <a:off x="3674410" y="1899304"/>
            <a:ext cx="101600" cy="2305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29249B1-A0A8-B218-BD73-D977A9468B31}"/>
              </a:ext>
            </a:extLst>
          </p:cNvPr>
          <p:cNvCxnSpPr>
            <a:cxnSpLocks/>
          </p:cNvCxnSpPr>
          <p:nvPr/>
        </p:nvCxnSpPr>
        <p:spPr>
          <a:xfrm flipH="1" flipV="1">
            <a:off x="4029971" y="1908109"/>
            <a:ext cx="138882" cy="1869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333723E-2444-9A62-6A2C-48782B15DB66}"/>
              </a:ext>
            </a:extLst>
          </p:cNvPr>
          <p:cNvCxnSpPr>
            <a:cxnSpLocks/>
          </p:cNvCxnSpPr>
          <p:nvPr/>
        </p:nvCxnSpPr>
        <p:spPr>
          <a:xfrm>
            <a:off x="3857192" y="2221647"/>
            <a:ext cx="172779" cy="1956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FF7A5A7-1CB9-86E9-E43C-D2761BCD80C3}"/>
              </a:ext>
            </a:extLst>
          </p:cNvPr>
          <p:cNvCxnSpPr>
            <a:cxnSpLocks/>
          </p:cNvCxnSpPr>
          <p:nvPr/>
        </p:nvCxnSpPr>
        <p:spPr>
          <a:xfrm flipH="1">
            <a:off x="4168853" y="2227860"/>
            <a:ext cx="178657" cy="193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92A18CC-EB53-B2E9-9603-52FA9FA22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91651"/>
              </p:ext>
            </p:extLst>
          </p:nvPr>
        </p:nvGraphicFramePr>
        <p:xfrm>
          <a:off x="2387887" y="2942117"/>
          <a:ext cx="1802760" cy="33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1160598" imgH="213574" progId="Equation.AxMath">
                  <p:embed/>
                </p:oleObj>
              </mc:Choice>
              <mc:Fallback>
                <p:oleObj name="AxMath" r:id="rId4" imgW="1160598" imgH="213574" progId="Equation.AxMath">
                  <p:embed/>
                  <p:pic>
                    <p:nvPicPr>
                      <p:cNvPr id="90" name="对象 89">
                        <a:extLst>
                          <a:ext uri="{FF2B5EF4-FFF2-40B4-BE49-F238E27FC236}">
                            <a16:creationId xmlns:a16="http://schemas.microsoft.com/office/drawing/2014/main" id="{98CF05DE-00CF-08E9-4BF6-802A0EC99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7887" y="2942117"/>
                        <a:ext cx="1802760" cy="332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D0210D6-5F7A-1A9C-6744-EF2613CD7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8352"/>
              </p:ext>
            </p:extLst>
          </p:nvPr>
        </p:nvGraphicFramePr>
        <p:xfrm>
          <a:off x="6608777" y="1730750"/>
          <a:ext cx="1954857" cy="117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1357623" imgH="817851" progId="Equation.AxMath">
                  <p:embed/>
                </p:oleObj>
              </mc:Choice>
              <mc:Fallback>
                <p:oleObj name="AxMath" r:id="rId6" imgW="1357623" imgH="817851" progId="Equation.AxMath">
                  <p:embed/>
                  <p:pic>
                    <p:nvPicPr>
                      <p:cNvPr id="92" name="对象 91">
                        <a:extLst>
                          <a:ext uri="{FF2B5EF4-FFF2-40B4-BE49-F238E27FC236}">
                            <a16:creationId xmlns:a16="http://schemas.microsoft.com/office/drawing/2014/main" id="{A8EEDBC7-6457-5E73-2F03-A7E77DBB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8777" y="1730750"/>
                        <a:ext cx="1954857" cy="117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86A9F3C2-4BD9-F2ED-7B61-FB71369B3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429315"/>
              </p:ext>
            </p:extLst>
          </p:nvPr>
        </p:nvGraphicFramePr>
        <p:xfrm>
          <a:off x="9161881" y="2551133"/>
          <a:ext cx="1530074" cy="33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1029247" imgH="224134" progId="Equation.AxMath">
                  <p:embed/>
                </p:oleObj>
              </mc:Choice>
              <mc:Fallback>
                <p:oleObj name="AxMath" r:id="rId8" imgW="1029247" imgH="224134" progId="Equation.AxMath">
                  <p:embed/>
                  <p:pic>
                    <p:nvPicPr>
                      <p:cNvPr id="94" name="对象 93">
                        <a:extLst>
                          <a:ext uri="{FF2B5EF4-FFF2-40B4-BE49-F238E27FC236}">
                            <a16:creationId xmlns:a16="http://schemas.microsoft.com/office/drawing/2014/main" id="{1EB55CBB-295C-3DE9-FC2B-1FEBCA8BD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61881" y="2551133"/>
                        <a:ext cx="1530074" cy="332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2BB2D967-A94E-0643-A4FD-273AA5EDC98B}"/>
              </a:ext>
            </a:extLst>
          </p:cNvPr>
          <p:cNvSpPr txBox="1"/>
          <p:nvPr/>
        </p:nvSpPr>
        <p:spPr>
          <a:xfrm>
            <a:off x="3462548" y="2843780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CB56515-4407-A117-1C79-16D9BD8BFF23}"/>
              </a:ext>
            </a:extLst>
          </p:cNvPr>
          <p:cNvSpPr txBox="1"/>
          <p:nvPr/>
        </p:nvSpPr>
        <p:spPr>
          <a:xfrm>
            <a:off x="407521" y="1876185"/>
            <a:ext cx="2450018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Motion state (slot k)</a:t>
            </a:r>
            <a:endParaRPr kumimoji="1" lang="en-US" altLang="zh-CN" sz="2000" b="1" kern="0" dirty="0">
              <a:solidFill>
                <a:srgbClr val="0646A9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B16FDA8-FEC4-0258-C9FD-84AE677226F8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77F11FB-A369-277F-EE6A-3E42CEAFCA0D}"/>
              </a:ext>
            </a:extLst>
          </p:cNvPr>
          <p:cNvSpPr txBox="1"/>
          <p:nvPr/>
        </p:nvSpPr>
        <p:spPr>
          <a:xfrm>
            <a:off x="407521" y="2878175"/>
            <a:ext cx="1980366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State transition </a:t>
            </a:r>
            <a:endParaRPr kumimoji="1" lang="en-US" altLang="zh-CN" sz="2000" b="1" kern="0" dirty="0">
              <a:solidFill>
                <a:srgbClr val="0646A9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2923F46-07F9-FC53-4BC2-08B5455E1399}"/>
              </a:ext>
            </a:extLst>
          </p:cNvPr>
          <p:cNvCxnSpPr/>
          <p:nvPr/>
        </p:nvCxnSpPr>
        <p:spPr>
          <a:xfrm>
            <a:off x="-6089" y="3611423"/>
            <a:ext cx="12181840" cy="0"/>
          </a:xfrm>
          <a:prstGeom prst="line">
            <a:avLst/>
          </a:prstGeom>
          <a:ln w="19050" cap="flat" cmpd="sng" algn="ctr">
            <a:solidFill>
              <a:srgbClr val="0646A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E89C2441-E432-22C4-463E-DA8CE792C32B}"/>
              </a:ext>
            </a:extLst>
          </p:cNvPr>
          <p:cNvSpPr txBox="1"/>
          <p:nvPr/>
        </p:nvSpPr>
        <p:spPr>
          <a:xfrm>
            <a:off x="9118846" y="2107929"/>
            <a:ext cx="1782279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Process noise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F1D761B-D7A2-6C14-6DF4-CE0F2D726E7E}"/>
              </a:ext>
            </a:extLst>
          </p:cNvPr>
          <p:cNvSpPr txBox="1"/>
          <p:nvPr/>
        </p:nvSpPr>
        <p:spPr>
          <a:xfrm>
            <a:off x="4558178" y="2878175"/>
            <a:ext cx="288266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Constant-velocity model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16B12D-63A1-F1C9-BECF-E501ACAC25A9}"/>
              </a:ext>
            </a:extLst>
          </p:cNvPr>
          <p:cNvSpPr txBox="1"/>
          <p:nvPr/>
        </p:nvSpPr>
        <p:spPr>
          <a:xfrm>
            <a:off x="351435" y="3969700"/>
            <a:ext cx="488878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Location estimation in each time slot k</a:t>
            </a:r>
          </a:p>
        </p:txBody>
      </p:sp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C2157623-C05E-C2F3-1EEB-68F824581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754283"/>
              </p:ext>
            </p:extLst>
          </p:nvPr>
        </p:nvGraphicFramePr>
        <p:xfrm>
          <a:off x="5100828" y="3969700"/>
          <a:ext cx="7239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479160" imgH="266040" progId="Equation.AxMath">
                  <p:embed/>
                </p:oleObj>
              </mc:Choice>
              <mc:Fallback>
                <p:oleObj name="AxMath" r:id="rId10" imgW="479160" imgH="266040" progId="Equation.AxMath">
                  <p:embed/>
                  <p:pic>
                    <p:nvPicPr>
                      <p:cNvPr id="97" name="对象 96">
                        <a:extLst>
                          <a:ext uri="{FF2B5EF4-FFF2-40B4-BE49-F238E27FC236}">
                            <a16:creationId xmlns:a16="http://schemas.microsoft.com/office/drawing/2014/main" id="{2CFB84FA-9865-8499-FEB9-26B9D7B55F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0828" y="3969700"/>
                        <a:ext cx="72390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箭头: 右 45">
            <a:extLst>
              <a:ext uri="{FF2B5EF4-FFF2-40B4-BE49-F238E27FC236}">
                <a16:creationId xmlns:a16="http://schemas.microsoft.com/office/drawing/2014/main" id="{09AB3587-D0CD-9A52-202B-447DEF7B3888}"/>
              </a:ext>
            </a:extLst>
          </p:cNvPr>
          <p:cNvSpPr/>
          <p:nvPr/>
        </p:nvSpPr>
        <p:spPr>
          <a:xfrm>
            <a:off x="6049223" y="4127827"/>
            <a:ext cx="723899" cy="896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0C23C3C-AE28-1550-7DAC-C28E57AFB456}"/>
              </a:ext>
            </a:extLst>
          </p:cNvPr>
          <p:cNvSpPr txBox="1"/>
          <p:nvPr/>
        </p:nvSpPr>
        <p:spPr>
          <a:xfrm>
            <a:off x="6997618" y="3963515"/>
            <a:ext cx="451672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Local grid maximum likelihood search</a:t>
            </a:r>
          </a:p>
        </p:txBody>
      </p:sp>
      <p:graphicFrame>
        <p:nvGraphicFramePr>
          <p:cNvPr id="50" name="对象 49">
            <a:extLst>
              <a:ext uri="{FF2B5EF4-FFF2-40B4-BE49-F238E27FC236}">
                <a16:creationId xmlns:a16="http://schemas.microsoft.com/office/drawing/2014/main" id="{16D72E8A-4FBE-6C1B-7FAB-F0EA701A8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10582"/>
              </p:ext>
            </p:extLst>
          </p:nvPr>
        </p:nvGraphicFramePr>
        <p:xfrm>
          <a:off x="2734282" y="4587275"/>
          <a:ext cx="8874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2" imgW="633240" imgH="486720" progId="Equation.AxMath">
                  <p:embed/>
                </p:oleObj>
              </mc:Choice>
              <mc:Fallback>
                <p:oleObj name="AxMath" r:id="rId12" imgW="633240" imgH="486720" progId="Equation.AxMath">
                  <p:embed/>
                  <p:pic>
                    <p:nvPicPr>
                      <p:cNvPr id="106" name="对象 105">
                        <a:extLst>
                          <a:ext uri="{FF2B5EF4-FFF2-40B4-BE49-F238E27FC236}">
                            <a16:creationId xmlns:a16="http://schemas.microsoft.com/office/drawing/2014/main" id="{AC749529-19D2-0FB4-D608-CCD7D86B4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34282" y="4587275"/>
                        <a:ext cx="88741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文本框 51">
            <a:extLst>
              <a:ext uri="{FF2B5EF4-FFF2-40B4-BE49-F238E27FC236}">
                <a16:creationId xmlns:a16="http://schemas.microsoft.com/office/drawing/2014/main" id="{00FD2713-FCF0-CCF1-1D6C-F63414E6C3E3}"/>
              </a:ext>
            </a:extLst>
          </p:cNvPr>
          <p:cNvSpPr txBox="1"/>
          <p:nvPr/>
        </p:nvSpPr>
        <p:spPr>
          <a:xfrm>
            <a:off x="351435" y="4734306"/>
            <a:ext cx="2297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Observation model</a:t>
            </a:r>
            <a:endParaRPr lang="zh-CN" altLang="en-US" sz="20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683103E-E195-C5B0-F7AA-4BD23B33D886}"/>
              </a:ext>
            </a:extLst>
          </p:cNvPr>
          <p:cNvSpPr txBox="1"/>
          <p:nvPr/>
        </p:nvSpPr>
        <p:spPr>
          <a:xfrm>
            <a:off x="3838189" y="4547183"/>
            <a:ext cx="8242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all-digital architecture results in the UE having only a single RF chain, which can only obtain limited observations through serial pilots per slot</a:t>
            </a:r>
          </a:p>
        </p:txBody>
      </p:sp>
      <p:graphicFrame>
        <p:nvGraphicFramePr>
          <p:cNvPr id="55" name="对象 54">
            <a:extLst>
              <a:ext uri="{FF2B5EF4-FFF2-40B4-BE49-F238E27FC236}">
                <a16:creationId xmlns:a16="http://schemas.microsoft.com/office/drawing/2014/main" id="{F5E24041-9F5F-DBB7-92C4-40A075432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49136"/>
              </p:ext>
            </p:extLst>
          </p:nvPr>
        </p:nvGraphicFramePr>
        <p:xfrm>
          <a:off x="1238857" y="5384096"/>
          <a:ext cx="1495425" cy="35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4" imgW="894866" imgH="213574" progId="Equation.AxMath">
                  <p:embed/>
                </p:oleObj>
              </mc:Choice>
              <mc:Fallback>
                <p:oleObj name="AxMath" r:id="rId14" imgW="894866" imgH="213574" progId="Equation.AxMath">
                  <p:embed/>
                  <p:pic>
                    <p:nvPicPr>
                      <p:cNvPr id="109" name="对象 108">
                        <a:extLst>
                          <a:ext uri="{FF2B5EF4-FFF2-40B4-BE49-F238E27FC236}">
                            <a16:creationId xmlns:a16="http://schemas.microsoft.com/office/drawing/2014/main" id="{877F2E1F-154D-E13D-305B-48B0F14CE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38857" y="5384096"/>
                        <a:ext cx="1495425" cy="35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>
            <a:extLst>
              <a:ext uri="{FF2B5EF4-FFF2-40B4-BE49-F238E27FC236}">
                <a16:creationId xmlns:a16="http://schemas.microsoft.com/office/drawing/2014/main" id="{7E70BE84-8E6B-1976-1A01-59B18E3E7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72517"/>
              </p:ext>
            </p:extLst>
          </p:nvPr>
        </p:nvGraphicFramePr>
        <p:xfrm>
          <a:off x="1169591" y="5867233"/>
          <a:ext cx="1531937" cy="59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6" imgW="1081787" imgH="419996" progId="Equation.AxMath">
                  <p:embed/>
                </p:oleObj>
              </mc:Choice>
              <mc:Fallback>
                <p:oleObj name="AxMath" r:id="rId16" imgW="1081787" imgH="419996" progId="Equation.AxMath">
                  <p:embed/>
                  <p:pic>
                    <p:nvPicPr>
                      <p:cNvPr id="110" name="对象 109">
                        <a:extLst>
                          <a:ext uri="{FF2B5EF4-FFF2-40B4-BE49-F238E27FC236}">
                            <a16:creationId xmlns:a16="http://schemas.microsoft.com/office/drawing/2014/main" id="{4D3719B8-DD02-BFDA-4AB8-8A35D5AAA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69591" y="5867233"/>
                        <a:ext cx="1531937" cy="59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箭头: 右 56">
            <a:extLst>
              <a:ext uri="{FF2B5EF4-FFF2-40B4-BE49-F238E27FC236}">
                <a16:creationId xmlns:a16="http://schemas.microsoft.com/office/drawing/2014/main" id="{23E8F417-79FA-FA93-7489-59304A968125}"/>
              </a:ext>
            </a:extLst>
          </p:cNvPr>
          <p:cNvSpPr/>
          <p:nvPr/>
        </p:nvSpPr>
        <p:spPr>
          <a:xfrm>
            <a:off x="394508" y="5482052"/>
            <a:ext cx="639905" cy="153902"/>
          </a:xfrm>
          <a:prstGeom prst="rightArrow">
            <a:avLst/>
          </a:prstGeom>
          <a:solidFill>
            <a:srgbClr val="0646A9"/>
          </a:solidFill>
          <a:ln>
            <a:solidFill>
              <a:srgbClr val="0646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AF12DB5-48FC-F634-F89E-46AEFE38A13E}"/>
              </a:ext>
            </a:extLst>
          </p:cNvPr>
          <p:cNvSpPr txBox="1"/>
          <p:nvPr/>
        </p:nvSpPr>
        <p:spPr>
          <a:xfrm>
            <a:off x="2987343" y="5405669"/>
            <a:ext cx="2213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Measurement noise</a:t>
            </a:r>
            <a:endParaRPr lang="zh-CN" altLang="en-US" dirty="0"/>
          </a:p>
        </p:txBody>
      </p:sp>
      <p:graphicFrame>
        <p:nvGraphicFramePr>
          <p:cNvPr id="60" name="对象 59">
            <a:extLst>
              <a:ext uri="{FF2B5EF4-FFF2-40B4-BE49-F238E27FC236}">
                <a16:creationId xmlns:a16="http://schemas.microsoft.com/office/drawing/2014/main" id="{F416C628-E978-117A-A520-8A7992AF2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36127"/>
              </p:ext>
            </p:extLst>
          </p:nvPr>
        </p:nvGraphicFramePr>
        <p:xfrm>
          <a:off x="3310757" y="5948840"/>
          <a:ext cx="1357263" cy="35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8" imgW="852766" imgH="224134" progId="Equation.AxMath">
                  <p:embed/>
                </p:oleObj>
              </mc:Choice>
              <mc:Fallback>
                <p:oleObj name="AxMath" r:id="rId18" imgW="852766" imgH="224134" progId="Equation.AxMath">
                  <p:embed/>
                  <p:pic>
                    <p:nvPicPr>
                      <p:cNvPr id="111" name="对象 110">
                        <a:extLst>
                          <a:ext uri="{FF2B5EF4-FFF2-40B4-BE49-F238E27FC236}">
                            <a16:creationId xmlns:a16="http://schemas.microsoft.com/office/drawing/2014/main" id="{0A73E647-9100-6055-92F6-03465D79F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10757" y="5948840"/>
                        <a:ext cx="1357263" cy="356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文本框 61">
            <a:extLst>
              <a:ext uri="{FF2B5EF4-FFF2-40B4-BE49-F238E27FC236}">
                <a16:creationId xmlns:a16="http://schemas.microsoft.com/office/drawing/2014/main" id="{E872BF31-27A6-203B-9741-FAF5D64764BE}"/>
              </a:ext>
            </a:extLst>
          </p:cNvPr>
          <p:cNvSpPr txBox="1"/>
          <p:nvPr/>
        </p:nvSpPr>
        <p:spPr>
          <a:xfrm>
            <a:off x="5277249" y="5457411"/>
            <a:ext cx="6416520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Problem: 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obtain reliable observations             with low cost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对象 62">
            <a:extLst>
              <a:ext uri="{FF2B5EF4-FFF2-40B4-BE49-F238E27FC236}">
                <a16:creationId xmlns:a16="http://schemas.microsoft.com/office/drawing/2014/main" id="{92B6AEF1-3FDA-6737-D5C3-C6B85280C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41653"/>
              </p:ext>
            </p:extLst>
          </p:nvPr>
        </p:nvGraphicFramePr>
        <p:xfrm>
          <a:off x="9232168" y="5748021"/>
          <a:ext cx="7239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0" imgW="479160" imgH="266040" progId="Equation.AxMath">
                  <p:embed/>
                </p:oleObj>
              </mc:Choice>
              <mc:Fallback>
                <p:oleObj name="AxMath" r:id="rId20" imgW="479160" imgH="266040" progId="Equation.AxMath">
                  <p:embed/>
                  <p:pic>
                    <p:nvPicPr>
                      <p:cNvPr id="45" name="对象 44">
                        <a:extLst>
                          <a:ext uri="{FF2B5EF4-FFF2-40B4-BE49-F238E27FC236}">
                            <a16:creationId xmlns:a16="http://schemas.microsoft.com/office/drawing/2014/main" id="{C2157623-C05E-C2F3-1EEB-68F824581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32168" y="5748021"/>
                        <a:ext cx="72390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39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7" y="987378"/>
            <a:ext cx="1048778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Proposed GKBT Scheme: Local-Grid Assisted ML Measurement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18F3BFD8-61EF-BF12-A7A9-E696C8390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872437"/>
              </p:ext>
            </p:extLst>
          </p:nvPr>
        </p:nvGraphicFramePr>
        <p:xfrm>
          <a:off x="1227084" y="2901293"/>
          <a:ext cx="9036135" cy="4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5698080" imgH="314640" progId="Equation.AxMath">
                  <p:embed/>
                </p:oleObj>
              </mc:Choice>
              <mc:Fallback>
                <p:oleObj name="AxMath" r:id="rId2" imgW="5698080" imgH="314640" progId="Equation.AxMath">
                  <p:embed/>
                  <p:pic>
                    <p:nvPicPr>
                      <p:cNvPr id="118" name="对象 117">
                        <a:extLst>
                          <a:ext uri="{FF2B5EF4-FFF2-40B4-BE49-F238E27FC236}">
                            <a16:creationId xmlns:a16="http://schemas.microsoft.com/office/drawing/2014/main" id="{3B53A956-0A40-0863-A296-08A0A928D4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7084" y="2901293"/>
                        <a:ext cx="9036135" cy="4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14D5D7B-83D9-7549-C7D3-3EB506BDA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66797"/>
              </p:ext>
            </p:extLst>
          </p:nvPr>
        </p:nvGraphicFramePr>
        <p:xfrm>
          <a:off x="4812251" y="3525382"/>
          <a:ext cx="34464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2129040" imgH="357840" progId="Equation.AxMath">
                  <p:embed/>
                </p:oleObj>
              </mc:Choice>
              <mc:Fallback>
                <p:oleObj name="AxMath" r:id="rId4" imgW="2129040" imgH="357840" progId="Equation.AxMath">
                  <p:embed/>
                  <p:pic>
                    <p:nvPicPr>
                      <p:cNvPr id="121" name="对象 120">
                        <a:extLst>
                          <a:ext uri="{FF2B5EF4-FFF2-40B4-BE49-F238E27FC236}">
                            <a16:creationId xmlns:a16="http://schemas.microsoft.com/office/drawing/2014/main" id="{8275DB7E-6801-D69A-431F-135D5AE2EA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2251" y="3525382"/>
                        <a:ext cx="34464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50D42AF-EF80-E81C-711F-3BD1114A0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7135"/>
              </p:ext>
            </p:extLst>
          </p:nvPr>
        </p:nvGraphicFramePr>
        <p:xfrm>
          <a:off x="8478816" y="3555367"/>
          <a:ext cx="1739708" cy="53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1276792" imgH="390020" progId="Equation.AxMath">
                  <p:embed/>
                </p:oleObj>
              </mc:Choice>
              <mc:Fallback>
                <p:oleObj name="AxMath" r:id="rId6" imgW="1276792" imgH="390020" progId="Equation.AxMath">
                  <p:embed/>
                  <p:pic>
                    <p:nvPicPr>
                      <p:cNvPr id="122" name="对象 121">
                        <a:extLst>
                          <a:ext uri="{FF2B5EF4-FFF2-40B4-BE49-F238E27FC236}">
                            <a16:creationId xmlns:a16="http://schemas.microsoft.com/office/drawing/2014/main" id="{C947C76B-72AC-2007-ACDA-893A1A599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8816" y="3555367"/>
                        <a:ext cx="1739708" cy="532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40EFC0D1-FF6C-EC28-75F5-476E8301E86E}"/>
              </a:ext>
            </a:extLst>
          </p:cNvPr>
          <p:cNvSpPr/>
          <p:nvPr/>
        </p:nvSpPr>
        <p:spPr>
          <a:xfrm>
            <a:off x="4699070" y="3516349"/>
            <a:ext cx="3637990" cy="6138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8453EA-DF67-D648-03EB-7F9D87246523}"/>
              </a:ext>
            </a:extLst>
          </p:cNvPr>
          <p:cNvSpPr txBox="1"/>
          <p:nvPr/>
        </p:nvSpPr>
        <p:spPr>
          <a:xfrm>
            <a:off x="579889" y="1714555"/>
            <a:ext cx="9907136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Utilizing the prediction results from the previous round of Kalman Filter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02D7D0-33D8-E5DD-DFDA-0906B33A5B8C}"/>
              </a:ext>
            </a:extLst>
          </p:cNvPr>
          <p:cNvSpPr txBox="1"/>
          <p:nvPr/>
        </p:nvSpPr>
        <p:spPr>
          <a:xfrm>
            <a:off x="579889" y="2308053"/>
            <a:ext cx="11259686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Construct a local two-dimensional candidate grid nearby for low-cost measurement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50ADCAB-5CD3-F9BE-EDCC-AF67D2932AE3}"/>
              </a:ext>
            </a:extLst>
          </p:cNvPr>
          <p:cNvSpPr txBox="1"/>
          <p:nvPr/>
        </p:nvSpPr>
        <p:spPr>
          <a:xfrm>
            <a:off x="579889" y="4243303"/>
            <a:ext cx="11259686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Estimate the output position to obtain the observation model used for KF prediction</a:t>
            </a:r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0400A4DB-8D2B-466C-13AF-CED57FB08DCA}"/>
              </a:ext>
            </a:extLst>
          </p:cNvPr>
          <p:cNvSpPr/>
          <p:nvPr/>
        </p:nvSpPr>
        <p:spPr>
          <a:xfrm>
            <a:off x="1227084" y="3642399"/>
            <a:ext cx="2595594" cy="438912"/>
          </a:xfrm>
          <a:prstGeom prst="rect">
            <a:avLst/>
          </a:prstGeom>
          <a:solidFill>
            <a:srgbClr val="FFF7E8"/>
          </a:solidFill>
          <a:ln>
            <a:solidFill>
              <a:srgbClr val="F6A21A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endParaRPr lang="en-US" sz="2000" dirty="0"/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A110D1F8-2141-3554-2F68-C76591CAA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3653"/>
              </p:ext>
            </p:extLst>
          </p:nvPr>
        </p:nvGraphicFramePr>
        <p:xfrm>
          <a:off x="1314888" y="3676334"/>
          <a:ext cx="2419985" cy="36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1496720" imgH="224134" progId="Equation.AxMath">
                  <p:embed/>
                </p:oleObj>
              </mc:Choice>
              <mc:Fallback>
                <p:oleObj name="AxMath" r:id="rId8" imgW="1496720" imgH="224134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4888" y="3676334"/>
                        <a:ext cx="2419985" cy="36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36">
            <a:extLst>
              <a:ext uri="{FF2B5EF4-FFF2-40B4-BE49-F238E27FC236}">
                <a16:creationId xmlns:a16="http://schemas.microsoft.com/office/drawing/2014/main" id="{41548B05-54E5-DC6A-8A18-E262ED44875C}"/>
              </a:ext>
            </a:extLst>
          </p:cNvPr>
          <p:cNvSpPr/>
          <p:nvPr/>
        </p:nvSpPr>
        <p:spPr>
          <a:xfrm>
            <a:off x="900589" y="5105483"/>
            <a:ext cx="3248582" cy="875432"/>
          </a:xfrm>
          <a:prstGeom prst="rect">
            <a:avLst/>
          </a:prstGeom>
          <a:solidFill>
            <a:srgbClr val="F0FDFA"/>
          </a:solidFill>
          <a:ln>
            <a:solidFill>
              <a:srgbClr val="0F766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Only 9 probes for I = J =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Only 25 probes for I = J =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4339F9D-CE15-7613-8A3C-C38F2BBB00AB}"/>
              </a:ext>
            </a:extLst>
          </p:cNvPr>
          <p:cNvSpPr txBox="1"/>
          <p:nvPr/>
        </p:nvSpPr>
        <p:spPr>
          <a:xfrm>
            <a:off x="4968315" y="5042260"/>
            <a:ext cx="6388072" cy="875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Use the previous rounds KF predictions for this round KF prediction.</a:t>
            </a:r>
          </a:p>
        </p:txBody>
      </p:sp>
    </p:spTree>
    <p:extLst>
      <p:ext uri="{BB962C8B-B14F-4D97-AF65-F5344CB8AC3E}">
        <p14:creationId xmlns:p14="http://schemas.microsoft.com/office/powerpoint/2010/main" val="307759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10259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Proposed GKBT Scheme: Kalman Recursion and Beam Tracking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60305C5-CE37-8993-6D81-FC553375F21B}"/>
              </a:ext>
            </a:extLst>
          </p:cNvPr>
          <p:cNvSpPr txBox="1"/>
          <p:nvPr/>
        </p:nvSpPr>
        <p:spPr>
          <a:xfrm>
            <a:off x="418410" y="1617785"/>
            <a:ext cx="1599539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Prediction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A476148-0428-F45B-BA9D-1A5A72850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37297"/>
              </p:ext>
            </p:extLst>
          </p:nvPr>
        </p:nvGraphicFramePr>
        <p:xfrm>
          <a:off x="1973666" y="2191322"/>
          <a:ext cx="1969754" cy="36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1143084" imgH="214937" progId="Equation.AxMath">
                  <p:embed/>
                </p:oleObj>
              </mc:Choice>
              <mc:Fallback>
                <p:oleObj name="AxMath" r:id="rId2" imgW="1143084" imgH="214937" progId="Equation.AxMath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D73E2F70-8A4E-5B7A-454D-72948F7B5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3666" y="2191322"/>
                        <a:ext cx="1969754" cy="36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3E0213E-6542-21BE-6DFD-30B16DCFA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904092"/>
              </p:ext>
            </p:extLst>
          </p:nvPr>
        </p:nvGraphicFramePr>
        <p:xfrm>
          <a:off x="3589742" y="2762022"/>
          <a:ext cx="2434454" cy="323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1613924" imgH="214256" progId="Equation.AxMath">
                  <p:embed/>
                </p:oleObj>
              </mc:Choice>
              <mc:Fallback>
                <p:oleObj name="AxMath" r:id="rId4" imgW="1613924" imgH="214256" progId="Equation.AxMath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920284B4-5B3C-2402-8462-C9EA3F097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9742" y="2762022"/>
                        <a:ext cx="2434454" cy="323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F5DA4E8-2622-0150-4EC3-854F2BBEB23C}"/>
              </a:ext>
            </a:extLst>
          </p:cNvPr>
          <p:cNvCxnSpPr>
            <a:cxnSpLocks/>
          </p:cNvCxnSpPr>
          <p:nvPr/>
        </p:nvCxnSpPr>
        <p:spPr>
          <a:xfrm>
            <a:off x="6164176" y="1617785"/>
            <a:ext cx="0" cy="4721469"/>
          </a:xfrm>
          <a:prstGeom prst="line">
            <a:avLst/>
          </a:prstGeom>
          <a:ln w="19050" cap="flat" cmpd="sng" algn="ctr">
            <a:solidFill>
              <a:srgbClr val="0646A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8FD04502-0C2A-9596-B392-F08F97EB5FF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236" y="2507489"/>
            <a:ext cx="4570681" cy="367420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5AB1454-8783-C213-99B1-1C3691BD28AB}"/>
              </a:ext>
            </a:extLst>
          </p:cNvPr>
          <p:cNvSpPr txBox="1"/>
          <p:nvPr/>
        </p:nvSpPr>
        <p:spPr>
          <a:xfrm>
            <a:off x="439353" y="2154323"/>
            <a:ext cx="1426193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Priori state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0A9F4EF-9F8D-6C99-CF92-BA9DDF7E1F52}"/>
              </a:ext>
            </a:extLst>
          </p:cNvPr>
          <p:cNvSpPr txBox="1"/>
          <p:nvPr/>
        </p:nvSpPr>
        <p:spPr>
          <a:xfrm>
            <a:off x="439354" y="2678850"/>
            <a:ext cx="307757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Covariance matrix update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1C2CBD1-61AA-3171-93FE-BF8784AA7057}"/>
              </a:ext>
            </a:extLst>
          </p:cNvPr>
          <p:cNvSpPr txBox="1"/>
          <p:nvPr/>
        </p:nvSpPr>
        <p:spPr>
          <a:xfrm>
            <a:off x="418410" y="3243399"/>
            <a:ext cx="1771474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Correction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6157AF-493F-9D7C-2096-A20E1C9B6A87}"/>
              </a:ext>
            </a:extLst>
          </p:cNvPr>
          <p:cNvSpPr txBox="1"/>
          <p:nvPr/>
        </p:nvSpPr>
        <p:spPr>
          <a:xfrm>
            <a:off x="414949" y="3742133"/>
            <a:ext cx="2811845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Measurement residual</a:t>
            </a:r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B0BCBC6D-E254-0A67-02C4-386E7CA17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4314"/>
              </p:ext>
            </p:extLst>
          </p:nvPr>
        </p:nvGraphicFramePr>
        <p:xfrm>
          <a:off x="3219095" y="3766108"/>
          <a:ext cx="1890427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1096606" imgH="214937" progId="Equation.AxMath">
                  <p:embed/>
                </p:oleObj>
              </mc:Choice>
              <mc:Fallback>
                <p:oleObj name="AxMath" r:id="rId7" imgW="1096606" imgH="214937" progId="Equation.AxMath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F775D3EB-7CA2-FFC9-70E8-544CFC7C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9095" y="3766108"/>
                        <a:ext cx="1890427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FD7B3E3F-1ADC-F14D-E8EC-A726D1584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379393"/>
              </p:ext>
            </p:extLst>
          </p:nvPr>
        </p:nvGraphicFramePr>
        <p:xfrm>
          <a:off x="2418116" y="3340897"/>
          <a:ext cx="1495425" cy="35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894866" imgH="213574" progId="Equation.AxMath">
                  <p:embed/>
                </p:oleObj>
              </mc:Choice>
              <mc:Fallback>
                <p:oleObj name="AxMath" r:id="rId9" imgW="894866" imgH="213574" progId="Equation.AxMath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5B7B4FC1-B21B-94AA-7828-DDB9E6276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8116" y="3340897"/>
                        <a:ext cx="1495425" cy="35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>
            <a:extLst>
              <a:ext uri="{FF2B5EF4-FFF2-40B4-BE49-F238E27FC236}">
                <a16:creationId xmlns:a16="http://schemas.microsoft.com/office/drawing/2014/main" id="{5202E03A-E2FA-CD31-21C4-42CA2B9A6579}"/>
              </a:ext>
            </a:extLst>
          </p:cNvPr>
          <p:cNvSpPr/>
          <p:nvPr/>
        </p:nvSpPr>
        <p:spPr>
          <a:xfrm>
            <a:off x="2352970" y="3312170"/>
            <a:ext cx="1609980" cy="4186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C3D833C6-A671-918F-ADBA-13C37B242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56585"/>
              </p:ext>
            </p:extLst>
          </p:nvPr>
        </p:nvGraphicFramePr>
        <p:xfrm>
          <a:off x="2954991" y="4269510"/>
          <a:ext cx="2015918" cy="33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1" imgW="1281507" imgH="214256" progId="Equation.AxMath">
                  <p:embed/>
                </p:oleObj>
              </mc:Choice>
              <mc:Fallback>
                <p:oleObj name="AxMath" r:id="rId11" imgW="1281507" imgH="214256" progId="Equation.AxMath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E5C20E51-6AB1-6D8E-EE05-B30FDF0BB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4991" y="4269510"/>
                        <a:ext cx="2015918" cy="337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61E64A9E-5EF6-6AA9-03E0-4083D3583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1583"/>
              </p:ext>
            </p:extLst>
          </p:nvPr>
        </p:nvGraphicFramePr>
        <p:xfrm>
          <a:off x="2080260" y="4690234"/>
          <a:ext cx="4031962" cy="30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3" imgW="3013310" imgH="230265" progId="Equation.AxMath">
                  <p:embed/>
                </p:oleObj>
              </mc:Choice>
              <mc:Fallback>
                <p:oleObj name="AxMath" r:id="rId13" imgW="3013310" imgH="230265" progId="Equation.AxMath">
                  <p:embed/>
                  <p:pic>
                    <p:nvPicPr>
                      <p:cNvPr id="41" name="对象 40">
                        <a:extLst>
                          <a:ext uri="{FF2B5EF4-FFF2-40B4-BE49-F238E27FC236}">
                            <a16:creationId xmlns:a16="http://schemas.microsoft.com/office/drawing/2014/main" id="{64DD9DE0-6F8E-6792-69E9-3D1CEA765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260" y="4690234"/>
                        <a:ext cx="4031962" cy="30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59DC2177-88B1-84CA-0585-2E695A6B8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295"/>
              </p:ext>
            </p:extLst>
          </p:nvPr>
        </p:nvGraphicFramePr>
        <p:xfrm>
          <a:off x="1728696" y="5549782"/>
          <a:ext cx="30527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5" imgW="2169720" imgH="511920" progId="Equation.AxMath">
                  <p:embed/>
                </p:oleObj>
              </mc:Choice>
              <mc:Fallback>
                <p:oleObj name="AxMath" r:id="rId15" imgW="2169720" imgH="511920" progId="Equation.AxMath">
                  <p:embed/>
                  <p:pic>
                    <p:nvPicPr>
                      <p:cNvPr id="44" name="对象 43">
                        <a:extLst>
                          <a:ext uri="{FF2B5EF4-FFF2-40B4-BE49-F238E27FC236}">
                            <a16:creationId xmlns:a16="http://schemas.microsoft.com/office/drawing/2014/main" id="{54A713A9-8AE4-17CE-17A9-C3DC1F73C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28696" y="5549782"/>
                        <a:ext cx="305276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>
            <a:extLst>
              <a:ext uri="{FF2B5EF4-FFF2-40B4-BE49-F238E27FC236}">
                <a16:creationId xmlns:a16="http://schemas.microsoft.com/office/drawing/2014/main" id="{ED6E1708-9EA2-9262-CE76-181B15024B27}"/>
              </a:ext>
            </a:extLst>
          </p:cNvPr>
          <p:cNvSpPr/>
          <p:nvPr/>
        </p:nvSpPr>
        <p:spPr>
          <a:xfrm>
            <a:off x="1675055" y="5556699"/>
            <a:ext cx="3187870" cy="7473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8FA95503-A2AB-B396-5F0B-623DC893A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13107"/>
              </p:ext>
            </p:extLst>
          </p:nvPr>
        </p:nvGraphicFramePr>
        <p:xfrm>
          <a:off x="9069683" y="1617785"/>
          <a:ext cx="357625" cy="31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240472" imgH="214937" progId="Equation.AxMath">
                  <p:embed/>
                </p:oleObj>
              </mc:Choice>
              <mc:Fallback>
                <p:oleObj name="AxMath" r:id="rId17" imgW="240472" imgH="214937" progId="Equation.AxMath">
                  <p:embed/>
                  <p:pic>
                    <p:nvPicPr>
                      <p:cNvPr id="50" name="对象 49">
                        <a:extLst>
                          <a:ext uri="{FF2B5EF4-FFF2-40B4-BE49-F238E27FC236}">
                            <a16:creationId xmlns:a16="http://schemas.microsoft.com/office/drawing/2014/main" id="{023BEC5A-4923-981F-1780-ED8235EFA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069683" y="1617785"/>
                        <a:ext cx="357625" cy="319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5791676D-DB8D-00D8-2145-1B6BB845F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82231"/>
              </p:ext>
            </p:extLst>
          </p:nvPr>
        </p:nvGraphicFramePr>
        <p:xfrm>
          <a:off x="9593957" y="1617785"/>
          <a:ext cx="544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9" imgW="471600" imgH="314640" progId="Equation.AxMath">
                  <p:embed/>
                </p:oleObj>
              </mc:Choice>
              <mc:Fallback>
                <p:oleObj name="AxMath" r:id="rId19" imgW="471600" imgH="314640" progId="Equation.AxMath">
                  <p:embed/>
                  <p:pic>
                    <p:nvPicPr>
                      <p:cNvPr id="53" name="对象 52">
                        <a:extLst>
                          <a:ext uri="{FF2B5EF4-FFF2-40B4-BE49-F238E27FC236}">
                            <a16:creationId xmlns:a16="http://schemas.microsoft.com/office/drawing/2014/main" id="{BE0EF8A0-491D-40F7-A8C9-CC3C50CE4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93957" y="1617785"/>
                        <a:ext cx="544512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extLst>
              <a:ext uri="{FF2B5EF4-FFF2-40B4-BE49-F238E27FC236}">
                <a16:creationId xmlns:a16="http://schemas.microsoft.com/office/drawing/2014/main" id="{E63825E9-35A6-5280-0D4D-0407E9FA0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44542"/>
              </p:ext>
            </p:extLst>
          </p:nvPr>
        </p:nvGraphicFramePr>
        <p:xfrm>
          <a:off x="9069683" y="1972445"/>
          <a:ext cx="1225595" cy="52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1" imgW="1156320" imgH="494640" progId="Equation.AxMath">
                  <p:embed/>
                </p:oleObj>
              </mc:Choice>
              <mc:Fallback>
                <p:oleObj name="AxMath" r:id="rId21" imgW="1156320" imgH="494640" progId="Equation.AxMath">
                  <p:embed/>
                  <p:pic>
                    <p:nvPicPr>
                      <p:cNvPr id="54" name="对象 53">
                        <a:extLst>
                          <a:ext uri="{FF2B5EF4-FFF2-40B4-BE49-F238E27FC236}">
                            <a16:creationId xmlns:a16="http://schemas.microsoft.com/office/drawing/2014/main" id="{F9EFCA78-756A-F54D-D77A-BCC6957A2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069683" y="1972445"/>
                        <a:ext cx="1225595" cy="525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框 46">
            <a:extLst>
              <a:ext uri="{FF2B5EF4-FFF2-40B4-BE49-F238E27FC236}">
                <a16:creationId xmlns:a16="http://schemas.microsoft.com/office/drawing/2014/main" id="{564E89BE-AE57-A0CE-548E-F3CAC10AC54F}"/>
              </a:ext>
            </a:extLst>
          </p:cNvPr>
          <p:cNvSpPr txBox="1"/>
          <p:nvPr/>
        </p:nvSpPr>
        <p:spPr>
          <a:xfrm>
            <a:off x="414949" y="4189840"/>
            <a:ext cx="238829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Residual covariance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A85FE4B-0F77-4253-D93F-C5FD1AE83DCB}"/>
              </a:ext>
            </a:extLst>
          </p:cNvPr>
          <p:cNvSpPr txBox="1"/>
          <p:nvPr/>
        </p:nvSpPr>
        <p:spPr>
          <a:xfrm>
            <a:off x="414949" y="4591930"/>
            <a:ext cx="2388290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Kalman gain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AE6E35C-FD92-F392-38FD-711F1F91BAE2}"/>
              </a:ext>
            </a:extLst>
          </p:cNvPr>
          <p:cNvSpPr txBox="1"/>
          <p:nvPr/>
        </p:nvSpPr>
        <p:spPr>
          <a:xfrm>
            <a:off x="414949" y="5036295"/>
            <a:ext cx="5372469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Update the filtered estimate and its covariance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2A543FA-246B-2788-E387-4C924AD1DB21}"/>
              </a:ext>
            </a:extLst>
          </p:cNvPr>
          <p:cNvSpPr txBox="1"/>
          <p:nvPr/>
        </p:nvSpPr>
        <p:spPr>
          <a:xfrm>
            <a:off x="6600373" y="2023827"/>
            <a:ext cx="2531663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Beamforming vector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531AAC3-20B0-6F19-C9B0-50F562D417A1}"/>
              </a:ext>
            </a:extLst>
          </p:cNvPr>
          <p:cNvSpPr txBox="1"/>
          <p:nvPr/>
        </p:nvSpPr>
        <p:spPr>
          <a:xfrm>
            <a:off x="6594484" y="1543919"/>
            <a:ext cx="2531663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Output motion state </a:t>
            </a:r>
          </a:p>
        </p:txBody>
      </p:sp>
    </p:spTree>
    <p:extLst>
      <p:ext uri="{BB962C8B-B14F-4D97-AF65-F5344CB8AC3E}">
        <p14:creationId xmlns:p14="http://schemas.microsoft.com/office/powerpoint/2010/main" val="45821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Overhead Analysis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pic>
        <p:nvPicPr>
          <p:cNvPr id="5" name="Image 1" descr="/mnt/data/assets_overhead_table.png">
            <a:extLst>
              <a:ext uri="{FF2B5EF4-FFF2-40B4-BE49-F238E27FC236}">
                <a16:creationId xmlns:a16="http://schemas.microsoft.com/office/drawing/2014/main" id="{FC6F5235-2FE9-7C82-E8E8-37EAB7E6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82" y="1738877"/>
            <a:ext cx="9197122" cy="2752880"/>
          </a:xfrm>
          <a:prstGeom prst="rect">
            <a:avLst/>
          </a:prstGeom>
        </p:spPr>
      </p:pic>
      <p:sp>
        <p:nvSpPr>
          <p:cNvPr id="6" name="Text 6">
            <a:extLst>
              <a:ext uri="{FF2B5EF4-FFF2-40B4-BE49-F238E27FC236}">
                <a16:creationId xmlns:a16="http://schemas.microsoft.com/office/drawing/2014/main" id="{A9B71129-D408-099D-2D81-4448AF908C05}"/>
              </a:ext>
            </a:extLst>
          </p:cNvPr>
          <p:cNvSpPr/>
          <p:nvPr/>
        </p:nvSpPr>
        <p:spPr>
          <a:xfrm>
            <a:off x="64443" y="2917370"/>
            <a:ext cx="2052429" cy="395895"/>
          </a:xfrm>
          <a:prstGeom prst="rect">
            <a:avLst/>
          </a:prstGeom>
          <a:solidFill>
            <a:srgbClr val="FFF1F0"/>
          </a:solidFill>
          <a:ln>
            <a:solidFill>
              <a:srgbClr val="D92D20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92D2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Dynamic retraining:</a:t>
            </a: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89113136-AA3D-5307-8DD7-17DACB1FFDF2}"/>
              </a:ext>
            </a:extLst>
          </p:cNvPr>
          <p:cNvSpPr/>
          <p:nvPr/>
        </p:nvSpPr>
        <p:spPr>
          <a:xfrm>
            <a:off x="261601" y="3447114"/>
            <a:ext cx="1658112" cy="410609"/>
          </a:xfrm>
          <a:prstGeom prst="rect">
            <a:avLst/>
          </a:prstGeom>
          <a:solidFill>
            <a:srgbClr val="F0FDFA"/>
          </a:solidFill>
          <a:ln>
            <a:solidFill>
              <a:srgbClr val="0F766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Beam Tracking: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A7260B64-F258-2E11-4E22-C8A4C5DF88AF}"/>
              </a:ext>
            </a:extLst>
          </p:cNvPr>
          <p:cNvSpPr/>
          <p:nvPr/>
        </p:nvSpPr>
        <p:spPr>
          <a:xfrm>
            <a:off x="804672" y="4728403"/>
            <a:ext cx="4115671" cy="5280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Scenario II with K = 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415E6A9A-016B-E2DA-5363-6382E644F9CC}"/>
              </a:ext>
            </a:extLst>
          </p:cNvPr>
          <p:cNvSpPr/>
          <p:nvPr/>
        </p:nvSpPr>
        <p:spPr>
          <a:xfrm>
            <a:off x="4920343" y="4749831"/>
            <a:ext cx="6226629" cy="49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Exhaustive 163840  ·  Hierarchical 3840  ·  GKBT 667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05C271-2B0F-1D00-4A0A-E40991624E7C}"/>
              </a:ext>
            </a:extLst>
          </p:cNvPr>
          <p:cNvSpPr txBox="1"/>
          <p:nvPr/>
        </p:nvSpPr>
        <p:spPr>
          <a:xfrm>
            <a:off x="705394" y="5362437"/>
            <a:ext cx="10659292" cy="82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GKBT strikes a favorable performance-overhead tradeoff in static near-field channels, while offering a pronounced advantage over existing methods in dynamic scenarios.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4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C019A680-2E42-7141-068C-042D3B0D041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6052440"/>
              </p:ext>
            </p:extLst>
          </p:nvPr>
        </p:nvGraphicFramePr>
        <p:xfrm>
          <a:off x="700168" y="2623113"/>
          <a:ext cx="4481432" cy="32276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6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Parameters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4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46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Carrier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50GHz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646A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Number of antennas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Number of distance girds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7E2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Rayleigh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786.432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96569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User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20-100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649860"/>
                  </a:ext>
                </a:extLst>
              </a:tr>
              <a:tr h="451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Angle 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l-GR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θ ~ </a:t>
                      </a: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6A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U(−1,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38980"/>
                  </a:ext>
                </a:extLst>
              </a:tr>
            </a:tbl>
          </a:graphicData>
        </a:graphic>
      </p:graphicFrame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14AF97-2B66-4EF4-FB73-1F62C50FE493}"/>
              </a:ext>
            </a:extLst>
          </p:cNvPr>
          <p:cNvSpPr txBox="1"/>
          <p:nvPr/>
        </p:nvSpPr>
        <p:spPr>
          <a:xfrm>
            <a:off x="433484" y="1926563"/>
            <a:ext cx="2248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Narrow-band</a:t>
            </a:r>
            <a:endParaRPr lang="zh-CN" altLang="en-US" sz="24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A963759-57BB-CECE-EF0C-9FB46B995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6" y="2144278"/>
            <a:ext cx="5334000" cy="40005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D3562FC-7F46-2D63-01F2-7825F0F46FC6}"/>
              </a:ext>
            </a:extLst>
          </p:cNvPr>
          <p:cNvSpPr txBox="1"/>
          <p:nvPr/>
        </p:nvSpPr>
        <p:spPr>
          <a:xfrm>
            <a:off x="6590971" y="1766815"/>
            <a:ext cx="42781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CN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Closest to the performance upper bound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890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D3562FC-7F46-2D63-01F2-7825F0F46FC6}"/>
              </a:ext>
            </a:extLst>
          </p:cNvPr>
          <p:cNvSpPr txBox="1"/>
          <p:nvPr/>
        </p:nvSpPr>
        <p:spPr>
          <a:xfrm>
            <a:off x="6033566" y="5111558"/>
            <a:ext cx="58173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CN" sz="1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GKBT reaches the high achievable rate with significantly reduced additional overhead.</a:t>
            </a:r>
            <a:endParaRPr lang="zh-CN" altLang="en-US" dirty="0"/>
          </a:p>
        </p:txBody>
      </p:sp>
      <p:pic>
        <p:nvPicPr>
          <p:cNvPr id="6" name="图片 5" descr="图表&#10;&#10;描述已自动生成">
            <a:extLst>
              <a:ext uri="{FF2B5EF4-FFF2-40B4-BE49-F238E27FC236}">
                <a16:creationId xmlns:a16="http://schemas.microsoft.com/office/drawing/2014/main" id="{467A0ED8-9CC6-73B5-06C0-11A2E84AE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6" y="1966290"/>
            <a:ext cx="5334000" cy="4000500"/>
          </a:xfrm>
          <a:prstGeom prst="rect">
            <a:avLst/>
          </a:prstGeom>
        </p:spPr>
      </p:pic>
      <p:sp>
        <p:nvSpPr>
          <p:cNvPr id="8" name="Text 6">
            <a:extLst>
              <a:ext uri="{FF2B5EF4-FFF2-40B4-BE49-F238E27FC236}">
                <a16:creationId xmlns:a16="http://schemas.microsoft.com/office/drawing/2014/main" id="{332C03C4-BA4A-D989-608D-AFF2873F097C}"/>
              </a:ext>
            </a:extLst>
          </p:cNvPr>
          <p:cNvSpPr/>
          <p:nvPr/>
        </p:nvSpPr>
        <p:spPr>
          <a:xfrm>
            <a:off x="5850686" y="2466269"/>
            <a:ext cx="182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467D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24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A96BED0-7163-AD37-1722-A87F25C10C08}"/>
              </a:ext>
            </a:extLst>
          </p:cNvPr>
          <p:cNvSpPr/>
          <p:nvPr/>
        </p:nvSpPr>
        <p:spPr>
          <a:xfrm>
            <a:off x="6186022" y="2174320"/>
            <a:ext cx="5615015" cy="8125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GKBT overhead contains two parts: one-time CHB initialization and subsequent low-cost tracking.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2E761A7-F9AB-D272-984B-52ABAAB7EE89}"/>
              </a:ext>
            </a:extLst>
          </p:cNvPr>
          <p:cNvSpPr/>
          <p:nvPr/>
        </p:nvSpPr>
        <p:spPr>
          <a:xfrm>
            <a:off x="5850686" y="3362381"/>
            <a:ext cx="182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467D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2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B0317D5C-6FA2-5F2C-1F53-E534AFAB26A1}"/>
              </a:ext>
            </a:extLst>
          </p:cNvPr>
          <p:cNvSpPr/>
          <p:nvPr/>
        </p:nvSpPr>
        <p:spPr>
          <a:xfrm>
            <a:off x="6219931" y="3088060"/>
            <a:ext cx="5414718" cy="8125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The turning point corresponds to completing initial alignment, not steady-state tracking cost.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02386AF-D491-F054-F7BF-33B4E8A99B1F}"/>
              </a:ext>
            </a:extLst>
          </p:cNvPr>
          <p:cNvSpPr/>
          <p:nvPr/>
        </p:nvSpPr>
        <p:spPr>
          <a:xfrm>
            <a:off x="5850686" y="4258493"/>
            <a:ext cx="182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467D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24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278E58FF-3662-3AF5-C71A-2E46D4C8B48C}"/>
              </a:ext>
            </a:extLst>
          </p:cNvPr>
          <p:cNvSpPr/>
          <p:nvPr/>
        </p:nvSpPr>
        <p:spPr>
          <a:xfrm>
            <a:off x="6219931" y="3966540"/>
            <a:ext cx="5615015" cy="8125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After initialization, additional overhead grows slowly because only a local grid is probed per slot.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Conclusion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E5E72276-276D-B001-F46E-EAC1C87282A5}"/>
              </a:ext>
            </a:extLst>
          </p:cNvPr>
          <p:cNvSpPr/>
          <p:nvPr/>
        </p:nvSpPr>
        <p:spPr>
          <a:xfrm>
            <a:off x="502920" y="1855933"/>
            <a:ext cx="225769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GKBT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F730234A-2727-D571-392D-D2588863B406}"/>
              </a:ext>
            </a:extLst>
          </p:cNvPr>
          <p:cNvSpPr/>
          <p:nvPr/>
        </p:nvSpPr>
        <p:spPr>
          <a:xfrm>
            <a:off x="502920" y="2431439"/>
            <a:ext cx="2062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467D9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•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0C3D65AD-D0CE-5667-B66C-8370CC602A19}"/>
              </a:ext>
            </a:extLst>
          </p:cNvPr>
          <p:cNvSpPr/>
          <p:nvPr/>
        </p:nvSpPr>
        <p:spPr>
          <a:xfrm>
            <a:off x="758953" y="2413151"/>
            <a:ext cx="1124145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A grid-assisted Kalman filter-based beam tracking scheme for dynamic near-field XL-MIMO.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4790D794-58CB-B88C-2333-6627D00CA88D}"/>
              </a:ext>
            </a:extLst>
          </p:cNvPr>
          <p:cNvSpPr/>
          <p:nvPr/>
        </p:nvSpPr>
        <p:spPr>
          <a:xfrm>
            <a:off x="502920" y="3016655"/>
            <a:ext cx="2062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467D9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•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7BA017EC-BD5F-5AAD-1D81-949C4577513B}"/>
              </a:ext>
            </a:extLst>
          </p:cNvPr>
          <p:cNvSpPr/>
          <p:nvPr/>
        </p:nvSpPr>
        <p:spPr>
          <a:xfrm>
            <a:off x="758953" y="2998367"/>
            <a:ext cx="1124145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CHB is performed once for initialization, while KF recursively tracks time-varying angle and distance.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39492C5C-137B-9A12-EE21-B3DBC06BCE03}"/>
              </a:ext>
            </a:extLst>
          </p:cNvPr>
          <p:cNvSpPr/>
          <p:nvPr/>
        </p:nvSpPr>
        <p:spPr>
          <a:xfrm>
            <a:off x="502920" y="3601871"/>
            <a:ext cx="2062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467D9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•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D44A6018-96C7-6BF9-70BF-964B6ECEFC37}"/>
              </a:ext>
            </a:extLst>
          </p:cNvPr>
          <p:cNvSpPr/>
          <p:nvPr/>
        </p:nvSpPr>
        <p:spPr>
          <a:xfrm>
            <a:off x="758953" y="3583583"/>
            <a:ext cx="1124145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Local-grid ML search provides reliable observations with only a small number of pilots per slot.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12">
            <a:extLst>
              <a:ext uri="{FF2B5EF4-FFF2-40B4-BE49-F238E27FC236}">
                <a16:creationId xmlns:a16="http://schemas.microsoft.com/office/drawing/2014/main" id="{495DE296-834C-436E-3A0D-B25727EB92B6}"/>
              </a:ext>
            </a:extLst>
          </p:cNvPr>
          <p:cNvSpPr/>
          <p:nvPr/>
        </p:nvSpPr>
        <p:spPr>
          <a:xfrm>
            <a:off x="868680" y="4197537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32" name="Text 13">
            <a:extLst>
              <a:ext uri="{FF2B5EF4-FFF2-40B4-BE49-F238E27FC236}">
                <a16:creationId xmlns:a16="http://schemas.microsoft.com/office/drawing/2014/main" id="{7ED7FA91-E6F8-7E95-A2B3-3F8D1ECDDE02}"/>
              </a:ext>
            </a:extLst>
          </p:cNvPr>
          <p:cNvSpPr/>
          <p:nvPr/>
        </p:nvSpPr>
        <p:spPr>
          <a:xfrm>
            <a:off x="932688" y="5119209"/>
            <a:ext cx="3044952" cy="530352"/>
          </a:xfrm>
          <a:prstGeom prst="rect">
            <a:avLst/>
          </a:prstGeom>
          <a:solidFill>
            <a:srgbClr val="F0FDFA"/>
          </a:solidFill>
          <a:ln>
            <a:solidFill>
              <a:srgbClr val="0F766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Near-optimal achievable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65F852D8-EA02-51C0-9CF1-738A0F2AC0E7}"/>
              </a:ext>
            </a:extLst>
          </p:cNvPr>
          <p:cNvSpPr/>
          <p:nvPr/>
        </p:nvSpPr>
        <p:spPr>
          <a:xfrm>
            <a:off x="4491881" y="5139244"/>
            <a:ext cx="3208238" cy="530352"/>
          </a:xfrm>
          <a:prstGeom prst="rect">
            <a:avLst/>
          </a:prstGeom>
          <a:solidFill>
            <a:srgbClr val="F0FDFA"/>
          </a:solidFill>
          <a:ln>
            <a:solidFill>
              <a:srgbClr val="0F766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Much lower dynamic overhead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15">
            <a:extLst>
              <a:ext uri="{FF2B5EF4-FFF2-40B4-BE49-F238E27FC236}">
                <a16:creationId xmlns:a16="http://schemas.microsoft.com/office/drawing/2014/main" id="{4170701B-177A-926F-88E5-F0978182BEF9}"/>
              </a:ext>
            </a:extLst>
          </p:cNvPr>
          <p:cNvSpPr/>
          <p:nvPr/>
        </p:nvSpPr>
        <p:spPr>
          <a:xfrm>
            <a:off x="8214361" y="5139244"/>
            <a:ext cx="3420289" cy="530352"/>
          </a:xfrm>
          <a:prstGeom prst="rect">
            <a:avLst/>
          </a:prstGeom>
          <a:solidFill>
            <a:srgbClr val="F0FDFA"/>
          </a:solidFill>
          <a:ln>
            <a:solidFill>
              <a:srgbClr val="0F766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Practical for real-time alignment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5">
            <a:extLst>
              <a:ext uri="{FF2B5EF4-FFF2-40B4-BE49-F238E27FC236}">
                <a16:creationId xmlns:a16="http://schemas.microsoft.com/office/drawing/2014/main" id="{A6FADCC1-5E54-6D91-2C3F-E047A5872719}"/>
              </a:ext>
            </a:extLst>
          </p:cNvPr>
          <p:cNvSpPr/>
          <p:nvPr/>
        </p:nvSpPr>
        <p:spPr>
          <a:xfrm>
            <a:off x="502919" y="4432103"/>
            <a:ext cx="225769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benefits</a:t>
            </a:r>
          </a:p>
        </p:txBody>
      </p:sp>
    </p:spTree>
    <p:extLst>
      <p:ext uri="{BB962C8B-B14F-4D97-AF65-F5344CB8AC3E}">
        <p14:creationId xmlns:p14="http://schemas.microsoft.com/office/powerpoint/2010/main" val="58325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F859F5-14C7-27FA-993D-3A272E36BEB0}"/>
              </a:ext>
            </a:extLst>
          </p:cNvPr>
          <p:cNvSpPr txBox="1"/>
          <p:nvPr/>
        </p:nvSpPr>
        <p:spPr>
          <a:xfrm>
            <a:off x="1084206" y="1702384"/>
            <a:ext cx="5125915" cy="13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altLang="zh-CN" sz="7200" b="1" dirty="0">
                <a:solidFill>
                  <a:srgbClr val="0646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zh-CN" altLang="en-US" sz="7200" b="1" dirty="0">
                <a:solidFill>
                  <a:srgbClr val="0646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2A950C7-28D0-610A-E474-B40BDED8F1C1}"/>
              </a:ext>
            </a:extLst>
          </p:cNvPr>
          <p:cNvSpPr/>
          <p:nvPr/>
        </p:nvSpPr>
        <p:spPr>
          <a:xfrm>
            <a:off x="1632847" y="3393831"/>
            <a:ext cx="9154551" cy="754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Jikun Zhu, Zheng Wang, Zhen Gao, and Yongming Huang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D5B0C6-ADB1-87C7-8B7C-1F764774BD17}"/>
              </a:ext>
            </a:extLst>
          </p:cNvPr>
          <p:cNvSpPr/>
          <p:nvPr/>
        </p:nvSpPr>
        <p:spPr>
          <a:xfrm>
            <a:off x="0" y="1567182"/>
            <a:ext cx="699299" cy="1620582"/>
          </a:xfrm>
          <a:prstGeom prst="rect">
            <a:avLst/>
          </a:prstGeom>
          <a:solidFill>
            <a:srgbClr val="064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solidFill>
                <a:srgbClr val="4A7E2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628BFC-79A8-8BB7-C295-DB816B7ED76C}"/>
              </a:ext>
            </a:extLst>
          </p:cNvPr>
          <p:cNvSpPr/>
          <p:nvPr/>
        </p:nvSpPr>
        <p:spPr>
          <a:xfrm>
            <a:off x="11720945" y="1567182"/>
            <a:ext cx="471055" cy="1629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5140FD-AA7E-D310-DDA7-20BBC4AD8CCC}"/>
              </a:ext>
            </a:extLst>
          </p:cNvPr>
          <p:cNvSpPr txBox="1"/>
          <p:nvPr/>
        </p:nvSpPr>
        <p:spPr>
          <a:xfrm>
            <a:off x="4524438" y="4206631"/>
            <a:ext cx="3371368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Southeast University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85A97-AF69-9308-B20E-85C1137FBF58}"/>
              </a:ext>
            </a:extLst>
          </p:cNvPr>
          <p:cNvSpPr txBox="1"/>
          <p:nvPr/>
        </p:nvSpPr>
        <p:spPr>
          <a:xfrm>
            <a:off x="5309802" y="4811606"/>
            <a:ext cx="1800641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May, 2026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9435A3-EC32-AF6A-C5A2-A215E718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9" y="5343546"/>
            <a:ext cx="248475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F859F5-14C7-27FA-993D-3A272E36BEB0}"/>
              </a:ext>
            </a:extLst>
          </p:cNvPr>
          <p:cNvSpPr txBox="1"/>
          <p:nvPr/>
        </p:nvSpPr>
        <p:spPr>
          <a:xfrm>
            <a:off x="699299" y="1567182"/>
            <a:ext cx="11021646" cy="148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altLang="zh-CN" sz="3800" b="1" dirty="0">
                <a:solidFill>
                  <a:srgbClr val="0646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Grid-Assisted Kalman Filter-based</a:t>
            </a:r>
            <a:r>
              <a:rPr lang="en-US" altLang="zh-CN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altLang="zh-CN" sz="3800" b="1" dirty="0">
                <a:solidFill>
                  <a:srgbClr val="0646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Beam Tracking for Dynamic Near-Field XL-MIMO</a:t>
            </a:r>
            <a:endParaRPr lang="en-US" altLang="zh-CN" sz="3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2A950C7-28D0-610A-E474-B40BDED8F1C1}"/>
              </a:ext>
            </a:extLst>
          </p:cNvPr>
          <p:cNvSpPr/>
          <p:nvPr/>
        </p:nvSpPr>
        <p:spPr>
          <a:xfrm>
            <a:off x="1632847" y="3393831"/>
            <a:ext cx="9154551" cy="754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Jikun Zhu, Zheng Wang, Zhen Gao, and Yongming Huang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D5B0C6-ADB1-87C7-8B7C-1F764774BD17}"/>
              </a:ext>
            </a:extLst>
          </p:cNvPr>
          <p:cNvSpPr/>
          <p:nvPr/>
        </p:nvSpPr>
        <p:spPr>
          <a:xfrm>
            <a:off x="0" y="1567182"/>
            <a:ext cx="699299" cy="1620582"/>
          </a:xfrm>
          <a:prstGeom prst="rect">
            <a:avLst/>
          </a:prstGeom>
          <a:solidFill>
            <a:srgbClr val="064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solidFill>
                <a:srgbClr val="4A7E2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628BFC-79A8-8BB7-C295-DB816B7ED76C}"/>
              </a:ext>
            </a:extLst>
          </p:cNvPr>
          <p:cNvSpPr/>
          <p:nvPr/>
        </p:nvSpPr>
        <p:spPr>
          <a:xfrm>
            <a:off x="11720945" y="1567182"/>
            <a:ext cx="471055" cy="1629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5140FD-AA7E-D310-DDA7-20BBC4AD8CCC}"/>
              </a:ext>
            </a:extLst>
          </p:cNvPr>
          <p:cNvSpPr txBox="1"/>
          <p:nvPr/>
        </p:nvSpPr>
        <p:spPr>
          <a:xfrm>
            <a:off x="4524438" y="4206631"/>
            <a:ext cx="3371368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Southeast University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85A97-AF69-9308-B20E-85C1137FBF58}"/>
              </a:ext>
            </a:extLst>
          </p:cNvPr>
          <p:cNvSpPr txBox="1"/>
          <p:nvPr/>
        </p:nvSpPr>
        <p:spPr>
          <a:xfrm>
            <a:off x="5309802" y="4811606"/>
            <a:ext cx="1800641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8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May, 2026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9435A3-EC32-AF6A-C5A2-A215E718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9" y="5343546"/>
            <a:ext cx="248475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3EAFCDB-1F90-F852-E33E-21B38AE0511E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CB2CC42-CA76-3B1B-2406-6D58B1C2FC5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Outline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12AACAD-D778-70F8-289C-C4D06B39788B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B4C36C35-0380-0C5F-1FFD-1A64819FEB4C}"/>
              </a:ext>
            </a:extLst>
          </p:cNvPr>
          <p:cNvSpPr>
            <a:spLocks noChangeAspect="1"/>
          </p:cNvSpPr>
          <p:nvPr/>
        </p:nvSpPr>
        <p:spPr>
          <a:xfrm>
            <a:off x="1476825" y="2235482"/>
            <a:ext cx="792000" cy="528000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FA465B61-69B6-F8E2-193A-C175FB7FCC92}"/>
              </a:ext>
            </a:extLst>
          </p:cNvPr>
          <p:cNvSpPr/>
          <p:nvPr/>
        </p:nvSpPr>
        <p:spPr>
          <a:xfrm>
            <a:off x="2600701" y="2184237"/>
            <a:ext cx="2032413" cy="61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6F661C5D-AB0B-CDC8-B5B1-A40DF6BB781A}"/>
              </a:ext>
            </a:extLst>
          </p:cNvPr>
          <p:cNvSpPr/>
          <p:nvPr/>
        </p:nvSpPr>
        <p:spPr>
          <a:xfrm>
            <a:off x="7669510" y="2491037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CD1EF8B4-4693-5FF0-AF13-9C518500D5B8}"/>
              </a:ext>
            </a:extLst>
          </p:cNvPr>
          <p:cNvSpPr/>
          <p:nvPr/>
        </p:nvSpPr>
        <p:spPr>
          <a:xfrm>
            <a:off x="6206470" y="5794616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2392877F-F49F-2B4D-9189-6F3D9C578993}"/>
              </a:ext>
            </a:extLst>
          </p:cNvPr>
          <p:cNvSpPr/>
          <p:nvPr/>
        </p:nvSpPr>
        <p:spPr>
          <a:xfrm>
            <a:off x="8351520" y="5578195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DD4012BB-09FB-4597-8FC8-61FDF3D81986}"/>
              </a:ext>
            </a:extLst>
          </p:cNvPr>
          <p:cNvSpPr>
            <a:spLocks noChangeAspect="1"/>
          </p:cNvSpPr>
          <p:nvPr/>
        </p:nvSpPr>
        <p:spPr>
          <a:xfrm>
            <a:off x="6671830" y="4764378"/>
            <a:ext cx="792000" cy="528000"/>
          </a:xfrm>
          <a:prstGeom prst="rect">
            <a:avLst/>
          </a:prstGeom>
          <a:solidFill>
            <a:srgbClr val="03BDEB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E64C2C35-EFA2-4123-1EBD-A6842C4726C0}"/>
              </a:ext>
            </a:extLst>
          </p:cNvPr>
          <p:cNvSpPr>
            <a:spLocks noChangeAspect="1"/>
          </p:cNvSpPr>
          <p:nvPr/>
        </p:nvSpPr>
        <p:spPr>
          <a:xfrm>
            <a:off x="1476825" y="4764378"/>
            <a:ext cx="792000" cy="528000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8DC39800-467C-768D-C4C5-F6EF1CEF7018}"/>
              </a:ext>
            </a:extLst>
          </p:cNvPr>
          <p:cNvSpPr>
            <a:spLocks noChangeAspect="1"/>
          </p:cNvSpPr>
          <p:nvPr/>
        </p:nvSpPr>
        <p:spPr>
          <a:xfrm>
            <a:off x="6671830" y="3511234"/>
            <a:ext cx="792000" cy="528000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9F208EB3-6ABD-D642-270C-1C8C49C2972B}"/>
              </a:ext>
            </a:extLst>
          </p:cNvPr>
          <p:cNvSpPr>
            <a:spLocks noChangeAspect="1"/>
          </p:cNvSpPr>
          <p:nvPr/>
        </p:nvSpPr>
        <p:spPr>
          <a:xfrm>
            <a:off x="6671830" y="2235482"/>
            <a:ext cx="792000" cy="528000"/>
          </a:xfrm>
          <a:prstGeom prst="rect">
            <a:avLst/>
          </a:prstGeom>
          <a:solidFill>
            <a:srgbClr val="03BDEB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4668CC74-589C-46BB-D432-D63FD907F9E4}"/>
              </a:ext>
            </a:extLst>
          </p:cNvPr>
          <p:cNvSpPr>
            <a:spLocks noChangeAspect="1"/>
          </p:cNvSpPr>
          <p:nvPr/>
        </p:nvSpPr>
        <p:spPr>
          <a:xfrm>
            <a:off x="1476825" y="3511234"/>
            <a:ext cx="792000" cy="528000"/>
          </a:xfrm>
          <a:prstGeom prst="rect">
            <a:avLst/>
          </a:prstGeom>
          <a:solidFill>
            <a:srgbClr val="03BDEB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C0154328-4826-A07D-89AF-CC7F74FE30E2}"/>
              </a:ext>
            </a:extLst>
          </p:cNvPr>
          <p:cNvSpPr/>
          <p:nvPr/>
        </p:nvSpPr>
        <p:spPr>
          <a:xfrm>
            <a:off x="7864433" y="2192682"/>
            <a:ext cx="2270632" cy="61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493EF4B5-4EBB-52AD-7F94-743D3794DC3F}"/>
              </a:ext>
            </a:extLst>
          </p:cNvPr>
          <p:cNvSpPr/>
          <p:nvPr/>
        </p:nvSpPr>
        <p:spPr>
          <a:xfrm>
            <a:off x="2600701" y="3459765"/>
            <a:ext cx="3840480" cy="61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GKBT Scheme</a:t>
            </a:r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32C1C31A-A134-FBBF-A01D-F59902A89A4B}"/>
              </a:ext>
            </a:extLst>
          </p:cNvPr>
          <p:cNvSpPr/>
          <p:nvPr/>
        </p:nvSpPr>
        <p:spPr>
          <a:xfrm>
            <a:off x="7864433" y="3429000"/>
            <a:ext cx="3003283" cy="61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 Analysis</a:t>
            </a: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7733B22C-56E6-0531-D7D1-1413D31468EE}"/>
              </a:ext>
            </a:extLst>
          </p:cNvPr>
          <p:cNvSpPr/>
          <p:nvPr/>
        </p:nvSpPr>
        <p:spPr>
          <a:xfrm>
            <a:off x="2600701" y="4721578"/>
            <a:ext cx="3840480" cy="61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906E001E-0483-2CD8-FD16-A19117CD19AE}"/>
              </a:ext>
            </a:extLst>
          </p:cNvPr>
          <p:cNvSpPr/>
          <p:nvPr/>
        </p:nvSpPr>
        <p:spPr>
          <a:xfrm>
            <a:off x="7864433" y="4721577"/>
            <a:ext cx="3003283" cy="61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8958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4C2550-11D1-B682-D0D5-D84F6945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5" y="2502975"/>
            <a:ext cx="8546649" cy="2258088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16329A3A-2BEB-D772-02A7-223A5DBCE8EA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9E46686-05AF-672A-6CB8-D1C43FA84B4A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ackground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4957DFC0-1710-EA4D-1006-8C64E07DC3DE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C2C6F7-8909-4E23-0A73-A2E0750BC101}"/>
              </a:ext>
            </a:extLst>
          </p:cNvPr>
          <p:cNvSpPr txBox="1"/>
          <p:nvPr/>
        </p:nvSpPr>
        <p:spPr>
          <a:xfrm>
            <a:off x="481011" y="1580477"/>
            <a:ext cx="10510077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Extremely Large-Scale-MIMO is a promising 6G technology due to its high spatial resolution and spectral efficiency.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965D00-47C6-1D63-9EAF-3185B17F1E67}"/>
              </a:ext>
            </a:extLst>
          </p:cNvPr>
          <p:cNvSpPr txBox="1"/>
          <p:nvPr/>
        </p:nvSpPr>
        <p:spPr>
          <a:xfrm>
            <a:off x="481011" y="4798708"/>
            <a:ext cx="10510077" cy="9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kumimoji="1" lang="en-US" altLang="zh-CN" sz="2400" b="1" kern="0" dirty="0"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 transition in electromagnetic propagation characteristics from far-field planar waves to near-field spherical waves.</a:t>
            </a:r>
          </a:p>
        </p:txBody>
      </p:sp>
      <p:sp>
        <p:nvSpPr>
          <p:cNvPr id="6" name="Text 25">
            <a:extLst>
              <a:ext uri="{FF2B5EF4-FFF2-40B4-BE49-F238E27FC236}">
                <a16:creationId xmlns:a16="http://schemas.microsoft.com/office/drawing/2014/main" id="{E1BE5384-F093-24BA-27D0-A64D08F5458C}"/>
              </a:ext>
            </a:extLst>
          </p:cNvPr>
          <p:cNvSpPr/>
          <p:nvPr/>
        </p:nvSpPr>
        <p:spPr>
          <a:xfrm>
            <a:off x="2496963" y="5870622"/>
            <a:ext cx="6478172" cy="501160"/>
          </a:xfrm>
          <a:prstGeom prst="rect">
            <a:avLst/>
          </a:prstGeom>
          <a:solidFill>
            <a:srgbClr val="FFF7E8"/>
          </a:solidFill>
          <a:ln>
            <a:solidFill>
              <a:srgbClr val="F6A21A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Key challenge: joint search in angle and distance domains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13AA687-F797-4C09-451B-13637681CB88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01ACA99-01AC-4B9F-B533-5C8C530784F9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ackground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83F6818-EFE8-7284-02FA-1800BCDAA20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DE24DB7C-C1A1-E278-0CA8-9DE40EBF264C}"/>
              </a:ext>
            </a:extLst>
          </p:cNvPr>
          <p:cNvSpPr/>
          <p:nvPr/>
        </p:nvSpPr>
        <p:spPr>
          <a:xfrm>
            <a:off x="2453228" y="1769730"/>
            <a:ext cx="674299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Motivation: From Re-Training to Tracking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352E260-9D0A-D794-949A-B0019DADDBDE}"/>
              </a:ext>
            </a:extLst>
          </p:cNvPr>
          <p:cNvSpPr/>
          <p:nvPr/>
        </p:nvSpPr>
        <p:spPr>
          <a:xfrm>
            <a:off x="868679" y="2871836"/>
            <a:ext cx="4361803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dynamic handling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FC204CF-5A3B-DE21-07E0-FD05EC89AEBA}"/>
              </a:ext>
            </a:extLst>
          </p:cNvPr>
          <p:cNvSpPr/>
          <p:nvPr/>
        </p:nvSpPr>
        <p:spPr>
          <a:xfrm>
            <a:off x="6638895" y="2824359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145F186-15CA-10F8-979E-16FE6D2982BA}"/>
              </a:ext>
            </a:extLst>
          </p:cNvPr>
          <p:cNvSpPr/>
          <p:nvPr/>
        </p:nvSpPr>
        <p:spPr>
          <a:xfrm>
            <a:off x="868680" y="3484400"/>
            <a:ext cx="804672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Train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frame 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C366B42-09CC-BAFE-B6AC-928C72636818}"/>
              </a:ext>
            </a:extLst>
          </p:cNvPr>
          <p:cNvSpPr/>
          <p:nvPr/>
        </p:nvSpPr>
        <p:spPr>
          <a:xfrm>
            <a:off x="1673352" y="3786152"/>
            <a:ext cx="237744" cy="0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D662B10-329B-2ECB-BE35-570AC40D6161}"/>
              </a:ext>
            </a:extLst>
          </p:cNvPr>
          <p:cNvSpPr/>
          <p:nvPr/>
        </p:nvSpPr>
        <p:spPr>
          <a:xfrm>
            <a:off x="1929384" y="3484400"/>
            <a:ext cx="804672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Train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frame 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E29D0F7-6BA4-9BF5-1AB8-41EF8810343E}"/>
              </a:ext>
            </a:extLst>
          </p:cNvPr>
          <p:cNvSpPr/>
          <p:nvPr/>
        </p:nvSpPr>
        <p:spPr>
          <a:xfrm>
            <a:off x="2734056" y="3786152"/>
            <a:ext cx="237744" cy="0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8703846-7A5E-626C-0DB0-3AF9491482CD}"/>
              </a:ext>
            </a:extLst>
          </p:cNvPr>
          <p:cNvSpPr/>
          <p:nvPr/>
        </p:nvSpPr>
        <p:spPr>
          <a:xfrm>
            <a:off x="2990088" y="3484400"/>
            <a:ext cx="804672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Train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frame 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0BEC1C6E-B674-05F3-36A9-C92C9D86C283}"/>
              </a:ext>
            </a:extLst>
          </p:cNvPr>
          <p:cNvSpPr/>
          <p:nvPr/>
        </p:nvSpPr>
        <p:spPr>
          <a:xfrm>
            <a:off x="3794760" y="3786152"/>
            <a:ext cx="237744" cy="0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50312EE7-3E9C-9512-4B7B-7D1153314D30}"/>
              </a:ext>
            </a:extLst>
          </p:cNvPr>
          <p:cNvSpPr/>
          <p:nvPr/>
        </p:nvSpPr>
        <p:spPr>
          <a:xfrm>
            <a:off x="4050792" y="3484400"/>
            <a:ext cx="804672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Train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frame 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C0D6C8DD-7AA8-60A5-4777-691A4A717D84}"/>
              </a:ext>
            </a:extLst>
          </p:cNvPr>
          <p:cNvSpPr/>
          <p:nvPr/>
        </p:nvSpPr>
        <p:spPr>
          <a:xfrm>
            <a:off x="238330" y="4270796"/>
            <a:ext cx="5622499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or hierarchical beam training is re-run every frame.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B504C6FA-4358-6179-4B2D-F79A6574A55D}"/>
              </a:ext>
            </a:extLst>
          </p:cNvPr>
          <p:cNvSpPr/>
          <p:nvPr/>
        </p:nvSpPr>
        <p:spPr>
          <a:xfrm>
            <a:off x="703560" y="4909574"/>
            <a:ext cx="4573055" cy="457200"/>
          </a:xfrm>
          <a:prstGeom prst="rect">
            <a:avLst/>
          </a:prstGeom>
          <a:solidFill>
            <a:srgbClr val="FFF1F0"/>
          </a:solidFill>
          <a:ln>
            <a:solidFill>
              <a:srgbClr val="D92D20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Overhead grows linearly with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time frame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K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0994EFFC-8CB4-B9F6-C970-F038B537F915}"/>
              </a:ext>
            </a:extLst>
          </p:cNvPr>
          <p:cNvSpPr/>
          <p:nvPr/>
        </p:nvSpPr>
        <p:spPr>
          <a:xfrm>
            <a:off x="6583426" y="3492758"/>
            <a:ext cx="868680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Initial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CHB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3B27CCF3-CF9C-BB6A-F6A8-5FCB542413F2}"/>
              </a:ext>
            </a:extLst>
          </p:cNvPr>
          <p:cNvSpPr/>
          <p:nvPr/>
        </p:nvSpPr>
        <p:spPr>
          <a:xfrm>
            <a:off x="7461250" y="3786152"/>
            <a:ext cx="366014" cy="0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8C9886BB-D779-73EC-773F-A545421DC3DB}"/>
              </a:ext>
            </a:extLst>
          </p:cNvPr>
          <p:cNvSpPr/>
          <p:nvPr/>
        </p:nvSpPr>
        <p:spPr>
          <a:xfrm>
            <a:off x="7827264" y="3484400"/>
            <a:ext cx="987552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KF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prediction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CC55705E-D697-3966-881C-84542461525A}"/>
              </a:ext>
            </a:extLst>
          </p:cNvPr>
          <p:cNvSpPr/>
          <p:nvPr/>
        </p:nvSpPr>
        <p:spPr>
          <a:xfrm>
            <a:off x="9172116" y="3484400"/>
            <a:ext cx="950976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Local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grid ML</a:t>
            </a:r>
            <a:endParaRPr lang="en-US" sz="1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9F68129C-5F93-55E1-8639-3F4FBBD02692}"/>
              </a:ext>
            </a:extLst>
          </p:cNvPr>
          <p:cNvSpPr/>
          <p:nvPr/>
        </p:nvSpPr>
        <p:spPr>
          <a:xfrm>
            <a:off x="10489458" y="3484400"/>
            <a:ext cx="868680" cy="603504"/>
          </a:xfrm>
          <a:prstGeom prst="rect">
            <a:avLst/>
          </a:prstGeom>
          <a:solidFill>
            <a:srgbClr val="F5FAFF"/>
          </a:solidFill>
          <a:ln>
            <a:solidFill>
              <a:srgbClr val="1467D9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Beam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update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501076F8-DBA5-D863-71C4-4DD83FD49E9D}"/>
              </a:ext>
            </a:extLst>
          </p:cNvPr>
          <p:cNvSpPr/>
          <p:nvPr/>
        </p:nvSpPr>
        <p:spPr>
          <a:xfrm>
            <a:off x="6441361" y="4938204"/>
            <a:ext cx="5185818" cy="457200"/>
          </a:xfrm>
          <a:prstGeom prst="rect">
            <a:avLst/>
          </a:prstGeom>
          <a:solidFill>
            <a:srgbClr val="F0FDFA"/>
          </a:solidFill>
          <a:ln>
            <a:solidFill>
              <a:srgbClr val="0F766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F766E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Exploit temporal predictability with low overhead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07510695-F13B-B5E1-71F5-FC94B5AB93B1}"/>
              </a:ext>
            </a:extLst>
          </p:cNvPr>
          <p:cNvSpPr/>
          <p:nvPr/>
        </p:nvSpPr>
        <p:spPr>
          <a:xfrm>
            <a:off x="5824727" y="2716473"/>
            <a:ext cx="0" cy="3054096"/>
          </a:xfrm>
          <a:prstGeom prst="line">
            <a:avLst/>
          </a:prstGeom>
          <a:noFill/>
          <a:ln w="12700">
            <a:solidFill>
              <a:srgbClr val="D1D5DB"/>
            </a:solidFill>
            <a:prstDash val="solid"/>
          </a:ln>
        </p:spPr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FEBF7D47-F313-3AF4-6114-975FBA3AA5CF}"/>
              </a:ext>
            </a:extLst>
          </p:cNvPr>
          <p:cNvSpPr/>
          <p:nvPr/>
        </p:nvSpPr>
        <p:spPr>
          <a:xfrm>
            <a:off x="6418971" y="2871836"/>
            <a:ext cx="3621843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GKBT scheme</a:t>
            </a:r>
          </a:p>
        </p:txBody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687CD1D0-D7CB-3FB7-687A-B3E281BD2563}"/>
              </a:ext>
            </a:extLst>
          </p:cNvPr>
          <p:cNvSpPr/>
          <p:nvPr/>
        </p:nvSpPr>
        <p:spPr>
          <a:xfrm>
            <a:off x="4772414" y="5546534"/>
            <a:ext cx="50124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1FAD4DF5-ADE1-7EA2-4D4F-27568D624015}"/>
              </a:ext>
            </a:extLst>
          </p:cNvPr>
          <p:cNvSpPr/>
          <p:nvPr/>
        </p:nvSpPr>
        <p:spPr>
          <a:xfrm>
            <a:off x="6103095" y="4271740"/>
            <a:ext cx="5942366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one-time initialization, </a:t>
            </a:r>
            <a:r>
              <a:rPr lang="en-US" altLang="zh-CN" b="1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 with low-cost tracking.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17">
            <a:extLst>
              <a:ext uri="{FF2B5EF4-FFF2-40B4-BE49-F238E27FC236}">
                <a16:creationId xmlns:a16="http://schemas.microsoft.com/office/drawing/2014/main" id="{8E5259AD-8E62-A2EC-689C-D3C63CD46BA2}"/>
              </a:ext>
            </a:extLst>
          </p:cNvPr>
          <p:cNvSpPr/>
          <p:nvPr/>
        </p:nvSpPr>
        <p:spPr>
          <a:xfrm>
            <a:off x="8814816" y="3786152"/>
            <a:ext cx="366014" cy="0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34" name="Shape 17">
            <a:extLst>
              <a:ext uri="{FF2B5EF4-FFF2-40B4-BE49-F238E27FC236}">
                <a16:creationId xmlns:a16="http://schemas.microsoft.com/office/drawing/2014/main" id="{1D53C14A-9586-68F3-7CDE-E8CAC37B42AD}"/>
              </a:ext>
            </a:extLst>
          </p:cNvPr>
          <p:cNvSpPr/>
          <p:nvPr/>
        </p:nvSpPr>
        <p:spPr>
          <a:xfrm>
            <a:off x="10123092" y="3802899"/>
            <a:ext cx="366014" cy="0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</p:sp>
    </p:spTree>
    <p:extLst>
      <p:ext uri="{BB962C8B-B14F-4D97-AF65-F5344CB8AC3E}">
        <p14:creationId xmlns:p14="http://schemas.microsoft.com/office/powerpoint/2010/main" val="39193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System Model: Dynamic XL-MIMO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3E60DBBE-904E-A328-CFE3-AA330D9E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04" y="2613416"/>
            <a:ext cx="3580082" cy="274780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82C9D1-4BE5-6A24-CF18-7DDCE472152B}"/>
              </a:ext>
            </a:extLst>
          </p:cNvPr>
          <p:cNvSpPr txBox="1"/>
          <p:nvPr/>
        </p:nvSpPr>
        <p:spPr>
          <a:xfrm>
            <a:off x="346900" y="1631315"/>
            <a:ext cx="1122997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charset="0"/>
              <a:buChar char="l"/>
            </a:pP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Consider a downlink beam training XL-MIMO communication system, the base station with </a:t>
            </a:r>
            <a:r>
              <a:rPr kumimoji="1" lang="zh-CN" altLang="en-US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𝑁 </a:t>
            </a:r>
            <a:r>
              <a:rPr kumimoji="1" lang="en-US" altLang="zh-CN" sz="2400" b="1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antennas communicates with a single-antenna user.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076784F-92A9-374F-C192-B1ED094A0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882642"/>
              </p:ext>
            </p:extLst>
          </p:nvPr>
        </p:nvGraphicFramePr>
        <p:xfrm>
          <a:off x="5719763" y="2614613"/>
          <a:ext cx="22209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162080" imgH="259560" progId="Equation.AxMath">
                  <p:embed/>
                </p:oleObj>
              </mc:Choice>
              <mc:Fallback>
                <p:oleObj name="AxMath" r:id="rId3" imgW="1162080" imgH="259560" progId="Equation.AxMath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9763" y="2614613"/>
                        <a:ext cx="2220912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EBE2AD10-6DE3-3F59-AE47-0FF12DAD6134}"/>
              </a:ext>
            </a:extLst>
          </p:cNvPr>
          <p:cNvSpPr txBox="1"/>
          <p:nvPr/>
        </p:nvSpPr>
        <p:spPr>
          <a:xfrm>
            <a:off x="8262082" y="2613416"/>
            <a:ext cx="3129280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spherical-wave model</a:t>
            </a: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74C63718-B346-F090-AB7D-C3FBDA47B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891821"/>
              </p:ext>
            </p:extLst>
          </p:nvPr>
        </p:nvGraphicFramePr>
        <p:xfrm>
          <a:off x="5720157" y="3301018"/>
          <a:ext cx="540004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901960" imgH="470160" progId="Equation.AxMath">
                  <p:embed/>
                </p:oleObj>
              </mc:Choice>
              <mc:Fallback>
                <p:oleObj name="AxMath" r:id="rId5" imgW="2901960" imgH="470160" progId="Equation.AxMath">
                  <p:embed/>
                  <p:pic>
                    <p:nvPicPr>
                      <p:cNvPr id="25" name="对象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0157" y="3301018"/>
                        <a:ext cx="5400040" cy="87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886AC8D6-5A4F-1EF6-394A-575A7F105234}"/>
              </a:ext>
            </a:extLst>
          </p:cNvPr>
          <p:cNvSpPr txBox="1"/>
          <p:nvPr/>
        </p:nvSpPr>
        <p:spPr>
          <a:xfrm>
            <a:off x="5658216" y="4212794"/>
            <a:ext cx="3274768" cy="470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received signal at UE</a:t>
            </a:r>
            <a:r>
              <a:rPr kumimoji="1" lang="zh-CN" altLang="en-US" sz="24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9703727-1958-DAD8-5164-0D8C9BE1B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57996"/>
              </p:ext>
            </p:extLst>
          </p:nvPr>
        </p:nvGraphicFramePr>
        <p:xfrm>
          <a:off x="5719763" y="4715228"/>
          <a:ext cx="545883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648585" imgH="262255" progId="Equation.AxMath">
                  <p:embed/>
                </p:oleObj>
              </mc:Choice>
              <mc:Fallback>
                <p:oleObj r:id="rId7" imgW="2648585" imgH="262255" progId="Equation.AxMath">
                  <p:embed/>
                  <p:pic>
                    <p:nvPicPr>
                      <p:cNvPr id="31" name="对象 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9763" y="4715228"/>
                        <a:ext cx="5458838" cy="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B6A47F6B-EC8B-19D5-75A9-C9854615F73F}"/>
              </a:ext>
            </a:extLst>
          </p:cNvPr>
          <p:cNvGrpSpPr/>
          <p:nvPr/>
        </p:nvGrpSpPr>
        <p:grpSpPr>
          <a:xfrm>
            <a:off x="443883" y="5778678"/>
            <a:ext cx="5306699" cy="504190"/>
            <a:chOff x="981" y="8826"/>
            <a:chExt cx="8075" cy="79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AA04098-528E-3BC9-B188-CE403C35F627}"/>
                </a:ext>
              </a:extLst>
            </p:cNvPr>
            <p:cNvSpPr txBox="1"/>
            <p:nvPr/>
          </p:nvSpPr>
          <p:spPr>
            <a:xfrm>
              <a:off x="981" y="8895"/>
              <a:ext cx="249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zh-CN" sz="2400" b="1" kern="0" dirty="0">
                  <a:solidFill>
                    <a:srgbClr val="0646A9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Distance</a:t>
              </a:r>
              <a:r>
                <a:rPr kumimoji="1" lang="zh-CN" altLang="en-US" sz="2400" b="1" kern="0" dirty="0">
                  <a:solidFill>
                    <a:srgbClr val="0646A9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：</a:t>
              </a:r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96D91911-8FC7-771D-A85E-C8723FEB8B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7" y="8826"/>
            <a:ext cx="5579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854835" imgH="264160" progId="Equation.AxMath">
                    <p:embed/>
                  </p:oleObj>
                </mc:Choice>
                <mc:Fallback>
                  <p:oleObj r:id="rId9" imgW="1854835" imgH="264160" progId="Equation.AxMath">
                    <p:embed/>
                    <p:pic>
                      <p:nvPicPr>
                        <p:cNvPr id="28" name="对象 2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77" y="8826"/>
                          <a:ext cx="5579" cy="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06B23DD7-7475-8208-3437-9BE0C72F0C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1870" y="5780901"/>
          <a:ext cx="3888740" cy="49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040255" imgH="259715" progId="Equation.AxMath">
                  <p:embed/>
                </p:oleObj>
              </mc:Choice>
              <mc:Fallback>
                <p:oleObj r:id="rId11" imgW="2040255" imgH="259715" progId="Equation.AxMath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1870" y="5780901"/>
                        <a:ext cx="3888740" cy="49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375F03F-D1CC-6CCC-8143-70434D96DF40}"/>
              </a:ext>
            </a:extLst>
          </p:cNvPr>
          <p:cNvCxnSpPr/>
          <p:nvPr/>
        </p:nvCxnSpPr>
        <p:spPr>
          <a:xfrm>
            <a:off x="10160" y="5600243"/>
            <a:ext cx="12181840" cy="0"/>
          </a:xfrm>
          <a:prstGeom prst="line">
            <a:avLst/>
          </a:prstGeom>
          <a:ln w="19050" cap="flat" cmpd="sng" algn="ctr">
            <a:solidFill>
              <a:srgbClr val="0646A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61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4667F19-EBDD-1E4B-D85F-57415E9231B9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0B758AB-ACCD-95A4-4002-313061FFCA69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System Model: Dynamic XL-MIMO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4D5B54-E978-7173-4D3B-C819A174C2F7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ADC0FD4F-D88C-7555-ECD3-0FD351CE9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2153428"/>
            <a:ext cx="4697571" cy="3605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091CE4-2A9C-58B7-AB37-4D032B10787B}"/>
              </a:ext>
            </a:extLst>
          </p:cNvPr>
          <p:cNvSpPr txBox="1"/>
          <p:nvPr/>
        </p:nvSpPr>
        <p:spPr>
          <a:xfrm>
            <a:off x="6931520" y="2501817"/>
            <a:ext cx="3496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ynamic user scenarios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2036026-4FF0-ACDD-4AEB-88E7341D4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7052"/>
              </p:ext>
            </p:extLst>
          </p:nvPr>
        </p:nvGraphicFramePr>
        <p:xfrm>
          <a:off x="8367740" y="3198829"/>
          <a:ext cx="3704098" cy="43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2757600" imgH="326160" progId="Equation.AxMath">
                  <p:embed/>
                </p:oleObj>
              </mc:Choice>
              <mc:Fallback>
                <p:oleObj name="AxMath" r:id="rId3" imgW="2757600" imgH="3261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7740" y="3198829"/>
                        <a:ext cx="3704098" cy="43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1D41A357-90C5-20D3-4F3C-A0DED2CC8DFD}"/>
              </a:ext>
            </a:extLst>
          </p:cNvPr>
          <p:cNvSpPr txBox="1"/>
          <p:nvPr/>
        </p:nvSpPr>
        <p:spPr>
          <a:xfrm>
            <a:off x="5828725" y="3172648"/>
            <a:ext cx="2400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sequence: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5AC8A4-C127-93E9-C8E6-DE142EC88753}"/>
              </a:ext>
            </a:extLst>
          </p:cNvPr>
          <p:cNvSpPr txBox="1"/>
          <p:nvPr/>
        </p:nvSpPr>
        <p:spPr>
          <a:xfrm>
            <a:off x="5828724" y="3772401"/>
            <a:ext cx="58826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prediction frame T+1, received signal: </a:t>
            </a: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3F27B6E8-6A50-837F-2DCC-08DB02330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33543"/>
              </p:ext>
            </p:extLst>
          </p:nvPr>
        </p:nvGraphicFramePr>
        <p:xfrm>
          <a:off x="7418870" y="4251075"/>
          <a:ext cx="2521458" cy="43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1254900" imgH="214256" progId="Equation.AxMath">
                  <p:embed/>
                </p:oleObj>
              </mc:Choice>
              <mc:Fallback>
                <p:oleObj name="AxMath" r:id="rId5" imgW="1254900" imgH="214256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8870" y="4251075"/>
                        <a:ext cx="2521458" cy="430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15">
            <a:extLst>
              <a:ext uri="{FF2B5EF4-FFF2-40B4-BE49-F238E27FC236}">
                <a16:creationId xmlns:a16="http://schemas.microsoft.com/office/drawing/2014/main" id="{9EF2A538-6907-B950-EA86-57C3639E84BE}"/>
              </a:ext>
            </a:extLst>
          </p:cNvPr>
          <p:cNvSpPr/>
          <p:nvPr/>
        </p:nvSpPr>
        <p:spPr>
          <a:xfrm>
            <a:off x="5837209" y="4898902"/>
            <a:ext cx="5865660" cy="908236"/>
          </a:xfrm>
          <a:prstGeom prst="rect">
            <a:avLst/>
          </a:prstGeom>
          <a:solidFill>
            <a:srgbClr val="FFF7E8"/>
          </a:solidFill>
          <a:ln>
            <a:solidFill>
              <a:srgbClr val="F6A21A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Goal: select beams that stay aligned as θ and r evolve with UE mobility.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3E9577-7092-7337-92AB-16C304D50DB8}"/>
              </a:ext>
            </a:extLst>
          </p:cNvPr>
          <p:cNvSpPr txBox="1"/>
          <p:nvPr/>
        </p:nvSpPr>
        <p:spPr>
          <a:xfrm>
            <a:off x="5828725" y="1937984"/>
            <a:ext cx="39395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0646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beamforming vector:</a:t>
            </a: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50D6EFBD-6798-9379-5CCB-3B5EE2273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94885"/>
              </p:ext>
            </p:extLst>
          </p:nvPr>
        </p:nvGraphicFramePr>
        <p:xfrm>
          <a:off x="9723502" y="1967549"/>
          <a:ext cx="1408352" cy="42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735225" imgH="221068" progId="Equation.AxMath">
                  <p:embed/>
                </p:oleObj>
              </mc:Choice>
              <mc:Fallback>
                <p:oleObj name="AxMath" r:id="rId7" imgW="735225" imgH="221068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23502" y="1967549"/>
                        <a:ext cx="1408352" cy="422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08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zh-CN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System Model: Problem Formulation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28D00E-5E74-64FB-848E-BE1A0A1A7AFC}"/>
              </a:ext>
            </a:extLst>
          </p:cNvPr>
          <p:cNvSpPr txBox="1"/>
          <p:nvPr/>
        </p:nvSpPr>
        <p:spPr>
          <a:xfrm>
            <a:off x="730719" y="1747573"/>
            <a:ext cx="4040308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Polar-Domain Codebook</a:t>
            </a:r>
            <a:endParaRPr kumimoji="1" lang="zh-CN" altLang="en-US" sz="2400" b="1" kern="0" dirty="0">
              <a:solidFill>
                <a:srgbClr val="0646A9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0A5A7176-CB19-6351-326D-01DA3BCE4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97170"/>
              </p:ext>
            </p:extLst>
          </p:nvPr>
        </p:nvGraphicFramePr>
        <p:xfrm>
          <a:off x="4771027" y="1768784"/>
          <a:ext cx="567563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2835275" imgH="246380" progId="Equation.AxMath">
                  <p:embed/>
                </p:oleObj>
              </mc:Choice>
              <mc:Fallback>
                <p:oleObj name="AxMath" r:id="rId2" imgW="2835275" imgH="246380" progId="Equation.AxMath">
                  <p:embed/>
                  <p:pic>
                    <p:nvPicPr>
                      <p:cNvPr id="43" name="对象 4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1027" y="1768784"/>
                        <a:ext cx="5675630" cy="48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8">
            <a:extLst>
              <a:ext uri="{FF2B5EF4-FFF2-40B4-BE49-F238E27FC236}">
                <a16:creationId xmlns:a16="http://schemas.microsoft.com/office/drawing/2014/main" id="{D6E24EA0-CA90-7C57-075C-F9510889411F}"/>
              </a:ext>
            </a:extLst>
          </p:cNvPr>
          <p:cNvSpPr/>
          <p:nvPr/>
        </p:nvSpPr>
        <p:spPr>
          <a:xfrm>
            <a:off x="4691651" y="5143742"/>
            <a:ext cx="6861441" cy="566928"/>
          </a:xfrm>
          <a:prstGeom prst="rect">
            <a:avLst/>
          </a:prstGeom>
          <a:solidFill>
            <a:srgbClr val="FFF1F0"/>
          </a:solidFill>
          <a:ln>
            <a:solidFill>
              <a:srgbClr val="D92D20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Exhaustive search  probe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N 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×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S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N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codewords at each frame</a:t>
            </a:r>
            <a:r>
              <a:rPr lang="en-US" sz="1530" b="1" dirty="0">
                <a:solidFill>
                  <a:srgbClr val="C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153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2E13E2-EB41-4F1F-8C6C-B618A3238268}"/>
                  </a:ext>
                </a:extLst>
              </p:cNvPr>
              <p:cNvSpPr txBox="1"/>
              <p:nvPr/>
            </p:nvSpPr>
            <p:spPr>
              <a:xfrm>
                <a:off x="730719" y="2396108"/>
                <a:ext cx="10822373" cy="972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1" lang="en-US" altLang="zh-CN" sz="24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zh-CN" sz="2400" b="1" kern="0" dirty="0">
                    <a:solidFill>
                      <a:srgbClr val="C00000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xhaustive Search: </a:t>
                </a:r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find </a:t>
                </a:r>
                <a:r>
                  <a:rPr kumimoji="1" lang="en-US" altLang="zh-CN" sz="2400" b="1" kern="0" dirty="0">
                    <a:solidFill>
                      <a:srgbClr val="0646A9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optimal codeword </a:t>
                </a:r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 serve as </a:t>
                </a:r>
                <a:r>
                  <a:rPr kumimoji="1" lang="en-US" altLang="zh-CN" sz="2400" b="1" kern="0" dirty="0">
                    <a:solidFill>
                      <a:srgbClr val="0646A9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beamforming vector </a:t>
                </a:r>
                <a14:m>
                  <m:oMath xmlns:m="http://schemas.openxmlformats.org/officeDocument/2006/math">
                    <m:r>
                      <a:rPr kumimoji="1" lang="en-US" altLang="zh-CN" sz="2400" b="1" i="0" kern="0" dirty="0" smtClean="0">
                        <a:solidFill>
                          <a:srgbClr val="0646A9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𝐯</m:t>
                    </m:r>
                    <m:r>
                      <a:rPr kumimoji="1" lang="en-US" altLang="zh-CN" sz="2400" b="1" i="0" kern="0" dirty="0" smtClean="0">
                        <a:solidFill>
                          <a:srgbClr val="0646A9"/>
                        </a:solidFill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kern="0" dirty="0">
                    <a:solidFill>
                      <a:srgbClr val="0646A9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1" kern="0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 the polar-domain codebook that maximizes the received signal power.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2E13E2-EB41-4F1F-8C6C-B618A3238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19" y="2396108"/>
                <a:ext cx="10822373" cy="972382"/>
              </a:xfrm>
              <a:prstGeom prst="rect">
                <a:avLst/>
              </a:prstGeom>
              <a:blipFill>
                <a:blip r:embed="rId4"/>
                <a:stretch>
                  <a:fillRect l="-901" r="-1127" b="-1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hape 8">
            <a:extLst>
              <a:ext uri="{FF2B5EF4-FFF2-40B4-BE49-F238E27FC236}">
                <a16:creationId xmlns:a16="http://schemas.microsoft.com/office/drawing/2014/main" id="{CB75D66B-31B6-249B-15E9-79F7D4CB0A92}"/>
              </a:ext>
            </a:extLst>
          </p:cNvPr>
          <p:cNvSpPr/>
          <p:nvPr/>
        </p:nvSpPr>
        <p:spPr>
          <a:xfrm>
            <a:off x="1083916" y="4245767"/>
            <a:ext cx="228600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AF7"/>
            </a:solidFill>
            <a:prstDash val="solid"/>
          </a:ln>
        </p:spPr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CEBAD986-3F1B-295D-741B-9E107D1004F2}"/>
              </a:ext>
            </a:extLst>
          </p:cNvPr>
          <p:cNvSpPr/>
          <p:nvPr/>
        </p:nvSpPr>
        <p:spPr>
          <a:xfrm>
            <a:off x="1285084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0" name="Shape 10">
            <a:extLst>
              <a:ext uri="{FF2B5EF4-FFF2-40B4-BE49-F238E27FC236}">
                <a16:creationId xmlns:a16="http://schemas.microsoft.com/office/drawing/2014/main" id="{31573FE3-DF8A-B00B-7841-FE70A8F48B9E}"/>
              </a:ext>
            </a:extLst>
          </p:cNvPr>
          <p:cNvSpPr/>
          <p:nvPr/>
        </p:nvSpPr>
        <p:spPr>
          <a:xfrm>
            <a:off x="1285084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1C836D88-31E4-7A49-AD1B-C6C79FB05788}"/>
              </a:ext>
            </a:extLst>
          </p:cNvPr>
          <p:cNvSpPr/>
          <p:nvPr/>
        </p:nvSpPr>
        <p:spPr>
          <a:xfrm>
            <a:off x="1285084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2" name="Shape 12">
            <a:extLst>
              <a:ext uri="{FF2B5EF4-FFF2-40B4-BE49-F238E27FC236}">
                <a16:creationId xmlns:a16="http://schemas.microsoft.com/office/drawing/2014/main" id="{3B03226F-8C71-B826-F6FA-859DF0BA7AC8}"/>
              </a:ext>
            </a:extLst>
          </p:cNvPr>
          <p:cNvSpPr/>
          <p:nvPr/>
        </p:nvSpPr>
        <p:spPr>
          <a:xfrm>
            <a:off x="1285084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id="{C389D407-5C03-921D-4AEA-C8C0DB16230B}"/>
              </a:ext>
            </a:extLst>
          </p:cNvPr>
          <p:cNvSpPr/>
          <p:nvPr/>
        </p:nvSpPr>
        <p:spPr>
          <a:xfrm>
            <a:off x="1285084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4" name="Shape 14">
            <a:extLst>
              <a:ext uri="{FF2B5EF4-FFF2-40B4-BE49-F238E27FC236}">
                <a16:creationId xmlns:a16="http://schemas.microsoft.com/office/drawing/2014/main" id="{4E438E8F-98C5-6198-A40B-2EF9D8EFADED}"/>
              </a:ext>
            </a:extLst>
          </p:cNvPr>
          <p:cNvSpPr/>
          <p:nvPr/>
        </p:nvSpPr>
        <p:spPr>
          <a:xfrm>
            <a:off x="1595980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2B0B6287-AD90-DC09-A889-21E1BA19E9B2}"/>
              </a:ext>
            </a:extLst>
          </p:cNvPr>
          <p:cNvSpPr/>
          <p:nvPr/>
        </p:nvSpPr>
        <p:spPr>
          <a:xfrm>
            <a:off x="1595980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6" name="Shape 16">
            <a:extLst>
              <a:ext uri="{FF2B5EF4-FFF2-40B4-BE49-F238E27FC236}">
                <a16:creationId xmlns:a16="http://schemas.microsoft.com/office/drawing/2014/main" id="{5C63A292-A072-2BCC-00EF-32D982C9D47E}"/>
              </a:ext>
            </a:extLst>
          </p:cNvPr>
          <p:cNvSpPr/>
          <p:nvPr/>
        </p:nvSpPr>
        <p:spPr>
          <a:xfrm>
            <a:off x="1595980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7" name="Shape 17">
            <a:extLst>
              <a:ext uri="{FF2B5EF4-FFF2-40B4-BE49-F238E27FC236}">
                <a16:creationId xmlns:a16="http://schemas.microsoft.com/office/drawing/2014/main" id="{6F1FDB0E-380D-B7EA-DF41-76B5A2C15268}"/>
              </a:ext>
            </a:extLst>
          </p:cNvPr>
          <p:cNvSpPr/>
          <p:nvPr/>
        </p:nvSpPr>
        <p:spPr>
          <a:xfrm>
            <a:off x="1595980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8" name="Shape 18">
            <a:extLst>
              <a:ext uri="{FF2B5EF4-FFF2-40B4-BE49-F238E27FC236}">
                <a16:creationId xmlns:a16="http://schemas.microsoft.com/office/drawing/2014/main" id="{3113C5C9-4838-B00C-C1AE-D89A810D8173}"/>
              </a:ext>
            </a:extLst>
          </p:cNvPr>
          <p:cNvSpPr/>
          <p:nvPr/>
        </p:nvSpPr>
        <p:spPr>
          <a:xfrm>
            <a:off x="1595980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9" name="Shape 19">
            <a:extLst>
              <a:ext uri="{FF2B5EF4-FFF2-40B4-BE49-F238E27FC236}">
                <a16:creationId xmlns:a16="http://schemas.microsoft.com/office/drawing/2014/main" id="{256D936E-38C2-3475-53DA-97A145214F2B}"/>
              </a:ext>
            </a:extLst>
          </p:cNvPr>
          <p:cNvSpPr/>
          <p:nvPr/>
        </p:nvSpPr>
        <p:spPr>
          <a:xfrm>
            <a:off x="1906876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0" name="Shape 20">
            <a:extLst>
              <a:ext uri="{FF2B5EF4-FFF2-40B4-BE49-F238E27FC236}">
                <a16:creationId xmlns:a16="http://schemas.microsoft.com/office/drawing/2014/main" id="{9A7269E6-2501-474B-A86C-008735F5DAB4}"/>
              </a:ext>
            </a:extLst>
          </p:cNvPr>
          <p:cNvSpPr/>
          <p:nvPr/>
        </p:nvSpPr>
        <p:spPr>
          <a:xfrm>
            <a:off x="1906876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1" name="Shape 21">
            <a:extLst>
              <a:ext uri="{FF2B5EF4-FFF2-40B4-BE49-F238E27FC236}">
                <a16:creationId xmlns:a16="http://schemas.microsoft.com/office/drawing/2014/main" id="{9EDF0EE1-78E9-5585-A51D-7D79DB5F361A}"/>
              </a:ext>
            </a:extLst>
          </p:cNvPr>
          <p:cNvSpPr/>
          <p:nvPr/>
        </p:nvSpPr>
        <p:spPr>
          <a:xfrm>
            <a:off x="1906876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2" name="Shape 22">
            <a:extLst>
              <a:ext uri="{FF2B5EF4-FFF2-40B4-BE49-F238E27FC236}">
                <a16:creationId xmlns:a16="http://schemas.microsoft.com/office/drawing/2014/main" id="{51F6FCB3-5B4E-80C3-EA93-88FF837A6DBB}"/>
              </a:ext>
            </a:extLst>
          </p:cNvPr>
          <p:cNvSpPr/>
          <p:nvPr/>
        </p:nvSpPr>
        <p:spPr>
          <a:xfrm>
            <a:off x="1906876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32851F8F-EBFA-26C9-6BA9-4DCB82DEBB23}"/>
              </a:ext>
            </a:extLst>
          </p:cNvPr>
          <p:cNvSpPr/>
          <p:nvPr/>
        </p:nvSpPr>
        <p:spPr>
          <a:xfrm>
            <a:off x="1906876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B47DFCD7-5AE6-D3F1-61BA-67A0BED65787}"/>
              </a:ext>
            </a:extLst>
          </p:cNvPr>
          <p:cNvSpPr/>
          <p:nvPr/>
        </p:nvSpPr>
        <p:spPr>
          <a:xfrm>
            <a:off x="2217772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5" name="Shape 25">
            <a:extLst>
              <a:ext uri="{FF2B5EF4-FFF2-40B4-BE49-F238E27FC236}">
                <a16:creationId xmlns:a16="http://schemas.microsoft.com/office/drawing/2014/main" id="{16230DE6-DBDF-8E13-60AE-35AAC1DD21DA}"/>
              </a:ext>
            </a:extLst>
          </p:cNvPr>
          <p:cNvSpPr/>
          <p:nvPr/>
        </p:nvSpPr>
        <p:spPr>
          <a:xfrm>
            <a:off x="2217772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6" name="Shape 26">
            <a:extLst>
              <a:ext uri="{FF2B5EF4-FFF2-40B4-BE49-F238E27FC236}">
                <a16:creationId xmlns:a16="http://schemas.microsoft.com/office/drawing/2014/main" id="{9000C5D1-D7E2-FF7F-99E3-32309934CDAF}"/>
              </a:ext>
            </a:extLst>
          </p:cNvPr>
          <p:cNvSpPr/>
          <p:nvPr/>
        </p:nvSpPr>
        <p:spPr>
          <a:xfrm>
            <a:off x="2217772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7" name="Shape 27">
            <a:extLst>
              <a:ext uri="{FF2B5EF4-FFF2-40B4-BE49-F238E27FC236}">
                <a16:creationId xmlns:a16="http://schemas.microsoft.com/office/drawing/2014/main" id="{1B1E9C31-EE96-E6E1-295B-66989C663F04}"/>
              </a:ext>
            </a:extLst>
          </p:cNvPr>
          <p:cNvSpPr/>
          <p:nvPr/>
        </p:nvSpPr>
        <p:spPr>
          <a:xfrm>
            <a:off x="2217772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8" name="Shape 28">
            <a:extLst>
              <a:ext uri="{FF2B5EF4-FFF2-40B4-BE49-F238E27FC236}">
                <a16:creationId xmlns:a16="http://schemas.microsoft.com/office/drawing/2014/main" id="{DBDC5FAA-4A15-DD85-9710-68D85A5E46FA}"/>
              </a:ext>
            </a:extLst>
          </p:cNvPr>
          <p:cNvSpPr/>
          <p:nvPr/>
        </p:nvSpPr>
        <p:spPr>
          <a:xfrm>
            <a:off x="2217772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9" name="Shape 29">
            <a:extLst>
              <a:ext uri="{FF2B5EF4-FFF2-40B4-BE49-F238E27FC236}">
                <a16:creationId xmlns:a16="http://schemas.microsoft.com/office/drawing/2014/main" id="{446FB21E-BA3A-1590-9ABF-B13FE31F4A36}"/>
              </a:ext>
            </a:extLst>
          </p:cNvPr>
          <p:cNvSpPr/>
          <p:nvPr/>
        </p:nvSpPr>
        <p:spPr>
          <a:xfrm>
            <a:off x="2528668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0" name="Shape 30">
            <a:extLst>
              <a:ext uri="{FF2B5EF4-FFF2-40B4-BE49-F238E27FC236}">
                <a16:creationId xmlns:a16="http://schemas.microsoft.com/office/drawing/2014/main" id="{44EAE2FB-EC59-2F26-4695-6EDDAC0E4EB2}"/>
              </a:ext>
            </a:extLst>
          </p:cNvPr>
          <p:cNvSpPr/>
          <p:nvPr/>
        </p:nvSpPr>
        <p:spPr>
          <a:xfrm>
            <a:off x="2528668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1" name="Shape 31">
            <a:extLst>
              <a:ext uri="{FF2B5EF4-FFF2-40B4-BE49-F238E27FC236}">
                <a16:creationId xmlns:a16="http://schemas.microsoft.com/office/drawing/2014/main" id="{E22C1BC1-C6DD-767E-FA8A-845184650197}"/>
              </a:ext>
            </a:extLst>
          </p:cNvPr>
          <p:cNvSpPr/>
          <p:nvPr/>
        </p:nvSpPr>
        <p:spPr>
          <a:xfrm>
            <a:off x="2528668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2" name="Shape 32">
            <a:extLst>
              <a:ext uri="{FF2B5EF4-FFF2-40B4-BE49-F238E27FC236}">
                <a16:creationId xmlns:a16="http://schemas.microsoft.com/office/drawing/2014/main" id="{AC6BA20F-74DC-BF72-EA30-3E0FB7871EB0}"/>
              </a:ext>
            </a:extLst>
          </p:cNvPr>
          <p:cNvSpPr/>
          <p:nvPr/>
        </p:nvSpPr>
        <p:spPr>
          <a:xfrm>
            <a:off x="2528668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3" name="Shape 33">
            <a:extLst>
              <a:ext uri="{FF2B5EF4-FFF2-40B4-BE49-F238E27FC236}">
                <a16:creationId xmlns:a16="http://schemas.microsoft.com/office/drawing/2014/main" id="{EB03AFA7-6297-D09C-A1BB-18DD298C2648}"/>
              </a:ext>
            </a:extLst>
          </p:cNvPr>
          <p:cNvSpPr/>
          <p:nvPr/>
        </p:nvSpPr>
        <p:spPr>
          <a:xfrm>
            <a:off x="2528668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4" name="Shape 34">
            <a:extLst>
              <a:ext uri="{FF2B5EF4-FFF2-40B4-BE49-F238E27FC236}">
                <a16:creationId xmlns:a16="http://schemas.microsoft.com/office/drawing/2014/main" id="{C11BAA30-2E9B-D649-2744-8C50D45BAACE}"/>
              </a:ext>
            </a:extLst>
          </p:cNvPr>
          <p:cNvSpPr/>
          <p:nvPr/>
        </p:nvSpPr>
        <p:spPr>
          <a:xfrm>
            <a:off x="2839564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5" name="Shape 35">
            <a:extLst>
              <a:ext uri="{FF2B5EF4-FFF2-40B4-BE49-F238E27FC236}">
                <a16:creationId xmlns:a16="http://schemas.microsoft.com/office/drawing/2014/main" id="{FF5D670E-323A-A768-45C5-6F41EAFBC163}"/>
              </a:ext>
            </a:extLst>
          </p:cNvPr>
          <p:cNvSpPr/>
          <p:nvPr/>
        </p:nvSpPr>
        <p:spPr>
          <a:xfrm>
            <a:off x="2839564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6" name="Shape 36">
            <a:extLst>
              <a:ext uri="{FF2B5EF4-FFF2-40B4-BE49-F238E27FC236}">
                <a16:creationId xmlns:a16="http://schemas.microsoft.com/office/drawing/2014/main" id="{718553F0-EAB5-2DC1-F0B6-4713D2D0D33A}"/>
              </a:ext>
            </a:extLst>
          </p:cNvPr>
          <p:cNvSpPr/>
          <p:nvPr/>
        </p:nvSpPr>
        <p:spPr>
          <a:xfrm>
            <a:off x="2839564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7" name="Shape 37">
            <a:extLst>
              <a:ext uri="{FF2B5EF4-FFF2-40B4-BE49-F238E27FC236}">
                <a16:creationId xmlns:a16="http://schemas.microsoft.com/office/drawing/2014/main" id="{46325865-09B1-26AB-07DD-F5B396F504AB}"/>
              </a:ext>
            </a:extLst>
          </p:cNvPr>
          <p:cNvSpPr/>
          <p:nvPr/>
        </p:nvSpPr>
        <p:spPr>
          <a:xfrm>
            <a:off x="2839564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8" name="Shape 38">
            <a:extLst>
              <a:ext uri="{FF2B5EF4-FFF2-40B4-BE49-F238E27FC236}">
                <a16:creationId xmlns:a16="http://schemas.microsoft.com/office/drawing/2014/main" id="{AF5F130B-E5CF-9A47-8A8E-71F799C2C2AF}"/>
              </a:ext>
            </a:extLst>
          </p:cNvPr>
          <p:cNvSpPr/>
          <p:nvPr/>
        </p:nvSpPr>
        <p:spPr>
          <a:xfrm>
            <a:off x="2839564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9" name="Shape 39">
            <a:extLst>
              <a:ext uri="{FF2B5EF4-FFF2-40B4-BE49-F238E27FC236}">
                <a16:creationId xmlns:a16="http://schemas.microsoft.com/office/drawing/2014/main" id="{3BBD7B3E-AE0F-16B4-A633-D591CE96F28C}"/>
              </a:ext>
            </a:extLst>
          </p:cNvPr>
          <p:cNvSpPr/>
          <p:nvPr/>
        </p:nvSpPr>
        <p:spPr>
          <a:xfrm>
            <a:off x="3150460" y="444693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50" name="Shape 40">
            <a:extLst>
              <a:ext uri="{FF2B5EF4-FFF2-40B4-BE49-F238E27FC236}">
                <a16:creationId xmlns:a16="http://schemas.microsoft.com/office/drawing/2014/main" id="{C8E37CBA-3320-5971-E5DD-057A88902126}"/>
              </a:ext>
            </a:extLst>
          </p:cNvPr>
          <p:cNvSpPr/>
          <p:nvPr/>
        </p:nvSpPr>
        <p:spPr>
          <a:xfrm>
            <a:off x="3150460" y="473954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51" name="Shape 41">
            <a:extLst>
              <a:ext uri="{FF2B5EF4-FFF2-40B4-BE49-F238E27FC236}">
                <a16:creationId xmlns:a16="http://schemas.microsoft.com/office/drawing/2014/main" id="{0D3EB0CB-3AFC-7FAF-B91B-0F5E1A13FC05}"/>
              </a:ext>
            </a:extLst>
          </p:cNvPr>
          <p:cNvSpPr/>
          <p:nvPr/>
        </p:nvSpPr>
        <p:spPr>
          <a:xfrm>
            <a:off x="3150460" y="503215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52" name="Shape 42">
            <a:extLst>
              <a:ext uri="{FF2B5EF4-FFF2-40B4-BE49-F238E27FC236}">
                <a16:creationId xmlns:a16="http://schemas.microsoft.com/office/drawing/2014/main" id="{A7827A66-D87C-330F-2324-C9A3BF1D254B}"/>
              </a:ext>
            </a:extLst>
          </p:cNvPr>
          <p:cNvSpPr/>
          <p:nvPr/>
        </p:nvSpPr>
        <p:spPr>
          <a:xfrm>
            <a:off x="3150460" y="532475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53" name="Shape 43">
            <a:extLst>
              <a:ext uri="{FF2B5EF4-FFF2-40B4-BE49-F238E27FC236}">
                <a16:creationId xmlns:a16="http://schemas.microsoft.com/office/drawing/2014/main" id="{6DFB80B1-3AC7-62DD-18CA-1E4BDD207797}"/>
              </a:ext>
            </a:extLst>
          </p:cNvPr>
          <p:cNvSpPr/>
          <p:nvPr/>
        </p:nvSpPr>
        <p:spPr>
          <a:xfrm>
            <a:off x="3150460" y="561736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54" name="Shape 17">
            <a:extLst>
              <a:ext uri="{FF2B5EF4-FFF2-40B4-BE49-F238E27FC236}">
                <a16:creationId xmlns:a16="http://schemas.microsoft.com/office/drawing/2014/main" id="{22CDCF0B-D400-86B1-8847-F7BA2958A0A1}"/>
              </a:ext>
            </a:extLst>
          </p:cNvPr>
          <p:cNvSpPr/>
          <p:nvPr/>
        </p:nvSpPr>
        <p:spPr>
          <a:xfrm>
            <a:off x="1467876" y="4286082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5" name="Shape 17">
            <a:extLst>
              <a:ext uri="{FF2B5EF4-FFF2-40B4-BE49-F238E27FC236}">
                <a16:creationId xmlns:a16="http://schemas.microsoft.com/office/drawing/2014/main" id="{D3D82053-77D1-3A0C-6F1A-1E9EDCAC668A}"/>
              </a:ext>
            </a:extLst>
          </p:cNvPr>
          <p:cNvSpPr/>
          <p:nvPr/>
        </p:nvSpPr>
        <p:spPr>
          <a:xfrm>
            <a:off x="1788551" y="4286082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6" name="Shape 17">
            <a:extLst>
              <a:ext uri="{FF2B5EF4-FFF2-40B4-BE49-F238E27FC236}">
                <a16:creationId xmlns:a16="http://schemas.microsoft.com/office/drawing/2014/main" id="{2F87F6E0-9D83-7F4F-632E-0021D2D9239E}"/>
              </a:ext>
            </a:extLst>
          </p:cNvPr>
          <p:cNvSpPr/>
          <p:nvPr/>
        </p:nvSpPr>
        <p:spPr>
          <a:xfrm>
            <a:off x="2087940" y="4286082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7" name="Shape 17">
            <a:extLst>
              <a:ext uri="{FF2B5EF4-FFF2-40B4-BE49-F238E27FC236}">
                <a16:creationId xmlns:a16="http://schemas.microsoft.com/office/drawing/2014/main" id="{FCAF8A1E-AEA0-5425-1A30-A1DEDBAC38C8}"/>
              </a:ext>
            </a:extLst>
          </p:cNvPr>
          <p:cNvSpPr/>
          <p:nvPr/>
        </p:nvSpPr>
        <p:spPr>
          <a:xfrm>
            <a:off x="2404501" y="4286082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8" name="Shape 17">
            <a:extLst>
              <a:ext uri="{FF2B5EF4-FFF2-40B4-BE49-F238E27FC236}">
                <a16:creationId xmlns:a16="http://schemas.microsoft.com/office/drawing/2014/main" id="{1DF23B6A-E4C9-444F-AE10-1D1609EC5B4A}"/>
              </a:ext>
            </a:extLst>
          </p:cNvPr>
          <p:cNvSpPr/>
          <p:nvPr/>
        </p:nvSpPr>
        <p:spPr>
          <a:xfrm>
            <a:off x="2702951" y="4286082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9" name="Shape 17">
            <a:extLst>
              <a:ext uri="{FF2B5EF4-FFF2-40B4-BE49-F238E27FC236}">
                <a16:creationId xmlns:a16="http://schemas.microsoft.com/office/drawing/2014/main" id="{AE388298-999F-6A72-8420-C0F31232A6AD}"/>
              </a:ext>
            </a:extLst>
          </p:cNvPr>
          <p:cNvSpPr/>
          <p:nvPr/>
        </p:nvSpPr>
        <p:spPr>
          <a:xfrm>
            <a:off x="3029976" y="4286082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60" name="Shape 17">
            <a:extLst>
              <a:ext uri="{FF2B5EF4-FFF2-40B4-BE49-F238E27FC236}">
                <a16:creationId xmlns:a16="http://schemas.microsoft.com/office/drawing/2014/main" id="{3020BAF5-A1C1-2E13-66CA-C885077E8A39}"/>
              </a:ext>
            </a:extLst>
          </p:cNvPr>
          <p:cNvSpPr/>
          <p:nvPr/>
        </p:nvSpPr>
        <p:spPr>
          <a:xfrm>
            <a:off x="1174744" y="4620724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61" name="Shape 17">
            <a:extLst>
              <a:ext uri="{FF2B5EF4-FFF2-40B4-BE49-F238E27FC236}">
                <a16:creationId xmlns:a16="http://schemas.microsoft.com/office/drawing/2014/main" id="{3BFC0C89-944D-07AB-E083-BA0136374895}"/>
              </a:ext>
            </a:extLst>
          </p:cNvPr>
          <p:cNvSpPr/>
          <p:nvPr/>
        </p:nvSpPr>
        <p:spPr>
          <a:xfrm>
            <a:off x="1174744" y="4928699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62" name="Shape 17">
            <a:extLst>
              <a:ext uri="{FF2B5EF4-FFF2-40B4-BE49-F238E27FC236}">
                <a16:creationId xmlns:a16="http://schemas.microsoft.com/office/drawing/2014/main" id="{BF983DF5-41DB-CEB5-FB61-2DFCDB9A4421}"/>
              </a:ext>
            </a:extLst>
          </p:cNvPr>
          <p:cNvSpPr/>
          <p:nvPr/>
        </p:nvSpPr>
        <p:spPr>
          <a:xfrm>
            <a:off x="1174744" y="5206765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63" name="Shape 17">
            <a:extLst>
              <a:ext uri="{FF2B5EF4-FFF2-40B4-BE49-F238E27FC236}">
                <a16:creationId xmlns:a16="http://schemas.microsoft.com/office/drawing/2014/main" id="{BC798D62-9E4A-8795-548B-85989A7D4567}"/>
              </a:ext>
            </a:extLst>
          </p:cNvPr>
          <p:cNvSpPr/>
          <p:nvPr/>
        </p:nvSpPr>
        <p:spPr>
          <a:xfrm>
            <a:off x="1174744" y="5512899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64" name="Text 9">
            <a:extLst>
              <a:ext uri="{FF2B5EF4-FFF2-40B4-BE49-F238E27FC236}">
                <a16:creationId xmlns:a16="http://schemas.microsoft.com/office/drawing/2014/main" id="{7FF4BD5B-F455-09FD-E810-213007D48C94}"/>
              </a:ext>
            </a:extLst>
          </p:cNvPr>
          <p:cNvSpPr/>
          <p:nvPr/>
        </p:nvSpPr>
        <p:spPr>
          <a:xfrm>
            <a:off x="1646272" y="2513394"/>
            <a:ext cx="384048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27F63C1-61FA-3386-147B-C7BF5D291F6B}"/>
              </a:ext>
            </a:extLst>
          </p:cNvPr>
          <p:cNvSpPr txBox="1"/>
          <p:nvPr/>
        </p:nvSpPr>
        <p:spPr>
          <a:xfrm>
            <a:off x="736105" y="3670976"/>
            <a:ext cx="3336791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Angle–distance search space</a:t>
            </a:r>
          </a:p>
        </p:txBody>
      </p:sp>
      <p:sp>
        <p:nvSpPr>
          <p:cNvPr id="66" name="Text 88">
            <a:extLst>
              <a:ext uri="{FF2B5EF4-FFF2-40B4-BE49-F238E27FC236}">
                <a16:creationId xmlns:a16="http://schemas.microsoft.com/office/drawing/2014/main" id="{71F1FA0A-2D69-84DD-FF36-1FB5E851DFC5}"/>
              </a:ext>
            </a:extLst>
          </p:cNvPr>
          <p:cNvSpPr/>
          <p:nvPr/>
        </p:nvSpPr>
        <p:spPr>
          <a:xfrm>
            <a:off x="598560" y="6019756"/>
            <a:ext cx="3611880" cy="402336"/>
          </a:xfrm>
          <a:prstGeom prst="rect">
            <a:avLst/>
          </a:prstGeom>
          <a:solidFill>
            <a:srgbClr val="F6FBFF"/>
          </a:solidFill>
          <a:ln>
            <a:solidFill>
              <a:srgbClr val="03BDEB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646A9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High-dimensional grid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对象 66">
            <a:extLst>
              <a:ext uri="{FF2B5EF4-FFF2-40B4-BE49-F238E27FC236}">
                <a16:creationId xmlns:a16="http://schemas.microsoft.com/office/drawing/2014/main" id="{95077A6B-2622-7734-8463-DE68671BD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11151"/>
              </p:ext>
            </p:extLst>
          </p:nvPr>
        </p:nvGraphicFramePr>
        <p:xfrm>
          <a:off x="5393285" y="4398095"/>
          <a:ext cx="5323483" cy="57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803150" imgH="302479" progId="Equation.AxMath">
                  <p:embed/>
                </p:oleObj>
              </mc:Choice>
              <mc:Fallback>
                <p:oleObj name="AxMath" r:id="rId5" imgW="2803150" imgH="302479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3285" y="4398095"/>
                        <a:ext cx="5323483" cy="57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本框 68">
            <a:extLst>
              <a:ext uri="{FF2B5EF4-FFF2-40B4-BE49-F238E27FC236}">
                <a16:creationId xmlns:a16="http://schemas.microsoft.com/office/drawing/2014/main" id="{106A6172-AFBA-C8D0-4437-C90F133E5547}"/>
              </a:ext>
            </a:extLst>
          </p:cNvPr>
          <p:cNvSpPr txBox="1"/>
          <p:nvPr/>
        </p:nvSpPr>
        <p:spPr>
          <a:xfrm>
            <a:off x="4072896" y="3495979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1F199A5-9D40-B024-1279-32328AFA6612}"/>
              </a:ext>
            </a:extLst>
          </p:cNvPr>
          <p:cNvSpPr txBox="1"/>
          <p:nvPr/>
        </p:nvSpPr>
        <p:spPr>
          <a:xfrm>
            <a:off x="4538538" y="3639557"/>
            <a:ext cx="3511296" cy="4691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4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kumimoji="1" lang="en-US" altLang="zh-CN" sz="24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eam selection problem: </a:t>
            </a:r>
            <a:endParaRPr kumimoji="1" lang="zh-CN" altLang="en-US" sz="2400" b="1" kern="0" dirty="0">
              <a:solidFill>
                <a:srgbClr val="0646A9"/>
              </a:solidFill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03A52A-7E1E-C723-C19C-733DF1A7DB73}"/>
              </a:ext>
            </a:extLst>
          </p:cNvPr>
          <p:cNvSpPr txBox="1"/>
          <p:nvPr/>
        </p:nvSpPr>
        <p:spPr>
          <a:xfrm>
            <a:off x="5981795" y="5895958"/>
            <a:ext cx="4894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Unaffordable Beam training Overhead</a:t>
            </a:r>
            <a:endParaRPr lang="zh-CN" altLang="en-US" sz="2000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E95FB38-089C-B93C-3A7D-1C1481226F69}"/>
              </a:ext>
            </a:extLst>
          </p:cNvPr>
          <p:cNvSpPr/>
          <p:nvPr/>
        </p:nvSpPr>
        <p:spPr>
          <a:xfrm>
            <a:off x="5130135" y="5976243"/>
            <a:ext cx="694593" cy="212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9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5C25DB-FB05-EE13-403B-A473A19E4145}"/>
              </a:ext>
            </a:extLst>
          </p:cNvPr>
          <p:cNvSpPr/>
          <p:nvPr/>
        </p:nvSpPr>
        <p:spPr>
          <a:xfrm>
            <a:off x="355107" y="1056443"/>
            <a:ext cx="449565" cy="324127"/>
          </a:xfrm>
          <a:prstGeom prst="rect">
            <a:avLst/>
          </a:prstGeom>
          <a:solidFill>
            <a:srgbClr val="0646A9"/>
          </a:solidFill>
          <a:ln>
            <a:solidFill>
              <a:srgbClr val="0646A9">
                <a:alpha val="0"/>
              </a:srgbClr>
            </a:solidFill>
          </a:ln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8D5DA2-1CDE-9816-AAC2-A116F8CD7B3D}"/>
              </a:ext>
            </a:extLst>
          </p:cNvPr>
          <p:cNvSpPr/>
          <p:nvPr/>
        </p:nvSpPr>
        <p:spPr>
          <a:xfrm>
            <a:off x="932688" y="987378"/>
            <a:ext cx="9784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46A9"/>
                </a:solidFill>
                <a:latin typeface="Times New Roman" panose="02020603050405020304" pitchFamily="18" charset="0"/>
                <a:ea typeface="Aptos Display" pitchFamily="34" charset="-122"/>
                <a:cs typeface="Times New Roman" panose="02020603050405020304" pitchFamily="18" charset="0"/>
              </a:rPr>
              <a:t>Proposed GKBT Scheme: CHB Initialization 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CAFA81-DD1C-2601-06F6-1B7BAC09E1F9}"/>
              </a:ext>
            </a:extLst>
          </p:cNvPr>
          <p:cNvSpPr/>
          <p:nvPr/>
        </p:nvSpPr>
        <p:spPr>
          <a:xfrm>
            <a:off x="932688" y="1480802"/>
            <a:ext cx="10058400" cy="0"/>
          </a:xfrm>
          <a:prstGeom prst="line">
            <a:avLst/>
          </a:prstGeom>
          <a:noFill/>
          <a:ln w="12700">
            <a:solidFill>
              <a:srgbClr val="03BDEB">
                <a:alpha val="85000"/>
              </a:srgbClr>
            </a:solidFill>
            <a:prstDash val="solid"/>
          </a:ln>
        </p:spPr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747455E0-EFB0-E431-C338-CCE1CBBFD42E}"/>
              </a:ext>
            </a:extLst>
          </p:cNvPr>
          <p:cNvSpPr/>
          <p:nvPr/>
        </p:nvSpPr>
        <p:spPr>
          <a:xfrm>
            <a:off x="1741583" y="4485293"/>
            <a:ext cx="228600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AF7"/>
            </a:solidFill>
            <a:prstDash val="solid"/>
          </a:ln>
        </p:spPr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24E0AA02-5C13-1050-F32C-B11FC46C84D1}"/>
              </a:ext>
            </a:extLst>
          </p:cNvPr>
          <p:cNvSpPr/>
          <p:nvPr/>
        </p:nvSpPr>
        <p:spPr>
          <a:xfrm>
            <a:off x="1942751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8FE931D2-D1F0-7FDF-62F7-B1DC69A81D5D}"/>
              </a:ext>
            </a:extLst>
          </p:cNvPr>
          <p:cNvSpPr/>
          <p:nvPr/>
        </p:nvSpPr>
        <p:spPr>
          <a:xfrm>
            <a:off x="1942751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8" name="Shape 11">
            <a:extLst>
              <a:ext uri="{FF2B5EF4-FFF2-40B4-BE49-F238E27FC236}">
                <a16:creationId xmlns:a16="http://schemas.microsoft.com/office/drawing/2014/main" id="{A326A8E7-F6C6-A8FA-5F6F-F2381DABA396}"/>
              </a:ext>
            </a:extLst>
          </p:cNvPr>
          <p:cNvSpPr/>
          <p:nvPr/>
        </p:nvSpPr>
        <p:spPr>
          <a:xfrm>
            <a:off x="1942751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9" name="Shape 12">
            <a:extLst>
              <a:ext uri="{FF2B5EF4-FFF2-40B4-BE49-F238E27FC236}">
                <a16:creationId xmlns:a16="http://schemas.microsoft.com/office/drawing/2014/main" id="{3E8783FF-4C40-6E90-76F4-EF7B77B65827}"/>
              </a:ext>
            </a:extLst>
          </p:cNvPr>
          <p:cNvSpPr/>
          <p:nvPr/>
        </p:nvSpPr>
        <p:spPr>
          <a:xfrm>
            <a:off x="1942751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0" name="Shape 13">
            <a:extLst>
              <a:ext uri="{FF2B5EF4-FFF2-40B4-BE49-F238E27FC236}">
                <a16:creationId xmlns:a16="http://schemas.microsoft.com/office/drawing/2014/main" id="{71F9D903-26DE-E61C-BDE3-BC4027044E45}"/>
              </a:ext>
            </a:extLst>
          </p:cNvPr>
          <p:cNvSpPr/>
          <p:nvPr/>
        </p:nvSpPr>
        <p:spPr>
          <a:xfrm>
            <a:off x="1942751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C041D325-C2D0-AB8B-01AB-2E5741360E89}"/>
              </a:ext>
            </a:extLst>
          </p:cNvPr>
          <p:cNvSpPr/>
          <p:nvPr/>
        </p:nvSpPr>
        <p:spPr>
          <a:xfrm>
            <a:off x="2253647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2" name="Shape 15">
            <a:extLst>
              <a:ext uri="{FF2B5EF4-FFF2-40B4-BE49-F238E27FC236}">
                <a16:creationId xmlns:a16="http://schemas.microsoft.com/office/drawing/2014/main" id="{3094AD0D-50A5-C715-82A7-02AE6CB6A9FF}"/>
              </a:ext>
            </a:extLst>
          </p:cNvPr>
          <p:cNvSpPr/>
          <p:nvPr/>
        </p:nvSpPr>
        <p:spPr>
          <a:xfrm>
            <a:off x="2253647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3" name="Shape 16">
            <a:extLst>
              <a:ext uri="{FF2B5EF4-FFF2-40B4-BE49-F238E27FC236}">
                <a16:creationId xmlns:a16="http://schemas.microsoft.com/office/drawing/2014/main" id="{36C5805C-7F8C-57B7-DBC4-5A5A55845557}"/>
              </a:ext>
            </a:extLst>
          </p:cNvPr>
          <p:cNvSpPr/>
          <p:nvPr/>
        </p:nvSpPr>
        <p:spPr>
          <a:xfrm>
            <a:off x="2253647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4" name="Shape 17">
            <a:extLst>
              <a:ext uri="{FF2B5EF4-FFF2-40B4-BE49-F238E27FC236}">
                <a16:creationId xmlns:a16="http://schemas.microsoft.com/office/drawing/2014/main" id="{4C3B8C02-8737-E009-82F3-4B2E8BF4A6FF}"/>
              </a:ext>
            </a:extLst>
          </p:cNvPr>
          <p:cNvSpPr/>
          <p:nvPr/>
        </p:nvSpPr>
        <p:spPr>
          <a:xfrm>
            <a:off x="2253647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5" name="Shape 18">
            <a:extLst>
              <a:ext uri="{FF2B5EF4-FFF2-40B4-BE49-F238E27FC236}">
                <a16:creationId xmlns:a16="http://schemas.microsoft.com/office/drawing/2014/main" id="{2780DA46-26FD-DD5A-B303-D1D8AC01A964}"/>
              </a:ext>
            </a:extLst>
          </p:cNvPr>
          <p:cNvSpPr/>
          <p:nvPr/>
        </p:nvSpPr>
        <p:spPr>
          <a:xfrm>
            <a:off x="2253647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6" name="Shape 19">
            <a:extLst>
              <a:ext uri="{FF2B5EF4-FFF2-40B4-BE49-F238E27FC236}">
                <a16:creationId xmlns:a16="http://schemas.microsoft.com/office/drawing/2014/main" id="{128A3B8F-4941-2EC7-A58F-C29CCD2828D3}"/>
              </a:ext>
            </a:extLst>
          </p:cNvPr>
          <p:cNvSpPr/>
          <p:nvPr/>
        </p:nvSpPr>
        <p:spPr>
          <a:xfrm>
            <a:off x="2564543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7" name="Shape 20">
            <a:extLst>
              <a:ext uri="{FF2B5EF4-FFF2-40B4-BE49-F238E27FC236}">
                <a16:creationId xmlns:a16="http://schemas.microsoft.com/office/drawing/2014/main" id="{98F169DE-C838-B692-FD28-D57EA1DB8936}"/>
              </a:ext>
            </a:extLst>
          </p:cNvPr>
          <p:cNvSpPr/>
          <p:nvPr/>
        </p:nvSpPr>
        <p:spPr>
          <a:xfrm>
            <a:off x="2564543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8" name="Shape 21">
            <a:extLst>
              <a:ext uri="{FF2B5EF4-FFF2-40B4-BE49-F238E27FC236}">
                <a16:creationId xmlns:a16="http://schemas.microsoft.com/office/drawing/2014/main" id="{EE7C9F7E-A5F0-ABAB-5058-FD46E00C536C}"/>
              </a:ext>
            </a:extLst>
          </p:cNvPr>
          <p:cNvSpPr/>
          <p:nvPr/>
        </p:nvSpPr>
        <p:spPr>
          <a:xfrm>
            <a:off x="2564543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19" name="Shape 22">
            <a:extLst>
              <a:ext uri="{FF2B5EF4-FFF2-40B4-BE49-F238E27FC236}">
                <a16:creationId xmlns:a16="http://schemas.microsoft.com/office/drawing/2014/main" id="{8C4D8C9A-6C38-4674-41F9-FEFB585975E3}"/>
              </a:ext>
            </a:extLst>
          </p:cNvPr>
          <p:cNvSpPr/>
          <p:nvPr/>
        </p:nvSpPr>
        <p:spPr>
          <a:xfrm>
            <a:off x="2564543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0" name="Shape 23">
            <a:extLst>
              <a:ext uri="{FF2B5EF4-FFF2-40B4-BE49-F238E27FC236}">
                <a16:creationId xmlns:a16="http://schemas.microsoft.com/office/drawing/2014/main" id="{F64B5332-B9B9-DC8E-C80F-48FE189B6D13}"/>
              </a:ext>
            </a:extLst>
          </p:cNvPr>
          <p:cNvSpPr/>
          <p:nvPr/>
        </p:nvSpPr>
        <p:spPr>
          <a:xfrm>
            <a:off x="2564543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1" name="Shape 24">
            <a:extLst>
              <a:ext uri="{FF2B5EF4-FFF2-40B4-BE49-F238E27FC236}">
                <a16:creationId xmlns:a16="http://schemas.microsoft.com/office/drawing/2014/main" id="{18EE103C-4BB8-EA67-282A-E6FEB0C345C8}"/>
              </a:ext>
            </a:extLst>
          </p:cNvPr>
          <p:cNvSpPr/>
          <p:nvPr/>
        </p:nvSpPr>
        <p:spPr>
          <a:xfrm>
            <a:off x="2875439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2" name="Shape 25">
            <a:extLst>
              <a:ext uri="{FF2B5EF4-FFF2-40B4-BE49-F238E27FC236}">
                <a16:creationId xmlns:a16="http://schemas.microsoft.com/office/drawing/2014/main" id="{FC7C365C-29E4-9796-1489-00ADEC28FB89}"/>
              </a:ext>
            </a:extLst>
          </p:cNvPr>
          <p:cNvSpPr/>
          <p:nvPr/>
        </p:nvSpPr>
        <p:spPr>
          <a:xfrm>
            <a:off x="2875439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3" name="Shape 26">
            <a:extLst>
              <a:ext uri="{FF2B5EF4-FFF2-40B4-BE49-F238E27FC236}">
                <a16:creationId xmlns:a16="http://schemas.microsoft.com/office/drawing/2014/main" id="{33208AB1-6C6A-9358-9867-584F5E90F610}"/>
              </a:ext>
            </a:extLst>
          </p:cNvPr>
          <p:cNvSpPr/>
          <p:nvPr/>
        </p:nvSpPr>
        <p:spPr>
          <a:xfrm>
            <a:off x="2875439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4" name="Shape 27">
            <a:extLst>
              <a:ext uri="{FF2B5EF4-FFF2-40B4-BE49-F238E27FC236}">
                <a16:creationId xmlns:a16="http://schemas.microsoft.com/office/drawing/2014/main" id="{BFB7F61D-2A93-2BB5-15EF-D3E6AA989A66}"/>
              </a:ext>
            </a:extLst>
          </p:cNvPr>
          <p:cNvSpPr/>
          <p:nvPr/>
        </p:nvSpPr>
        <p:spPr>
          <a:xfrm>
            <a:off x="2875439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5" name="Shape 28">
            <a:extLst>
              <a:ext uri="{FF2B5EF4-FFF2-40B4-BE49-F238E27FC236}">
                <a16:creationId xmlns:a16="http://schemas.microsoft.com/office/drawing/2014/main" id="{A6D104FE-4C73-D71B-F08C-44D75A740723}"/>
              </a:ext>
            </a:extLst>
          </p:cNvPr>
          <p:cNvSpPr/>
          <p:nvPr/>
        </p:nvSpPr>
        <p:spPr>
          <a:xfrm>
            <a:off x="2875439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6" name="Shape 29">
            <a:extLst>
              <a:ext uri="{FF2B5EF4-FFF2-40B4-BE49-F238E27FC236}">
                <a16:creationId xmlns:a16="http://schemas.microsoft.com/office/drawing/2014/main" id="{72748BEF-F533-16F7-CAB2-ADE6868CF4CF}"/>
              </a:ext>
            </a:extLst>
          </p:cNvPr>
          <p:cNvSpPr/>
          <p:nvPr/>
        </p:nvSpPr>
        <p:spPr>
          <a:xfrm>
            <a:off x="3186335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7" name="Shape 30">
            <a:extLst>
              <a:ext uri="{FF2B5EF4-FFF2-40B4-BE49-F238E27FC236}">
                <a16:creationId xmlns:a16="http://schemas.microsoft.com/office/drawing/2014/main" id="{B1D07D3A-1CBC-FBA3-10C7-04288F551CEA}"/>
              </a:ext>
            </a:extLst>
          </p:cNvPr>
          <p:cNvSpPr/>
          <p:nvPr/>
        </p:nvSpPr>
        <p:spPr>
          <a:xfrm>
            <a:off x="3186335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8" name="Shape 31">
            <a:extLst>
              <a:ext uri="{FF2B5EF4-FFF2-40B4-BE49-F238E27FC236}">
                <a16:creationId xmlns:a16="http://schemas.microsoft.com/office/drawing/2014/main" id="{E037A2BD-99AB-0A5A-FF33-E9F21E76182E}"/>
              </a:ext>
            </a:extLst>
          </p:cNvPr>
          <p:cNvSpPr/>
          <p:nvPr/>
        </p:nvSpPr>
        <p:spPr>
          <a:xfrm>
            <a:off x="3186335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29" name="Shape 32">
            <a:extLst>
              <a:ext uri="{FF2B5EF4-FFF2-40B4-BE49-F238E27FC236}">
                <a16:creationId xmlns:a16="http://schemas.microsoft.com/office/drawing/2014/main" id="{F934EA23-A7A7-917B-3ADB-469255A64C10}"/>
              </a:ext>
            </a:extLst>
          </p:cNvPr>
          <p:cNvSpPr/>
          <p:nvPr/>
        </p:nvSpPr>
        <p:spPr>
          <a:xfrm>
            <a:off x="3186335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0" name="Shape 33">
            <a:extLst>
              <a:ext uri="{FF2B5EF4-FFF2-40B4-BE49-F238E27FC236}">
                <a16:creationId xmlns:a16="http://schemas.microsoft.com/office/drawing/2014/main" id="{3853C0E7-FF3E-9BC1-D35B-BBA943246E98}"/>
              </a:ext>
            </a:extLst>
          </p:cNvPr>
          <p:cNvSpPr/>
          <p:nvPr/>
        </p:nvSpPr>
        <p:spPr>
          <a:xfrm>
            <a:off x="3186335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1" name="Shape 34">
            <a:extLst>
              <a:ext uri="{FF2B5EF4-FFF2-40B4-BE49-F238E27FC236}">
                <a16:creationId xmlns:a16="http://schemas.microsoft.com/office/drawing/2014/main" id="{72EC1FD4-19E7-2F52-AB05-BCAB20E4FF0E}"/>
              </a:ext>
            </a:extLst>
          </p:cNvPr>
          <p:cNvSpPr/>
          <p:nvPr/>
        </p:nvSpPr>
        <p:spPr>
          <a:xfrm>
            <a:off x="3497231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2" name="Shape 35">
            <a:extLst>
              <a:ext uri="{FF2B5EF4-FFF2-40B4-BE49-F238E27FC236}">
                <a16:creationId xmlns:a16="http://schemas.microsoft.com/office/drawing/2014/main" id="{D06635D0-F64E-60B3-2FD2-6ACA1A2C9F40}"/>
              </a:ext>
            </a:extLst>
          </p:cNvPr>
          <p:cNvSpPr/>
          <p:nvPr/>
        </p:nvSpPr>
        <p:spPr>
          <a:xfrm>
            <a:off x="3497231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3" name="Shape 36">
            <a:extLst>
              <a:ext uri="{FF2B5EF4-FFF2-40B4-BE49-F238E27FC236}">
                <a16:creationId xmlns:a16="http://schemas.microsoft.com/office/drawing/2014/main" id="{1078DD14-CA58-8C18-CACE-547F7C70AE29}"/>
              </a:ext>
            </a:extLst>
          </p:cNvPr>
          <p:cNvSpPr/>
          <p:nvPr/>
        </p:nvSpPr>
        <p:spPr>
          <a:xfrm>
            <a:off x="3497231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4" name="Shape 37">
            <a:extLst>
              <a:ext uri="{FF2B5EF4-FFF2-40B4-BE49-F238E27FC236}">
                <a16:creationId xmlns:a16="http://schemas.microsoft.com/office/drawing/2014/main" id="{8EB07749-64D8-5E36-7FE4-D6F91EE155A2}"/>
              </a:ext>
            </a:extLst>
          </p:cNvPr>
          <p:cNvSpPr/>
          <p:nvPr/>
        </p:nvSpPr>
        <p:spPr>
          <a:xfrm>
            <a:off x="3497231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5" name="Shape 38">
            <a:extLst>
              <a:ext uri="{FF2B5EF4-FFF2-40B4-BE49-F238E27FC236}">
                <a16:creationId xmlns:a16="http://schemas.microsoft.com/office/drawing/2014/main" id="{EAD825C6-6416-8AFE-8B91-F52378EA5D7E}"/>
              </a:ext>
            </a:extLst>
          </p:cNvPr>
          <p:cNvSpPr/>
          <p:nvPr/>
        </p:nvSpPr>
        <p:spPr>
          <a:xfrm>
            <a:off x="3497231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6" name="Shape 39">
            <a:extLst>
              <a:ext uri="{FF2B5EF4-FFF2-40B4-BE49-F238E27FC236}">
                <a16:creationId xmlns:a16="http://schemas.microsoft.com/office/drawing/2014/main" id="{1400119A-B528-1985-AC1A-7B02C26C9896}"/>
              </a:ext>
            </a:extLst>
          </p:cNvPr>
          <p:cNvSpPr/>
          <p:nvPr/>
        </p:nvSpPr>
        <p:spPr>
          <a:xfrm>
            <a:off x="3808127" y="4686461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7" name="Shape 40">
            <a:extLst>
              <a:ext uri="{FF2B5EF4-FFF2-40B4-BE49-F238E27FC236}">
                <a16:creationId xmlns:a16="http://schemas.microsoft.com/office/drawing/2014/main" id="{09E2BEBE-834A-44B3-A1CF-49F8A399D343}"/>
              </a:ext>
            </a:extLst>
          </p:cNvPr>
          <p:cNvSpPr/>
          <p:nvPr/>
        </p:nvSpPr>
        <p:spPr>
          <a:xfrm>
            <a:off x="3808127" y="4979069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8" name="Shape 41">
            <a:extLst>
              <a:ext uri="{FF2B5EF4-FFF2-40B4-BE49-F238E27FC236}">
                <a16:creationId xmlns:a16="http://schemas.microsoft.com/office/drawing/2014/main" id="{E9BF8FC5-35AC-60D1-5FAB-50DED85B48C3}"/>
              </a:ext>
            </a:extLst>
          </p:cNvPr>
          <p:cNvSpPr/>
          <p:nvPr/>
        </p:nvSpPr>
        <p:spPr>
          <a:xfrm>
            <a:off x="3808127" y="5271677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39" name="Shape 42">
            <a:extLst>
              <a:ext uri="{FF2B5EF4-FFF2-40B4-BE49-F238E27FC236}">
                <a16:creationId xmlns:a16="http://schemas.microsoft.com/office/drawing/2014/main" id="{53731D0B-0C57-E78C-E92A-E9E9CEE54FD7}"/>
              </a:ext>
            </a:extLst>
          </p:cNvPr>
          <p:cNvSpPr/>
          <p:nvPr/>
        </p:nvSpPr>
        <p:spPr>
          <a:xfrm>
            <a:off x="3808127" y="5564285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0" name="Shape 43">
            <a:extLst>
              <a:ext uri="{FF2B5EF4-FFF2-40B4-BE49-F238E27FC236}">
                <a16:creationId xmlns:a16="http://schemas.microsoft.com/office/drawing/2014/main" id="{6670FED3-9C4D-1DA5-B267-9571707612DE}"/>
              </a:ext>
            </a:extLst>
          </p:cNvPr>
          <p:cNvSpPr/>
          <p:nvPr/>
        </p:nvSpPr>
        <p:spPr>
          <a:xfrm>
            <a:off x="3808127" y="5856893"/>
            <a:ext cx="50292" cy="50292"/>
          </a:xfrm>
          <a:prstGeom prst="ellipse">
            <a:avLst/>
          </a:prstGeom>
          <a:solidFill>
            <a:srgbClr val="1467D9">
              <a:alpha val="80000"/>
            </a:srgbClr>
          </a:solidFill>
          <a:ln w="12700">
            <a:solidFill>
              <a:srgbClr val="1467D9">
                <a:alpha val="0"/>
              </a:srgbClr>
            </a:solidFill>
            <a:prstDash val="solid"/>
          </a:ln>
        </p:spPr>
      </p:sp>
      <p:sp>
        <p:nvSpPr>
          <p:cNvPr id="41" name="Shape 17">
            <a:extLst>
              <a:ext uri="{FF2B5EF4-FFF2-40B4-BE49-F238E27FC236}">
                <a16:creationId xmlns:a16="http://schemas.microsoft.com/office/drawing/2014/main" id="{610C142B-93F7-7BB9-F9AB-A315CA470F90}"/>
              </a:ext>
            </a:extLst>
          </p:cNvPr>
          <p:cNvSpPr/>
          <p:nvPr/>
        </p:nvSpPr>
        <p:spPr>
          <a:xfrm>
            <a:off x="2125543" y="4525608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2" name="Shape 17">
            <a:extLst>
              <a:ext uri="{FF2B5EF4-FFF2-40B4-BE49-F238E27FC236}">
                <a16:creationId xmlns:a16="http://schemas.microsoft.com/office/drawing/2014/main" id="{CC2AEEE8-E37D-4C2A-ADE9-20B8C582F899}"/>
              </a:ext>
            </a:extLst>
          </p:cNvPr>
          <p:cNvSpPr/>
          <p:nvPr/>
        </p:nvSpPr>
        <p:spPr>
          <a:xfrm>
            <a:off x="2446218" y="4525608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3" name="Shape 17">
            <a:extLst>
              <a:ext uri="{FF2B5EF4-FFF2-40B4-BE49-F238E27FC236}">
                <a16:creationId xmlns:a16="http://schemas.microsoft.com/office/drawing/2014/main" id="{96B14ECC-405E-780B-53F7-3F63395B53EC}"/>
              </a:ext>
            </a:extLst>
          </p:cNvPr>
          <p:cNvSpPr/>
          <p:nvPr/>
        </p:nvSpPr>
        <p:spPr>
          <a:xfrm>
            <a:off x="2745607" y="4525608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4" name="Shape 17">
            <a:extLst>
              <a:ext uri="{FF2B5EF4-FFF2-40B4-BE49-F238E27FC236}">
                <a16:creationId xmlns:a16="http://schemas.microsoft.com/office/drawing/2014/main" id="{6772CC61-4837-4216-2C29-F9BBED02D5D2}"/>
              </a:ext>
            </a:extLst>
          </p:cNvPr>
          <p:cNvSpPr/>
          <p:nvPr/>
        </p:nvSpPr>
        <p:spPr>
          <a:xfrm>
            <a:off x="3062168" y="4525608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5" name="Shape 17">
            <a:extLst>
              <a:ext uri="{FF2B5EF4-FFF2-40B4-BE49-F238E27FC236}">
                <a16:creationId xmlns:a16="http://schemas.microsoft.com/office/drawing/2014/main" id="{974F93A3-201E-43A6-3F7C-BB93A727F1B4}"/>
              </a:ext>
            </a:extLst>
          </p:cNvPr>
          <p:cNvSpPr/>
          <p:nvPr/>
        </p:nvSpPr>
        <p:spPr>
          <a:xfrm>
            <a:off x="3360618" y="4525608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6" name="Shape 17">
            <a:extLst>
              <a:ext uri="{FF2B5EF4-FFF2-40B4-BE49-F238E27FC236}">
                <a16:creationId xmlns:a16="http://schemas.microsoft.com/office/drawing/2014/main" id="{4A2903E9-4B2A-D3B9-E7B5-4A96448D8418}"/>
              </a:ext>
            </a:extLst>
          </p:cNvPr>
          <p:cNvSpPr/>
          <p:nvPr/>
        </p:nvSpPr>
        <p:spPr>
          <a:xfrm>
            <a:off x="3687643" y="4525608"/>
            <a:ext cx="0" cy="152665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7" name="Shape 17">
            <a:extLst>
              <a:ext uri="{FF2B5EF4-FFF2-40B4-BE49-F238E27FC236}">
                <a16:creationId xmlns:a16="http://schemas.microsoft.com/office/drawing/2014/main" id="{52996B1B-5F75-F5EE-1F34-61ECCFB92420}"/>
              </a:ext>
            </a:extLst>
          </p:cNvPr>
          <p:cNvSpPr/>
          <p:nvPr/>
        </p:nvSpPr>
        <p:spPr>
          <a:xfrm>
            <a:off x="1832411" y="4860250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8" name="Shape 17">
            <a:extLst>
              <a:ext uri="{FF2B5EF4-FFF2-40B4-BE49-F238E27FC236}">
                <a16:creationId xmlns:a16="http://schemas.microsoft.com/office/drawing/2014/main" id="{304AE117-1A8D-8531-05E2-E4EE7E295934}"/>
              </a:ext>
            </a:extLst>
          </p:cNvPr>
          <p:cNvSpPr/>
          <p:nvPr/>
        </p:nvSpPr>
        <p:spPr>
          <a:xfrm>
            <a:off x="1832411" y="5168225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49" name="Shape 17">
            <a:extLst>
              <a:ext uri="{FF2B5EF4-FFF2-40B4-BE49-F238E27FC236}">
                <a16:creationId xmlns:a16="http://schemas.microsoft.com/office/drawing/2014/main" id="{3388C172-C1AF-46EA-23E2-3E9A15A2CA36}"/>
              </a:ext>
            </a:extLst>
          </p:cNvPr>
          <p:cNvSpPr/>
          <p:nvPr/>
        </p:nvSpPr>
        <p:spPr>
          <a:xfrm>
            <a:off x="1832411" y="5446291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0" name="Shape 17">
            <a:extLst>
              <a:ext uri="{FF2B5EF4-FFF2-40B4-BE49-F238E27FC236}">
                <a16:creationId xmlns:a16="http://schemas.microsoft.com/office/drawing/2014/main" id="{0342C84A-9F02-F8CD-5393-1402EDD0E1C5}"/>
              </a:ext>
            </a:extLst>
          </p:cNvPr>
          <p:cNvSpPr/>
          <p:nvPr/>
        </p:nvSpPr>
        <p:spPr>
          <a:xfrm>
            <a:off x="1832411" y="5752425"/>
            <a:ext cx="2139944" cy="0"/>
          </a:xfrm>
          <a:prstGeom prst="line">
            <a:avLst/>
          </a:prstGeom>
          <a:noFill/>
          <a:ln w="12700">
            <a:solidFill>
              <a:srgbClr val="DCEAF7"/>
            </a:solidFill>
            <a:prstDash val="solid"/>
          </a:ln>
        </p:spPr>
      </p:sp>
      <p:sp>
        <p:nvSpPr>
          <p:cNvPr id="51" name="Text 6">
            <a:extLst>
              <a:ext uri="{FF2B5EF4-FFF2-40B4-BE49-F238E27FC236}">
                <a16:creationId xmlns:a16="http://schemas.microsoft.com/office/drawing/2014/main" id="{5E7115CC-3372-924A-4A68-60F0FABB71B2}"/>
              </a:ext>
            </a:extLst>
          </p:cNvPr>
          <p:cNvSpPr/>
          <p:nvPr/>
        </p:nvSpPr>
        <p:spPr>
          <a:xfrm>
            <a:off x="409084" y="1618651"/>
            <a:ext cx="11373831" cy="4571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sz="2000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CHB constructs a low-dimensional near-field codebook by clustering polar-domain sampling points.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44">
            <a:extLst>
              <a:ext uri="{FF2B5EF4-FFF2-40B4-BE49-F238E27FC236}">
                <a16:creationId xmlns:a16="http://schemas.microsoft.com/office/drawing/2014/main" id="{233BBA4E-65EF-86D0-36A8-280292B87DE3}"/>
              </a:ext>
            </a:extLst>
          </p:cNvPr>
          <p:cNvSpPr/>
          <p:nvPr/>
        </p:nvSpPr>
        <p:spPr>
          <a:xfrm>
            <a:off x="1732439" y="4130475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47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grid 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hape 46">
            <a:extLst>
              <a:ext uri="{FF2B5EF4-FFF2-40B4-BE49-F238E27FC236}">
                <a16:creationId xmlns:a16="http://schemas.microsoft.com/office/drawing/2014/main" id="{7543375C-5DA3-1D5A-1415-8C9AC1C3D557}"/>
              </a:ext>
            </a:extLst>
          </p:cNvPr>
          <p:cNvSpPr/>
          <p:nvPr/>
        </p:nvSpPr>
        <p:spPr>
          <a:xfrm>
            <a:off x="4973987" y="4485293"/>
            <a:ext cx="228600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AF7"/>
            </a:solidFill>
            <a:prstDash val="solid"/>
          </a:ln>
        </p:spPr>
      </p:sp>
      <p:sp>
        <p:nvSpPr>
          <p:cNvPr id="64" name="Shape 47">
            <a:extLst>
              <a:ext uri="{FF2B5EF4-FFF2-40B4-BE49-F238E27FC236}">
                <a16:creationId xmlns:a16="http://schemas.microsoft.com/office/drawing/2014/main" id="{83D0D253-E0C6-424B-DAEC-9E972C8EDA05}"/>
              </a:ext>
            </a:extLst>
          </p:cNvPr>
          <p:cNvSpPr/>
          <p:nvPr/>
        </p:nvSpPr>
        <p:spPr>
          <a:xfrm>
            <a:off x="5339747" y="4805333"/>
            <a:ext cx="146304" cy="146304"/>
          </a:xfrm>
          <a:prstGeom prst="ellipse">
            <a:avLst/>
          </a:prstGeom>
          <a:solidFill>
            <a:srgbClr val="F6A21A"/>
          </a:solidFill>
          <a:ln w="12700">
            <a:solidFill>
              <a:srgbClr val="F6A21A"/>
            </a:solidFill>
            <a:prstDash val="solid"/>
          </a:ln>
        </p:spPr>
      </p:sp>
      <p:sp>
        <p:nvSpPr>
          <p:cNvPr id="65" name="Shape 48">
            <a:extLst>
              <a:ext uri="{FF2B5EF4-FFF2-40B4-BE49-F238E27FC236}">
                <a16:creationId xmlns:a16="http://schemas.microsoft.com/office/drawing/2014/main" id="{6AF1B56E-7447-1EB7-0900-3ABE3C978ADB}"/>
              </a:ext>
            </a:extLst>
          </p:cNvPr>
          <p:cNvSpPr/>
          <p:nvPr/>
        </p:nvSpPr>
        <p:spPr>
          <a:xfrm>
            <a:off x="6116987" y="4869341"/>
            <a:ext cx="146304" cy="146304"/>
          </a:xfrm>
          <a:prstGeom prst="ellipse">
            <a:avLst/>
          </a:prstGeom>
          <a:solidFill>
            <a:srgbClr val="F6A21A"/>
          </a:solidFill>
          <a:ln w="12700">
            <a:solidFill>
              <a:srgbClr val="F6A21A"/>
            </a:solidFill>
            <a:prstDash val="solid"/>
          </a:ln>
        </p:spPr>
      </p:sp>
      <p:sp>
        <p:nvSpPr>
          <p:cNvPr id="66" name="Shape 49">
            <a:extLst>
              <a:ext uri="{FF2B5EF4-FFF2-40B4-BE49-F238E27FC236}">
                <a16:creationId xmlns:a16="http://schemas.microsoft.com/office/drawing/2014/main" id="{D33D5947-0147-CFFF-DAD8-2FE883620DB2}"/>
              </a:ext>
            </a:extLst>
          </p:cNvPr>
          <p:cNvSpPr/>
          <p:nvPr/>
        </p:nvSpPr>
        <p:spPr>
          <a:xfrm>
            <a:off x="6802787" y="4988213"/>
            <a:ext cx="146304" cy="146304"/>
          </a:xfrm>
          <a:prstGeom prst="ellipse">
            <a:avLst/>
          </a:prstGeom>
          <a:solidFill>
            <a:srgbClr val="F6A21A"/>
          </a:solidFill>
          <a:ln w="12700">
            <a:solidFill>
              <a:srgbClr val="F6A21A"/>
            </a:solidFill>
            <a:prstDash val="solid"/>
          </a:ln>
        </p:spPr>
      </p:sp>
      <p:sp>
        <p:nvSpPr>
          <p:cNvPr id="67" name="Shape 50">
            <a:extLst>
              <a:ext uri="{FF2B5EF4-FFF2-40B4-BE49-F238E27FC236}">
                <a16:creationId xmlns:a16="http://schemas.microsoft.com/office/drawing/2014/main" id="{DAA3D197-FC63-67C5-797C-D9204B1F9D0C}"/>
              </a:ext>
            </a:extLst>
          </p:cNvPr>
          <p:cNvSpPr/>
          <p:nvPr/>
        </p:nvSpPr>
        <p:spPr>
          <a:xfrm>
            <a:off x="5540915" y="5655725"/>
            <a:ext cx="146304" cy="146304"/>
          </a:xfrm>
          <a:prstGeom prst="ellipse">
            <a:avLst/>
          </a:prstGeom>
          <a:solidFill>
            <a:srgbClr val="F6A21A"/>
          </a:solidFill>
          <a:ln w="12700">
            <a:solidFill>
              <a:srgbClr val="F6A21A"/>
            </a:solidFill>
            <a:prstDash val="solid"/>
          </a:ln>
        </p:spPr>
      </p:sp>
      <p:sp>
        <p:nvSpPr>
          <p:cNvPr id="68" name="Shape 51">
            <a:extLst>
              <a:ext uri="{FF2B5EF4-FFF2-40B4-BE49-F238E27FC236}">
                <a16:creationId xmlns:a16="http://schemas.microsoft.com/office/drawing/2014/main" id="{A9B63A48-499B-D4A7-A7C0-BBB5187A59F0}"/>
              </a:ext>
            </a:extLst>
          </p:cNvPr>
          <p:cNvSpPr/>
          <p:nvPr/>
        </p:nvSpPr>
        <p:spPr>
          <a:xfrm>
            <a:off x="6272435" y="5509421"/>
            <a:ext cx="146304" cy="146304"/>
          </a:xfrm>
          <a:prstGeom prst="ellipse">
            <a:avLst/>
          </a:prstGeom>
          <a:solidFill>
            <a:srgbClr val="F6A21A"/>
          </a:solidFill>
          <a:ln w="12700">
            <a:solidFill>
              <a:srgbClr val="F6A21A"/>
            </a:solidFill>
            <a:prstDash val="solid"/>
          </a:ln>
        </p:spPr>
      </p:sp>
      <p:sp>
        <p:nvSpPr>
          <p:cNvPr id="69" name="Shape 52">
            <a:extLst>
              <a:ext uri="{FF2B5EF4-FFF2-40B4-BE49-F238E27FC236}">
                <a16:creationId xmlns:a16="http://schemas.microsoft.com/office/drawing/2014/main" id="{A0450200-A8A0-4DAC-B670-C7ED2597EF0A}"/>
              </a:ext>
            </a:extLst>
          </p:cNvPr>
          <p:cNvSpPr/>
          <p:nvPr/>
        </p:nvSpPr>
        <p:spPr>
          <a:xfrm>
            <a:off x="6967379" y="5719733"/>
            <a:ext cx="146304" cy="146304"/>
          </a:xfrm>
          <a:prstGeom prst="ellipse">
            <a:avLst/>
          </a:prstGeom>
          <a:solidFill>
            <a:srgbClr val="F6A21A"/>
          </a:solidFill>
          <a:ln w="12700">
            <a:solidFill>
              <a:srgbClr val="F6A21A"/>
            </a:solidFill>
            <a:prstDash val="solid"/>
          </a:ln>
        </p:spPr>
      </p:sp>
      <p:sp>
        <p:nvSpPr>
          <p:cNvPr id="70" name="Text 53">
            <a:extLst>
              <a:ext uri="{FF2B5EF4-FFF2-40B4-BE49-F238E27FC236}">
                <a16:creationId xmlns:a16="http://schemas.microsoft.com/office/drawing/2014/main" id="{ACCA22A8-6B24-939B-E68A-65F9A720207D}"/>
              </a:ext>
            </a:extLst>
          </p:cNvPr>
          <p:cNvSpPr/>
          <p:nvPr/>
        </p:nvSpPr>
        <p:spPr>
          <a:xfrm>
            <a:off x="5287169" y="4119533"/>
            <a:ext cx="18059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47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centers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55">
            <a:extLst>
              <a:ext uri="{FF2B5EF4-FFF2-40B4-BE49-F238E27FC236}">
                <a16:creationId xmlns:a16="http://schemas.microsoft.com/office/drawing/2014/main" id="{46F989A8-A48C-6857-8183-02CB558A58A1}"/>
              </a:ext>
            </a:extLst>
          </p:cNvPr>
          <p:cNvSpPr/>
          <p:nvPr/>
        </p:nvSpPr>
        <p:spPr>
          <a:xfrm>
            <a:off x="8350113" y="4894487"/>
            <a:ext cx="1965960" cy="804672"/>
          </a:xfrm>
          <a:prstGeom prst="rect">
            <a:avLst/>
          </a:prstGeom>
          <a:solidFill>
            <a:srgbClr val="FFF7E8"/>
          </a:solidFill>
          <a:ln>
            <a:solidFill>
              <a:srgbClr val="F6A21A"/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Initial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F2937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beam alignment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对象 73">
            <a:extLst>
              <a:ext uri="{FF2B5EF4-FFF2-40B4-BE49-F238E27FC236}">
                <a16:creationId xmlns:a16="http://schemas.microsoft.com/office/drawing/2014/main" id="{820E0464-BBF1-7B02-47FC-09731D4F7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603875"/>
              </p:ext>
            </p:extLst>
          </p:nvPr>
        </p:nvGraphicFramePr>
        <p:xfrm>
          <a:off x="2707410" y="2764932"/>
          <a:ext cx="5813313" cy="44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3130178" imgH="241847" progId="Equation.AxMath">
                  <p:embed/>
                </p:oleObj>
              </mc:Choice>
              <mc:Fallback>
                <p:oleObj name="AxMath" r:id="rId2" imgW="3130178" imgH="241847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7410" y="2764932"/>
                        <a:ext cx="5813313" cy="44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1E04A0F9-5258-104B-A4AF-CFF9CEF1E703}"/>
              </a:ext>
            </a:extLst>
          </p:cNvPr>
          <p:cNvSpPr txBox="1"/>
          <p:nvPr/>
        </p:nvSpPr>
        <p:spPr>
          <a:xfrm>
            <a:off x="611140" y="2202068"/>
            <a:ext cx="5359895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en-US" altLang="zh-CN" sz="2000" b="1" kern="0" dirty="0">
                <a:solidFill>
                  <a:srgbClr val="0646A9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luster-based hierarchical near-field codebook: 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7C312806-123B-D9FE-414D-0301D9EBBACB}"/>
              </a:ext>
            </a:extLst>
          </p:cNvPr>
          <p:cNvSpPr txBox="1"/>
          <p:nvPr/>
        </p:nvSpPr>
        <p:spPr>
          <a:xfrm>
            <a:off x="8782072" y="2699522"/>
            <a:ext cx="796075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Size:</a:t>
            </a:r>
            <a:r>
              <a:rPr kumimoji="1" lang="en-US" altLang="zh-CN" sz="2000" b="1" kern="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graphicFrame>
        <p:nvGraphicFramePr>
          <p:cNvPr id="81" name="对象 80">
            <a:extLst>
              <a:ext uri="{FF2B5EF4-FFF2-40B4-BE49-F238E27FC236}">
                <a16:creationId xmlns:a16="http://schemas.microsoft.com/office/drawing/2014/main" id="{D4465082-8DC6-7408-DDD5-A4BCF082D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818565"/>
              </p:ext>
            </p:extLst>
          </p:nvPr>
        </p:nvGraphicFramePr>
        <p:xfrm>
          <a:off x="9448639" y="2734630"/>
          <a:ext cx="796075" cy="39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452520" imgH="225720" progId="Equation.AxMath">
                  <p:embed/>
                </p:oleObj>
              </mc:Choice>
              <mc:Fallback>
                <p:oleObj name="AxMath" r:id="rId4" imgW="452520" imgH="22572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8639" y="2734630"/>
                        <a:ext cx="796075" cy="39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文本框 82">
            <a:extLst>
              <a:ext uri="{FF2B5EF4-FFF2-40B4-BE49-F238E27FC236}">
                <a16:creationId xmlns:a16="http://schemas.microsoft.com/office/drawing/2014/main" id="{1EBDEC80-EC56-8D25-1DEF-DE0CD52340C1}"/>
              </a:ext>
            </a:extLst>
          </p:cNvPr>
          <p:cNvSpPr txBox="1"/>
          <p:nvPr/>
        </p:nvSpPr>
        <p:spPr>
          <a:xfrm>
            <a:off x="611140" y="3368895"/>
            <a:ext cx="2700515" cy="406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Initial beam selection:</a:t>
            </a:r>
            <a:r>
              <a:rPr kumimoji="1" lang="zh-CN" altLang="en-US" sz="20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kumimoji="1" lang="en-US" altLang="zh-CN" sz="2000" b="1" kern="0" dirty="0">
              <a:solidFill>
                <a:srgbClr val="0646A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84" name="对象 83">
            <a:extLst>
              <a:ext uri="{FF2B5EF4-FFF2-40B4-BE49-F238E27FC236}">
                <a16:creationId xmlns:a16="http://schemas.microsoft.com/office/drawing/2014/main" id="{A089CDD9-08A0-DC1E-5025-820226FE5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96993"/>
              </p:ext>
            </p:extLst>
          </p:nvPr>
        </p:nvGraphicFramePr>
        <p:xfrm>
          <a:off x="3404366" y="3385546"/>
          <a:ext cx="3089255" cy="50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1874941" imgH="305204" progId="Equation.AxMath">
                  <p:embed/>
                </p:oleObj>
              </mc:Choice>
              <mc:Fallback>
                <p:oleObj name="AxMath" r:id="rId6" imgW="1874941" imgH="305204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4366" y="3385546"/>
                        <a:ext cx="3089255" cy="50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箭头: 右 84">
            <a:extLst>
              <a:ext uri="{FF2B5EF4-FFF2-40B4-BE49-F238E27FC236}">
                <a16:creationId xmlns:a16="http://schemas.microsoft.com/office/drawing/2014/main" id="{9B000950-CA09-2924-6FD5-262B96D24533}"/>
              </a:ext>
            </a:extLst>
          </p:cNvPr>
          <p:cNvSpPr/>
          <p:nvPr/>
        </p:nvSpPr>
        <p:spPr>
          <a:xfrm>
            <a:off x="6720578" y="3534317"/>
            <a:ext cx="639905" cy="153902"/>
          </a:xfrm>
          <a:prstGeom prst="rightArrow">
            <a:avLst/>
          </a:prstGeom>
          <a:solidFill>
            <a:srgbClr val="0646A9"/>
          </a:solidFill>
          <a:ln>
            <a:solidFill>
              <a:srgbClr val="0646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86" name="对象 85">
            <a:extLst>
              <a:ext uri="{FF2B5EF4-FFF2-40B4-BE49-F238E27FC236}">
                <a16:creationId xmlns:a16="http://schemas.microsoft.com/office/drawing/2014/main" id="{7DB308B0-DB50-115D-EA87-73D48F4C2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2771"/>
              </p:ext>
            </p:extLst>
          </p:nvPr>
        </p:nvGraphicFramePr>
        <p:xfrm>
          <a:off x="7696006" y="3396872"/>
          <a:ext cx="1113420" cy="39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612631" imgH="219365" progId="Equation.AxMath">
                  <p:embed/>
                </p:oleObj>
              </mc:Choice>
              <mc:Fallback>
                <p:oleObj name="AxMath" r:id="rId8" imgW="612631" imgH="219365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96006" y="3396872"/>
                        <a:ext cx="1113420" cy="39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1104AC51-683D-F261-F8C6-7ED0B2CEE125}"/>
              </a:ext>
            </a:extLst>
          </p:cNvPr>
          <p:cNvCxnSpPr>
            <a:cxnSpLocks/>
          </p:cNvCxnSpPr>
          <p:nvPr/>
        </p:nvCxnSpPr>
        <p:spPr>
          <a:xfrm flipV="1">
            <a:off x="4973987" y="2608398"/>
            <a:ext cx="1143000" cy="193870"/>
          </a:xfrm>
          <a:prstGeom prst="straightConnector1">
            <a:avLst/>
          </a:prstGeom>
          <a:ln w="28575">
            <a:solidFill>
              <a:srgbClr val="0646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34A7A274-3291-CFEF-55DA-DFD34E2CD4F1}"/>
              </a:ext>
            </a:extLst>
          </p:cNvPr>
          <p:cNvSpPr txBox="1"/>
          <p:nvPr/>
        </p:nvSpPr>
        <p:spPr>
          <a:xfrm>
            <a:off x="6116987" y="2368040"/>
            <a:ext cx="1444327" cy="343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10000"/>
              </a:lnSpc>
              <a:buClrTx/>
              <a:buSzTx/>
              <a:buFont typeface="Wingdings" panose="05000000000000000000" charset="0"/>
              <a:buNone/>
            </a:pPr>
            <a:r>
              <a:rPr kumimoji="1" lang="en-US" altLang="zh-CN" sz="1600" b="1" kern="0" dirty="0">
                <a:solidFill>
                  <a:srgbClr val="0646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cluster center</a:t>
            </a:r>
          </a:p>
        </p:txBody>
      </p:sp>
      <p:sp>
        <p:nvSpPr>
          <p:cNvPr id="92" name="箭头: 右 91">
            <a:extLst>
              <a:ext uri="{FF2B5EF4-FFF2-40B4-BE49-F238E27FC236}">
                <a16:creationId xmlns:a16="http://schemas.microsoft.com/office/drawing/2014/main" id="{498555B2-E653-5366-8932-126CCCD8041F}"/>
              </a:ext>
            </a:extLst>
          </p:cNvPr>
          <p:cNvSpPr/>
          <p:nvPr/>
        </p:nvSpPr>
        <p:spPr>
          <a:xfrm>
            <a:off x="4196202" y="5245018"/>
            <a:ext cx="639905" cy="153902"/>
          </a:xfrm>
          <a:prstGeom prst="rightArrow">
            <a:avLst/>
          </a:prstGeom>
          <a:solidFill>
            <a:srgbClr val="0646A9"/>
          </a:solidFill>
          <a:ln>
            <a:solidFill>
              <a:srgbClr val="0646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3" name="箭头: 右 92">
            <a:extLst>
              <a:ext uri="{FF2B5EF4-FFF2-40B4-BE49-F238E27FC236}">
                <a16:creationId xmlns:a16="http://schemas.microsoft.com/office/drawing/2014/main" id="{3C680D5B-4DF8-8F9A-333C-44B781A06F4F}"/>
              </a:ext>
            </a:extLst>
          </p:cNvPr>
          <p:cNvSpPr/>
          <p:nvPr/>
        </p:nvSpPr>
        <p:spPr>
          <a:xfrm>
            <a:off x="7534081" y="5219872"/>
            <a:ext cx="639905" cy="153902"/>
          </a:xfrm>
          <a:prstGeom prst="rightArrow">
            <a:avLst/>
          </a:prstGeom>
          <a:solidFill>
            <a:srgbClr val="0646A9"/>
          </a:solidFill>
          <a:ln>
            <a:solidFill>
              <a:srgbClr val="0646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0973294B-260F-1DE1-67D0-FE2B9DBCDFAC}"/>
              </a:ext>
            </a:extLst>
          </p:cNvPr>
          <p:cNvSpPr/>
          <p:nvPr/>
        </p:nvSpPr>
        <p:spPr>
          <a:xfrm>
            <a:off x="9108837" y="3518952"/>
            <a:ext cx="639905" cy="153902"/>
          </a:xfrm>
          <a:prstGeom prst="rightArrow">
            <a:avLst/>
          </a:prstGeom>
          <a:solidFill>
            <a:srgbClr val="0646A9"/>
          </a:solidFill>
          <a:ln>
            <a:solidFill>
              <a:srgbClr val="0646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53" name="对象 52">
            <a:extLst>
              <a:ext uri="{FF2B5EF4-FFF2-40B4-BE49-F238E27FC236}">
                <a16:creationId xmlns:a16="http://schemas.microsoft.com/office/drawing/2014/main" id="{B2DB1171-DF48-4340-0B28-9EE0C2A53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959803"/>
              </p:ext>
            </p:extLst>
          </p:nvPr>
        </p:nvGraphicFramePr>
        <p:xfrm>
          <a:off x="9964725" y="3408978"/>
          <a:ext cx="6889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463320" imgH="266040" progId="Equation.AxMath">
                  <p:embed/>
                </p:oleObj>
              </mc:Choice>
              <mc:Fallback>
                <p:oleObj name="AxMath" r:id="rId10" imgW="463320" imgH="266040" progId="Equation.AxMath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4B59F22D-5BF1-73A3-6840-6D7900DEF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64725" y="3408978"/>
                        <a:ext cx="6889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extLst>
              <a:ext uri="{FF2B5EF4-FFF2-40B4-BE49-F238E27FC236}">
                <a16:creationId xmlns:a16="http://schemas.microsoft.com/office/drawing/2014/main" id="{9FAA73C4-AA4F-504E-329A-4359A6C16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96936"/>
              </p:ext>
            </p:extLst>
          </p:nvPr>
        </p:nvGraphicFramePr>
        <p:xfrm>
          <a:off x="10831587" y="3439797"/>
          <a:ext cx="282094" cy="37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2" imgW="159978" imgH="213574" progId="Equation.AxMath">
                  <p:embed/>
                </p:oleObj>
              </mc:Choice>
              <mc:Fallback>
                <p:oleObj name="AxMath" r:id="rId12" imgW="159978" imgH="213574" progId="Equation.AxMath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4CA3F007-802B-0241-7CFE-44A97857D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31587" y="3439797"/>
                        <a:ext cx="282094" cy="37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文本框 55">
            <a:extLst>
              <a:ext uri="{FF2B5EF4-FFF2-40B4-BE49-F238E27FC236}">
                <a16:creationId xmlns:a16="http://schemas.microsoft.com/office/drawing/2014/main" id="{CE1CD61A-915F-A345-B5A9-B21E6AAC7BAD}"/>
              </a:ext>
            </a:extLst>
          </p:cNvPr>
          <p:cNvSpPr txBox="1"/>
          <p:nvPr/>
        </p:nvSpPr>
        <p:spPr>
          <a:xfrm>
            <a:off x="8782072" y="3816856"/>
            <a:ext cx="3286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Initial beamforming vector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99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8e80013-aab2-4d35-afba-e4c1411dc87d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758</Words>
  <Application>Microsoft Office PowerPoint</Application>
  <PresentationFormat>宽屏</PresentationFormat>
  <Paragraphs>159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Aptos</vt:lpstr>
      <vt:lpstr>Arial</vt:lpstr>
      <vt:lpstr>Cambria Math</vt:lpstr>
      <vt:lpstr>Times New Roman</vt:lpstr>
      <vt:lpstr>Wingdings</vt:lpstr>
      <vt:lpstr>Office 主题​​</vt:lpstr>
      <vt:lpstr>AxMath</vt:lpstr>
      <vt:lpstr>Equation.AxMath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Jikun Zhu</dc:creator>
  <cp:lastModifiedBy>Jikun Zhu</cp:lastModifiedBy>
  <cp:revision>27</cp:revision>
  <dcterms:created xsi:type="dcterms:W3CDTF">2026-05-07T07:06:53Z</dcterms:created>
  <dcterms:modified xsi:type="dcterms:W3CDTF">2026-05-08T14:47:18Z</dcterms:modified>
</cp:coreProperties>
</file>