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10.fntdata" ContentType="application/x-fontdata"/>
  <Override PartName="/ppt/fonts/font1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handoutMasters/handoutMaster1.xml" ContentType="application/vnd.openxmlformats-officedocument.presentationml.handoutMaster+xml"/>
  <Override PartName="/ppt/media/image7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4"/>
  </p:notesMasterIdLst>
  <p:handoutMasterIdLst>
    <p:handoutMasterId r:id="rId18"/>
  </p:handoutMasterIdLst>
  <p:sldIdLst>
    <p:sldId id="261" r:id="rId3"/>
    <p:sldId id="258" r:id="rId5"/>
    <p:sldId id="264" r:id="rId6"/>
    <p:sldId id="265" r:id="rId7"/>
    <p:sldId id="266" r:id="rId8"/>
    <p:sldId id="267" r:id="rId9"/>
    <p:sldId id="268" r:id="rId10"/>
    <p:sldId id="269" r:id="rId11"/>
    <p:sldId id="270" r:id="rId12"/>
    <p:sldId id="277" r:id="rId13"/>
    <p:sldId id="272" r:id="rId14"/>
    <p:sldId id="273" r:id="rId15"/>
    <p:sldId id="274" r:id="rId16"/>
    <p:sldId id="260" r:id="rId17"/>
  </p:sldIdLst>
  <p:sldSz cx="12192000" cy="6858000"/>
  <p:notesSz cx="6858000" cy="9144000"/>
  <p:embeddedFontLst>
    <p:embeddedFont>
      <p:font typeface="微软雅黑" panose="020B0503020204020204" charset="-122"/>
      <p:regular r:id="rId22"/>
    </p:embeddedFont>
    <p:embeddedFont>
      <p:font typeface="Verdana" panose="020B0604030504040204" pitchFamily="34" charset="0"/>
      <p:regular r:id="rId23"/>
      <p:bold r:id="rId24"/>
      <p:italic r:id="rId25"/>
      <p:boldItalic r:id="rId26"/>
    </p:embeddedFont>
    <p:embeddedFont>
      <p:font typeface="Cambria Math" panose="02040503050406030204" charset="0"/>
      <p:regular r:id="rId27"/>
    </p:embeddedFont>
    <p:embeddedFont>
      <p:font typeface="Arial Black" panose="020B0A04020102020204" pitchFamily="34" charset="0"/>
      <p:bold r:id="rId28"/>
    </p:embeddedFont>
    <p:embeddedFont>
      <p:font typeface="Calibri" panose="020F0502020204030204" charset="0"/>
      <p:regular r:id="rId29"/>
      <p:bold r:id="rId30"/>
      <p:italic r:id="rId31"/>
      <p:boldItalic r:id="rId32"/>
    </p:embeddedFont>
  </p:embeddedFontLst>
  <p:custDataLst>
    <p:tags r:id="rId33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64" userDrawn="1">
          <p15:clr>
            <a:srgbClr val="A4A3A4"/>
          </p15:clr>
        </p15:guide>
        <p15:guide id="2" pos="3909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B050"/>
    <a:srgbClr val="000000"/>
    <a:srgbClr val="252AA8"/>
    <a:srgbClr val="FBE44F"/>
    <a:srgbClr val="E2E000"/>
    <a:srgbClr val="FFFD25"/>
    <a:srgbClr val="E4F900"/>
    <a:srgbClr val="2094CE"/>
    <a:srgbClr val="DF6B31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86" d="100"/>
          <a:sy n="86" d="100"/>
        </p:scale>
        <p:origin x="614" y="62"/>
      </p:cViewPr>
      <p:guideLst>
        <p:guide orient="horz" pos="2064"/>
        <p:guide pos="3909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3" Type="http://schemas.openxmlformats.org/officeDocument/2006/relationships/tags" Target="tags/tag142.xml"/><Relationship Id="rId32" Type="http://schemas.openxmlformats.org/officeDocument/2006/relationships/font" Target="fonts/font11.fntdata"/><Relationship Id="rId31" Type="http://schemas.openxmlformats.org/officeDocument/2006/relationships/font" Target="fonts/font10.fntdata"/><Relationship Id="rId30" Type="http://schemas.openxmlformats.org/officeDocument/2006/relationships/font" Target="fonts/font9.fntdata"/><Relationship Id="rId3" Type="http://schemas.openxmlformats.org/officeDocument/2006/relationships/slide" Target="slides/slide1.xml"/><Relationship Id="rId29" Type="http://schemas.openxmlformats.org/officeDocument/2006/relationships/font" Target="fonts/font8.fntdata"/><Relationship Id="rId28" Type="http://schemas.openxmlformats.org/officeDocument/2006/relationships/font" Target="fonts/font7.fntdata"/><Relationship Id="rId27" Type="http://schemas.openxmlformats.org/officeDocument/2006/relationships/font" Target="fonts/font6.fntdata"/><Relationship Id="rId26" Type="http://schemas.openxmlformats.org/officeDocument/2006/relationships/font" Target="fonts/font5.fntdata"/><Relationship Id="rId25" Type="http://schemas.openxmlformats.org/officeDocument/2006/relationships/font" Target="fonts/font4.fntdata"/><Relationship Id="rId24" Type="http://schemas.openxmlformats.org/officeDocument/2006/relationships/font" Target="fonts/font3.fntdata"/><Relationship Id="rId23" Type="http://schemas.openxmlformats.org/officeDocument/2006/relationships/font" Target="fonts/font2.fntdata"/><Relationship Id="rId22" Type="http://schemas.openxmlformats.org/officeDocument/2006/relationships/font" Target="fonts/font1.fntdata"/><Relationship Id="rId21" Type="http://schemas.openxmlformats.org/officeDocument/2006/relationships/tableStyles" Target="tableStyles.xml"/><Relationship Id="rId20" Type="http://schemas.openxmlformats.org/officeDocument/2006/relationships/viewProps" Target="viewProps.xml"/><Relationship Id="rId2" Type="http://schemas.openxmlformats.org/officeDocument/2006/relationships/theme" Target="theme/theme1.xml"/><Relationship Id="rId19" Type="http://schemas.openxmlformats.org/officeDocument/2006/relationships/presProps" Target="presProps.xml"/><Relationship Id="rId18" Type="http://schemas.openxmlformats.org/officeDocument/2006/relationships/handoutMaster" Target="handoutMasters/handoutMaster1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r>
              <a:rPr lang="en-US" altLang="zh-CN"/>
              <a:t>Hello everyone, thanks for joining this presentation.</a:t>
            </a:r>
            <a:endParaRPr lang="en-US" altLang="zh-CN"/>
          </a:p>
          <a:p>
            <a:endParaRPr lang="en-US" altLang="zh-CN"/>
          </a:p>
          <a:p>
            <a:r>
              <a:rPr lang="en-US" altLang="zh-CN"/>
              <a:t>My name is Kaijie Zeng and I’ m a first-year master student at Southeast University. </a:t>
            </a:r>
            <a:endParaRPr lang="en-US" altLang="zh-CN"/>
          </a:p>
          <a:p>
            <a:endParaRPr lang="en-US" altLang="zh-CN"/>
          </a:p>
          <a:p>
            <a:r>
              <a:rPr lang="en-US" altLang="zh-CN"/>
              <a:t>Today, It’s my honor to present our paper“Efficient Muiti-User Hybrid Precoding and Combining for Millimeter-Wave Massive MIMO Systems”.</a:t>
            </a:r>
            <a:endParaRPr lang="en-US" altLang="zh-CN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r>
              <a:rPr lang="en-US" altLang="zh-CN"/>
              <a:t>1. </a:t>
            </a:r>
            <a:r>
              <a:rPr lang="zh-CN" altLang="en-US"/>
              <a:t>数字域消除剩余的干扰，基于模拟域建立的等效系带信道：</a:t>
            </a:r>
            <a:r>
              <a:rPr lang="en-US" altLang="zh-CN"/>
              <a:t>The </a:t>
            </a:r>
            <a:r>
              <a:rPr lang="en-US" altLang="zh-CN" b="1"/>
              <a:t>remaining interference and noise</a:t>
            </a:r>
            <a:r>
              <a:rPr lang="en-US" altLang="zh-CN"/>
              <a:t> is managed in the digital stage by using regularized channel diagonalization, or RCD method, based on the equivalent baseband channel established by the analog design.</a:t>
            </a:r>
            <a:endParaRPr lang="en-US" altLang="zh-CN"/>
          </a:p>
          <a:p>
            <a:r>
              <a:rPr lang="en-US" altLang="zh-CN"/>
              <a:t>2. </a:t>
            </a:r>
            <a:r>
              <a:rPr lang="zh-CN" altLang="en-US"/>
              <a:t>数字域由</a:t>
            </a:r>
            <a:r>
              <a:rPr lang="en-US" altLang="zh-CN"/>
              <a:t> MMSE </a:t>
            </a:r>
            <a:r>
              <a:rPr lang="zh-CN" altLang="en-US"/>
              <a:t>准则设计，消除剩余的</a:t>
            </a:r>
            <a:r>
              <a:rPr lang="en-US" altLang="zh-CN"/>
              <a:t> MUI</a:t>
            </a:r>
            <a:r>
              <a:rPr lang="zh-CN" altLang="en-US"/>
              <a:t>：</a:t>
            </a:r>
            <a:r>
              <a:rPr lang="en-US" altLang="zh-CN"/>
              <a:t>In this stage, the digital precoder is first designed under the minimum mean-square error criterion, which effectively </a:t>
            </a:r>
            <a:r>
              <a:rPr lang="en-US" altLang="zh-CN" b="1"/>
              <a:t>suppresses the residual MUI and noise to negligible levels</a:t>
            </a:r>
            <a:r>
              <a:rPr lang="en-US" altLang="zh-CN"/>
              <a:t>.</a:t>
            </a:r>
            <a:endParaRPr lang="en-US" altLang="zh-CN"/>
          </a:p>
          <a:p>
            <a:r>
              <a:rPr lang="en-US" altLang="zh-CN"/>
              <a:t>3. </a:t>
            </a:r>
            <a:r>
              <a:rPr lang="zh-CN" altLang="en-US"/>
              <a:t>这使得</a:t>
            </a:r>
            <a:r>
              <a:rPr lang="en-US" altLang="zh-CN"/>
              <a:t>MS</a:t>
            </a:r>
            <a:r>
              <a:rPr lang="zh-CN" altLang="en-US"/>
              <a:t>可以在各自的子信道中优化传输：</a:t>
            </a:r>
            <a:r>
              <a:rPr lang="en-US" altLang="zh-CN"/>
              <a:t>This enables each MS to optimize its transmission within its effective subchannel,</a:t>
            </a:r>
            <a:endParaRPr lang="en-US" altLang="zh-CN"/>
          </a:p>
          <a:p>
            <a:r>
              <a:rPr lang="en-US" altLang="zh-CN"/>
              <a:t>4. </a:t>
            </a:r>
            <a:r>
              <a:rPr lang="zh-CN" altLang="en-US"/>
              <a:t>其中，用户内干扰被子信道的最优数字预编码器和数字合并器消除：</a:t>
            </a:r>
            <a:r>
              <a:rPr lang="en-US" altLang="zh-CN"/>
              <a:t>where the intra-user interference is further eliminated through</a:t>
            </a:r>
            <a:r>
              <a:rPr lang="en-US" altLang="zh-CN" b="1"/>
              <a:t> the optimal digital precoder of the subchannel </a:t>
            </a:r>
            <a:r>
              <a:rPr lang="en-US" altLang="zh-CN"/>
              <a:t> and the </a:t>
            </a:r>
            <a:r>
              <a:rPr lang="en-US" altLang="zh-CN" b="1"/>
              <a:t>digital combiner </a:t>
            </a:r>
            <a:endParaRPr lang="en-US" altLang="zh-CN"/>
          </a:p>
          <a:p>
            <a:r>
              <a:rPr lang="en-US" altLang="zh-CN"/>
              <a:t>5. </a:t>
            </a:r>
            <a:r>
              <a:rPr lang="zh-CN" altLang="en-US"/>
              <a:t>最后，数字预编码器被归一化：</a:t>
            </a:r>
            <a:r>
              <a:rPr lang="en-US" altLang="zh-CN"/>
              <a:t>Finally, the overall digital precoder is normalized to satisfy the total transmit power constraint.</a:t>
            </a:r>
            <a:endParaRPr lang="en-US" altLang="zh-CN"/>
          </a:p>
          <a:p>
            <a:r>
              <a:rPr lang="en-US" altLang="zh-CN"/>
              <a:t>6. </a:t>
            </a:r>
            <a:r>
              <a:rPr lang="zh-CN" altLang="en-US"/>
              <a:t>总结：</a:t>
            </a:r>
            <a:r>
              <a:rPr lang="en-US" altLang="zh-CN"/>
              <a:t>In summary, the proposed Efficient Muiti-User Hybrid Precoding and Combining, or EMU-HPC method is shown in Algorithm 2 on the right side.</a:t>
            </a:r>
            <a:endParaRPr lang="en-US" altLang="zh-CN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r>
              <a:rPr lang="en-US" altLang="zh-CN"/>
              <a:t>In this section, we analyze the computational complexity and feedback overhead.</a:t>
            </a:r>
            <a:endParaRPr lang="en-US" altLang="zh-CN"/>
          </a:p>
          <a:p>
            <a:r>
              <a:rPr lang="en-US" altLang="zh-CN"/>
              <a:t>For the complexity analysis, t</a:t>
            </a:r>
            <a:r>
              <a:rPr lang="en-US" altLang="zh-CN" b="1"/>
              <a:t>he figure shows that the complexity of the EMU-HPC algorithm is significantly lower than existing ones</a:t>
            </a:r>
            <a:r>
              <a:rPr lang="en-US" altLang="zh-CN"/>
              <a:t>, </a:t>
            </a:r>
            <a:r>
              <a:rPr lang="en-US" altLang="zh-CN">
                <a:sym typeface="+mn-ea"/>
              </a:rPr>
              <a:t>as verified by simulations.</a:t>
            </a:r>
            <a:endParaRPr lang="en-US" altLang="zh-CN"/>
          </a:p>
          <a:p>
            <a:r>
              <a:rPr lang="en-US" altLang="zh-CN"/>
              <a:t>This improvement arises because because the EMU-HPC algorithm reduces the complexity order in the analog stage from the </a:t>
            </a:r>
            <a:r>
              <a:rPr lang="en-US" altLang="zh-CN" b="1"/>
              <a:t>quadretic </a:t>
            </a:r>
            <a:r>
              <a:rPr lang="en-US" altLang="zh-CN"/>
              <a:t>of N_r to the product N_{epoch}N_{s}N_{r}, where N_{epoch} is the maximum number of epochs in VR-PCA. This demonstrates the proposed EMU-HPC is computationally efficient.</a:t>
            </a:r>
            <a:endParaRPr lang="en-US" altLang="zh-CN"/>
          </a:p>
          <a:p>
            <a:r>
              <a:rPr lang="en-US" altLang="zh-CN"/>
              <a:t>For feedback overhead analysis, we note that feedback overhead is quantified in terms of the number of fed-back matrix elements. Without allternation, the feedback overhead of EMU-HPC is at the minimal level, significantly lower than that required by SROA, which requires alternating optimization.</a:t>
            </a:r>
            <a:endParaRPr lang="en-US" altLang="zh-CN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r>
              <a:rPr lang="en-US" altLang="zh-CN"/>
              <a:t>In simulations, we evaluate the proposed EMU-HPC algorithm in the following three aspects.</a:t>
            </a:r>
            <a:endParaRPr lang="en-US" altLang="zh-CN"/>
          </a:p>
          <a:p>
            <a:pPr marL="285750" indent="-285750" algn="l" fontAlgn="auto">
              <a:lnSpc>
                <a:spcPct val="125000"/>
              </a:lnSpc>
              <a:buFont typeface="Wingdings" panose="05000000000000000000" charset="0"/>
              <a:buChar char="Ø"/>
            </a:pPr>
            <a:r>
              <a:rPr lang="en-US" altLang="zh-CN"/>
              <a:t>For sum-rate performance, EMU-HPC outperforms other hybrid schemes, except at very low SNR. This improvement is mainly achieved through </a:t>
            </a:r>
            <a:r>
              <a:rPr kumimoji="1" lang="en-US" altLang="zh-CN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joint analog-digital interference suppression scheme</a:t>
            </a:r>
            <a:endParaRPr kumimoji="1" lang="en-US" altLang="zh-CN" dirty="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marL="285750" indent="-285750" algn="l" fontAlgn="auto">
              <a:lnSpc>
                <a:spcPct val="125000"/>
              </a:lnSpc>
              <a:buFont typeface="Wingdings" panose="05000000000000000000" charset="0"/>
              <a:buChar char="Ø"/>
            </a:pPr>
            <a:r>
              <a:rPr lang="en-US" altLang="zh-CN"/>
              <a:t>For multiplexing performance, EMU-HPC achieves higher sum-rate than other hybrid schemes at medium and high K, where K is the number of MS, and remains competitive at low K, which is mainly attributed to the balance between array gains and MUI suppression in analog precoding.</a:t>
            </a:r>
            <a:endParaRPr lang="en-US" altLang="zh-CN"/>
          </a:p>
          <a:p>
            <a:pPr marL="285750" indent="-285750" algn="l" fontAlgn="auto">
              <a:lnSpc>
                <a:spcPct val="125000"/>
              </a:lnSpc>
              <a:buFont typeface="Wingdings" panose="05000000000000000000" charset="0"/>
              <a:buChar char="Ø"/>
            </a:pPr>
            <a:r>
              <a:rPr lang="en-US" altLang="zh-CN"/>
              <a:t>For computational complexity, EMU-HPC has the lowest complexity, only 2 eopchs in each VR-PCA are </a:t>
            </a:r>
            <a:r>
              <a:rPr kumimoji="1" lang="en-US" altLang="zh-CN" dirty="0">
                <a:uFillTx/>
                <a:latin typeface="Times New Roman" panose="02020603050405020304" charset="0"/>
                <a:sym typeface="+mn-ea"/>
              </a:rPr>
              <a:t>sufficient to outperform both HySBD and SROA.</a:t>
            </a:r>
            <a:endParaRPr lang="en-US" altLang="zh-CN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r>
              <a:rPr lang="en-US" altLang="zh-CN"/>
              <a:t>In this paper, we propose the EMU-HPC method for mmWave massive MU-MIMO to improve the sum-rate with low feedback overhead. NI-GLRAM is employed in the analog stage to maximize the array gain with minimal feedback. VR-PCA is employed in analog combining for low complexity, while joint analog–digital interference suppression is performed for higher sum-rate performance. Numerical results demonstrate that EMU-HPC achieves better sum-rate performance compared with existing hybrid precoding and combining algorithms.</a:t>
            </a:r>
            <a:endParaRPr lang="en-US" altLang="zh-CN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r>
              <a:rPr lang="en-US" altLang="zh-CN"/>
              <a:t>That’s all for my presentation. Thank you for your kind attention.</a:t>
            </a:r>
            <a:endParaRPr lang="en-US" altLang="zh-CN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r>
              <a:rPr lang="en-US" altLang="zh-CN"/>
              <a:t>This presentation consists of the following 6 parts.</a:t>
            </a:r>
            <a:endParaRPr lang="en-US" altLang="zh-CN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r>
              <a:rPr lang="en-US" altLang="zh-CN">
                <a:sym typeface="+mn-ea"/>
              </a:rPr>
              <a:t>1. </a:t>
            </a:r>
            <a:r>
              <a:rPr lang="zh-CN" altLang="en-US">
                <a:sym typeface="+mn-ea"/>
              </a:rPr>
              <a:t>新应用的出现需要高数据率：</a:t>
            </a:r>
            <a:r>
              <a:rPr lang="en-US" altLang="zh-CN"/>
              <a:t>Nowadays, as the emergence of new applications such as AR/VR, ISAC, etc, 5G and beyond needs to support the soaring demand for higher data throughput.</a:t>
            </a:r>
            <a:endParaRPr lang="en-US" altLang="zh-CN"/>
          </a:p>
          <a:p>
            <a:r>
              <a:rPr lang="en-US" altLang="zh-CN">
                <a:sym typeface="+mn-ea"/>
              </a:rPr>
              <a:t>2. </a:t>
            </a:r>
            <a:r>
              <a:rPr lang="zh-CN" altLang="en-US">
                <a:sym typeface="+mn-ea"/>
              </a:rPr>
              <a:t>高数据率的公式，以及获得方式：</a:t>
            </a:r>
            <a:r>
              <a:rPr lang="en-US" altLang="zh-CN"/>
              <a:t>According to Shannon’s capacity formula, this requirement can be met by exploring higher frequency bands, such as the millimeter-wave band; efficient utilization of spatial resources, such as massive MIMO; and employing advanced transmission techniques, such as precoding.</a:t>
            </a:r>
            <a:endParaRPr lang="en-US" altLang="zh-CN"/>
          </a:p>
          <a:p>
            <a:r>
              <a:rPr lang="en-US" altLang="zh-CN">
                <a:sym typeface="+mn-ea"/>
              </a:rPr>
              <a:t>3. </a:t>
            </a:r>
            <a:r>
              <a:rPr lang="zh-CN" altLang="en-US">
                <a:sym typeface="+mn-ea"/>
              </a:rPr>
              <a:t>预编码在毫米波和大规模</a:t>
            </a:r>
            <a:r>
              <a:rPr lang="en-US" altLang="zh-CN">
                <a:sym typeface="+mn-ea"/>
              </a:rPr>
              <a:t> MIMO </a:t>
            </a:r>
            <a:r>
              <a:rPr lang="zh-CN" altLang="en-US">
                <a:sym typeface="+mn-ea"/>
              </a:rPr>
              <a:t>中发挥作用；</a:t>
            </a:r>
            <a:r>
              <a:rPr lang="en-US" altLang="zh-CN"/>
              <a:t>Precoding plays an important role in the reciprocal integration of millimeter-wave and massive MIMO to effectively compensate for severe path loss and enables high sum-rate.</a:t>
            </a:r>
            <a:endParaRPr lang="zh-CN" altLang="en-US">
              <a:sym typeface="+mn-ea"/>
            </a:endParaRPr>
          </a:p>
          <a:p>
            <a:r>
              <a:rPr lang="en-US" altLang="zh-CN">
                <a:sym typeface="+mn-ea"/>
              </a:rPr>
              <a:t>4. </a:t>
            </a:r>
            <a:r>
              <a:rPr lang="zh-CN" altLang="en-US">
                <a:sym typeface="+mn-ea"/>
              </a:rPr>
              <a:t>全数字预编码的问题：</a:t>
            </a:r>
            <a:r>
              <a:rPr lang="en-US" altLang="zh-CN"/>
              <a:t>However, fully digital precoding structure is impractical due to its prohibitive hardware cost and power consumption from per-antenna radio frequency (RF) chains.</a:t>
            </a:r>
            <a:endParaRPr lang="en-US" altLang="zh-CN"/>
          </a:p>
          <a:p>
            <a:r>
              <a:rPr lang="en-US" altLang="zh-CN">
                <a:sym typeface="+mn-ea"/>
              </a:rPr>
              <a:t>5. </a:t>
            </a:r>
            <a:r>
              <a:rPr lang="zh-CN" altLang="en-US">
                <a:sym typeface="+mn-ea"/>
              </a:rPr>
              <a:t>混合预编码的引入：</a:t>
            </a:r>
            <a:r>
              <a:rPr lang="en-US" altLang="zh-CN"/>
              <a:t>To tackle this problem, hybrid precoding structure has emerged as an alternative, which connects a digital precoder with an analog one with far fewer RF chains to maximize the downlink sum-rate.</a:t>
            </a:r>
            <a:endParaRPr lang="en-US" altLang="zh-CN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r>
              <a:rPr lang="en-US" altLang="zh-CN"/>
              <a:t>1. </a:t>
            </a:r>
            <a:r>
              <a:rPr lang="zh-CN" altLang="en-US"/>
              <a:t>多用户</a:t>
            </a:r>
            <a:r>
              <a:rPr lang="en-US" altLang="zh-CN"/>
              <a:t>(MU)</a:t>
            </a:r>
            <a:r>
              <a:rPr lang="zh-CN" altLang="en-US"/>
              <a:t>混合预编码中的冲突，具体是什么？：</a:t>
            </a:r>
            <a:r>
              <a:rPr lang="en-US" altLang="zh-CN"/>
              <a:t>However, in multi-user MIMO, or MU-MIMO hybrid precoding and combining, we identified a conflict between sum-rate maximization and low feedback overhead.</a:t>
            </a:r>
            <a:endParaRPr lang="en-US" altLang="zh-CN"/>
          </a:p>
          <a:p>
            <a:r>
              <a:rPr lang="en-US" altLang="zh-CN"/>
              <a:t>2. </a:t>
            </a:r>
            <a:r>
              <a:rPr lang="zh-CN" altLang="en-US"/>
              <a:t>特别地，高合速率的算法依赖交替优化，导致高反馈开销：</a:t>
            </a:r>
            <a:r>
              <a:rPr lang="en-US" altLang="zh-CN"/>
              <a:t>Specifically, existing algorithms with high sum-rates </a:t>
            </a:r>
            <a:r>
              <a:rPr lang="en-US" altLang="zh-CN" b="1"/>
              <a:t>tend to</a:t>
            </a:r>
            <a:r>
              <a:rPr lang="en-US" altLang="zh-CN"/>
              <a:t> rely on alternating optimization, which results in high feedback overhead. </a:t>
            </a:r>
            <a:endParaRPr lang="en-US" altLang="zh-CN"/>
          </a:p>
          <a:p>
            <a:r>
              <a:rPr lang="en-US" altLang="zh-CN"/>
              <a:t>3. </a:t>
            </a:r>
            <a:r>
              <a:rPr lang="zh-CN" altLang="en-US"/>
              <a:t>相反，低反馈开销的算法倾向于提供不足的合速率：</a:t>
            </a:r>
            <a:r>
              <a:rPr lang="en-US" altLang="zh-CN"/>
              <a:t>In contrast, algorithms with low feedback overhead tend to provide insufficient sum-rate.</a:t>
            </a:r>
            <a:endParaRPr lang="en-US" altLang="zh-CN"/>
          </a:p>
          <a:p>
            <a:r>
              <a:rPr lang="en-US" altLang="zh-CN"/>
              <a:t>4. </a:t>
            </a:r>
            <a:r>
              <a:rPr lang="zh-CN" altLang="en-US"/>
              <a:t>这就是一个研究差距：</a:t>
            </a:r>
            <a:r>
              <a:rPr lang="en-US" altLang="zh-CN"/>
              <a:t>This is a clear research gap. </a:t>
            </a:r>
            <a:endParaRPr lang="en-US" altLang="zh-CN"/>
          </a:p>
          <a:p>
            <a:r>
              <a:rPr lang="en-US" altLang="zh-CN"/>
              <a:t>5. </a:t>
            </a:r>
            <a:r>
              <a:rPr lang="zh-CN" altLang="en-US"/>
              <a:t>受此启发，我们提出既有高数据率，又有低反馈开销的</a:t>
            </a:r>
            <a:r>
              <a:rPr lang="en-US" altLang="zh-CN"/>
              <a:t> EMU-HPC</a:t>
            </a:r>
            <a:r>
              <a:rPr lang="zh-CN" altLang="en-US"/>
              <a:t>：</a:t>
            </a:r>
            <a:r>
              <a:rPr lang="en-US" altLang="zh-CN"/>
              <a:t>Inspired by this, we propose a hybrid precoding and combining scheme called EMU-HPC that attains superior performance with minimal feedback overhead.</a:t>
            </a:r>
            <a:endParaRPr lang="en-US" altLang="zh-CN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r>
              <a:rPr lang="en-US" altLang="zh-CN"/>
              <a:t>1. </a:t>
            </a:r>
            <a:r>
              <a:rPr lang="zh-CN" altLang="en-US"/>
              <a:t>系统模型：</a:t>
            </a:r>
            <a:r>
              <a:rPr lang="en-US" altLang="zh-CN"/>
              <a:t>For system model, we cosider a single-cell MU-MIMO downlink system. </a:t>
            </a:r>
            <a:endParaRPr lang="en-US" altLang="zh-CN"/>
          </a:p>
          <a:p>
            <a:r>
              <a:rPr lang="en-US" altLang="zh-CN"/>
              <a:t>2. </a:t>
            </a:r>
            <a:r>
              <a:rPr lang="zh-CN" altLang="en-US"/>
              <a:t>数量关系：</a:t>
            </a:r>
            <a:r>
              <a:rPr lang="en-US" altLang="zh-CN"/>
              <a:t>The base station (or BS) equipped with </a:t>
            </a:r>
            <a:r>
              <a:rPr lang="en-US" altLang="zh-CN" b="1"/>
              <a:t>Nt transmit antennas</a:t>
            </a:r>
            <a:r>
              <a:rPr lang="en-US" altLang="zh-CN"/>
              <a:t> and</a:t>
            </a:r>
            <a:r>
              <a:rPr lang="en-US" altLang="zh-CN" b="1"/>
              <a:t> Mt RF chains</a:t>
            </a:r>
            <a:r>
              <a:rPr lang="en-US" altLang="zh-CN"/>
              <a:t> serves </a:t>
            </a:r>
            <a:r>
              <a:rPr lang="en-US" altLang="zh-CN" b="1"/>
              <a:t>K mobile station</a:t>
            </a:r>
            <a:r>
              <a:rPr lang="en-US" altLang="zh-CN"/>
              <a:t>, or MS and each MS has </a:t>
            </a:r>
            <a:r>
              <a:rPr lang="en-US" altLang="zh-CN" b="1"/>
              <a:t>Nr receive antennas</a:t>
            </a:r>
            <a:r>
              <a:rPr lang="en-US" altLang="zh-CN"/>
              <a:t> and </a:t>
            </a:r>
            <a:r>
              <a:rPr lang="en-US" altLang="zh-CN" b="1"/>
              <a:t>Mr RF chains</a:t>
            </a:r>
            <a:r>
              <a:rPr lang="en-US" altLang="zh-CN"/>
              <a:t> to multiplex </a:t>
            </a:r>
            <a:r>
              <a:rPr lang="en-US" altLang="zh-CN" b="1"/>
              <a:t>Ns data streams</a:t>
            </a:r>
            <a:r>
              <a:rPr lang="en-US" altLang="zh-CN"/>
              <a:t>. To minimize the hardware cost, we assume to use the </a:t>
            </a:r>
            <a:r>
              <a:rPr lang="en-US" altLang="zh-CN" b="1"/>
              <a:t>least </a:t>
            </a:r>
            <a:r>
              <a:rPr lang="en-US" altLang="zh-CN"/>
              <a:t>number of RF chains at both the BS and all MS.</a:t>
            </a:r>
            <a:endParaRPr lang="en-US" altLang="zh-CN"/>
          </a:p>
          <a:p>
            <a:r>
              <a:rPr lang="en-US" altLang="zh-CN"/>
              <a:t>3. </a:t>
            </a:r>
            <a:r>
              <a:rPr lang="zh-CN" altLang="en-US"/>
              <a:t>信道建模与信号处理流程：</a:t>
            </a:r>
            <a:r>
              <a:rPr lang="en-US" altLang="zh-CN"/>
              <a:t>The millimeter-wave channel is modeled by the Saleh-Valenzuela model. At the BS, the data streams is processed by a digital precoder and an analog precoder before transmission, and at each MS, the received signal is processed by an analog combiner and a digital combiner.</a:t>
            </a:r>
            <a:endParaRPr lang="en-US" altLang="zh-CN"/>
          </a:p>
          <a:p>
            <a:r>
              <a:rPr lang="en-US" altLang="zh-CN"/>
              <a:t>4. SINR</a:t>
            </a:r>
            <a:r>
              <a:rPr lang="zh-CN" altLang="en-US"/>
              <a:t>：</a:t>
            </a:r>
            <a:r>
              <a:rPr lang="en-US" altLang="zh-CN"/>
              <a:t>From the SINR of each received data stream, it is evident that desired signal power degrades due to the existence of </a:t>
            </a:r>
            <a:r>
              <a:rPr lang="en-US" altLang="zh-CN" b="1"/>
              <a:t>multi-user interference</a:t>
            </a:r>
            <a:r>
              <a:rPr lang="en-US" altLang="zh-CN"/>
              <a:t>, </a:t>
            </a:r>
            <a:r>
              <a:rPr lang="en-US" altLang="zh-CN" b="1"/>
              <a:t>intra-user interference</a:t>
            </a:r>
            <a:r>
              <a:rPr lang="en-US" altLang="zh-CN"/>
              <a:t>, and </a:t>
            </a:r>
            <a:r>
              <a:rPr lang="en-US" altLang="zh-CN" b="1"/>
              <a:t>the noise</a:t>
            </a:r>
            <a:r>
              <a:rPr lang="en-US" altLang="zh-CN"/>
              <a:t>.</a:t>
            </a:r>
            <a:endParaRPr lang="en-US" altLang="zh-CN"/>
          </a:p>
          <a:p>
            <a:r>
              <a:rPr lang="en-US" altLang="zh-CN"/>
              <a:t>5. </a:t>
            </a:r>
            <a:r>
              <a:rPr lang="zh-CN" altLang="en-US"/>
              <a:t>约束：模拟域恒模约束、发送总功率约束：</a:t>
            </a:r>
            <a:r>
              <a:rPr lang="en-US" altLang="zh-CN"/>
              <a:t>Additionally, since analog precoders and combiners are implemented by </a:t>
            </a:r>
            <a:r>
              <a:rPr lang="en-US" altLang="zh-CN" b="1"/>
              <a:t>phase shifters</a:t>
            </a:r>
            <a:r>
              <a:rPr lang="en-US" altLang="zh-CN"/>
              <a:t>, their entries are subject to </a:t>
            </a:r>
            <a:r>
              <a:rPr lang="en-US" altLang="zh-CN" b="1"/>
              <a:t>constant modulus constraints</a:t>
            </a:r>
            <a:r>
              <a:rPr lang="en-US" altLang="zh-CN"/>
              <a:t>. </a:t>
            </a:r>
            <a:endParaRPr lang="en-US" altLang="zh-CN"/>
          </a:p>
          <a:p>
            <a:r>
              <a:rPr lang="en-US" altLang="zh-CN"/>
              <a:t>Plus, a total transmit power constraint is imposed on the hybrid precoders.</a:t>
            </a:r>
            <a:endParaRPr lang="en-US" altLang="zh-CN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r>
              <a:rPr lang="en-US" altLang="zh-CN"/>
              <a:t>1. </a:t>
            </a:r>
            <a:r>
              <a:rPr lang="zh-CN" altLang="en-US"/>
              <a:t>高斯符号时，设计混合预编码的问题建模：</a:t>
            </a:r>
            <a:r>
              <a:rPr lang="en-US" altLang="zh-CN"/>
              <a:t>Assuming Gaussian data symbols, the design problem of hybrid precoding and combining to maximize the sum-rate is formulated.</a:t>
            </a:r>
            <a:endParaRPr lang="en-US" altLang="zh-CN"/>
          </a:p>
          <a:p>
            <a:r>
              <a:rPr lang="en-US" altLang="zh-CN"/>
              <a:t>2. </a:t>
            </a:r>
            <a:r>
              <a:rPr lang="zh-CN" altLang="en-US"/>
              <a:t>但是，直接优化不可能，因为存在非凸的恒模约束：</a:t>
            </a:r>
            <a:r>
              <a:rPr lang="en-US" altLang="zh-CN"/>
              <a:t>However, direct optimization it is almost impossible since the </a:t>
            </a:r>
            <a:r>
              <a:rPr lang="en-US" altLang="zh-CN" b="1"/>
              <a:t>non-convex</a:t>
            </a:r>
            <a:r>
              <a:rPr lang="en-US" altLang="zh-CN"/>
              <a:t> constant modulus constraints makes </a:t>
            </a:r>
            <a:r>
              <a:rPr lang="en-US" altLang="zh-CN" b="1"/>
              <a:t>the global optimum intractable</a:t>
            </a:r>
            <a:r>
              <a:rPr lang="en-US" altLang="zh-CN"/>
              <a:t>.</a:t>
            </a:r>
            <a:endParaRPr lang="en-US" altLang="zh-CN"/>
          </a:p>
          <a:p>
            <a:r>
              <a:rPr lang="en-US" altLang="zh-CN"/>
              <a:t>3. </a:t>
            </a:r>
            <a:r>
              <a:rPr lang="zh-CN" altLang="en-US"/>
              <a:t>避免直接设计，采取二阶段设计模式：</a:t>
            </a:r>
            <a:r>
              <a:rPr lang="en-US" altLang="zh-CN"/>
              <a:t>As a result, existing methods adopt the </a:t>
            </a:r>
            <a:r>
              <a:rPr lang="en-US" altLang="zh-CN" b="1"/>
              <a:t>two-stage design pattern</a:t>
            </a:r>
            <a:r>
              <a:rPr lang="en-US" altLang="zh-CN"/>
              <a:t>:</a:t>
            </a:r>
            <a:endParaRPr lang="en-US" altLang="zh-CN"/>
          </a:p>
          <a:p>
            <a:r>
              <a:rPr lang="en-US" altLang="zh-CN"/>
              <a:t>4. </a:t>
            </a:r>
            <a:r>
              <a:rPr lang="zh-CN" altLang="en-US"/>
              <a:t>第一，实现模拟域设计，最大化阵列增益：</a:t>
            </a:r>
            <a:r>
              <a:rPr lang="en-US" altLang="zh-CN"/>
              <a:t>Firstly, the analog stage design is performed to </a:t>
            </a:r>
            <a:r>
              <a:rPr lang="en-US" altLang="zh-CN" b="1"/>
              <a:t>maximize the array gains</a:t>
            </a:r>
            <a:r>
              <a:rPr lang="en-US" altLang="zh-CN"/>
              <a:t> and derive the analog precoder and combiners.</a:t>
            </a:r>
            <a:endParaRPr lang="en-US" altLang="zh-CN"/>
          </a:p>
          <a:p>
            <a:r>
              <a:rPr lang="en-US" altLang="zh-CN"/>
              <a:t>5. </a:t>
            </a:r>
            <a:r>
              <a:rPr lang="zh-CN" altLang="en-US"/>
              <a:t>基于模拟，数字域设计用于管理干扰和噪声：</a:t>
            </a:r>
            <a:r>
              <a:rPr lang="en-US" altLang="zh-CN"/>
              <a:t>Then, based on this, the digital stage design is conducted to </a:t>
            </a:r>
            <a:r>
              <a:rPr lang="en-US" altLang="zh-CN" b="1"/>
              <a:t>manage the interference and noise</a:t>
            </a:r>
            <a:r>
              <a:rPr lang="en-US" altLang="zh-CN"/>
              <a:t>.</a:t>
            </a:r>
            <a:endParaRPr lang="en-US" altLang="zh-CN"/>
          </a:p>
          <a:p>
            <a:r>
              <a:rPr lang="en-US" altLang="zh-CN"/>
              <a:t>6. </a:t>
            </a:r>
            <a:r>
              <a:rPr lang="zh-CN" altLang="en-US"/>
              <a:t>特别地，我们模拟域的矩阵近似，传统求解方式：</a:t>
            </a:r>
            <a:r>
              <a:rPr lang="en-US" altLang="zh-CN"/>
              <a:t>Specifically, the analog stage design can be obtained by </a:t>
            </a:r>
            <a:r>
              <a:rPr lang="en-US" altLang="zh-CN" b="1"/>
              <a:t>matrix approximation</a:t>
            </a:r>
            <a:r>
              <a:rPr lang="en-US" altLang="zh-CN"/>
              <a:t>,  which is </a:t>
            </a:r>
            <a:r>
              <a:rPr lang="en-US" altLang="zh-CN" b="1"/>
              <a:t>conventionally </a:t>
            </a:r>
            <a:r>
              <a:rPr lang="en-US" altLang="zh-CN"/>
              <a:t>solved by the Generalized Low-Rank Approximations of Matrices, or GLRAM, framework.</a:t>
            </a:r>
            <a:endParaRPr lang="en-US" altLang="zh-CN"/>
          </a:p>
          <a:p>
            <a:endParaRPr lang="en-US" altLang="zh-CN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r>
              <a:rPr lang="en-US" altLang="zh-CN"/>
              <a:t>1. </a:t>
            </a:r>
            <a:r>
              <a:rPr lang="zh-CN" altLang="en-US"/>
              <a:t>第一重挑战，传统</a:t>
            </a:r>
            <a:r>
              <a:rPr lang="en-US" altLang="zh-CN"/>
              <a:t> GLRAM </a:t>
            </a:r>
            <a:r>
              <a:rPr lang="zh-CN" altLang="en-US"/>
              <a:t>中的交替优化导致高反馈开销，进而导致通信时延并阻碍实际部署：</a:t>
            </a:r>
            <a:r>
              <a:rPr lang="en-US" altLang="zh-CN"/>
              <a:t>Here arises the first challenge, the </a:t>
            </a:r>
            <a:r>
              <a:rPr lang="en-US" altLang="zh-CN" b="1"/>
              <a:t>alternating optimization </a:t>
            </a:r>
            <a:r>
              <a:rPr lang="en-US" altLang="zh-CN"/>
              <a:t>involved in the conventional GLRAM framework leads to </a:t>
            </a:r>
            <a:r>
              <a:rPr lang="en-US" altLang="zh-CN" b="1"/>
              <a:t>prohibitive feedback overhead</a:t>
            </a:r>
            <a:r>
              <a:rPr lang="en-US" altLang="zh-CN"/>
              <a:t>, which may cause </a:t>
            </a:r>
            <a:r>
              <a:rPr lang="en-US" altLang="zh-CN" b="1"/>
              <a:t>extra communication delays</a:t>
            </a:r>
            <a:r>
              <a:rPr lang="en-US" altLang="zh-CN"/>
              <a:t> and </a:t>
            </a:r>
            <a:r>
              <a:rPr lang="en-US" altLang="zh-CN" b="1"/>
              <a:t>hinder practical deployment</a:t>
            </a:r>
            <a:r>
              <a:rPr lang="en-US" altLang="zh-CN"/>
              <a:t>.</a:t>
            </a:r>
            <a:endParaRPr lang="en-US" altLang="zh-CN"/>
          </a:p>
          <a:p>
            <a:r>
              <a:rPr lang="en-US" altLang="zh-CN"/>
              <a:t>2. </a:t>
            </a:r>
            <a:r>
              <a:rPr lang="zh-CN" altLang="en-US"/>
              <a:t>看左侧：为了解决我们提出使用</a:t>
            </a:r>
            <a:r>
              <a:rPr lang="en-US" altLang="zh-CN"/>
              <a:t> NI-GLRAM</a:t>
            </a:r>
            <a:r>
              <a:rPr lang="zh-CN" altLang="en-US"/>
              <a:t>：</a:t>
            </a:r>
            <a:r>
              <a:rPr lang="en-US" altLang="zh-CN"/>
              <a:t>To reduce the feedback in the analog stage, we employ a </a:t>
            </a:r>
            <a:r>
              <a:rPr lang="en-US" altLang="zh-CN" b="1"/>
              <a:t>Non-Iterative</a:t>
            </a:r>
            <a:r>
              <a:rPr lang="en-US" altLang="zh-CN"/>
              <a:t> GLRAM, or </a:t>
            </a:r>
            <a:r>
              <a:rPr lang="en-US" altLang="zh-CN" b="1"/>
              <a:t>NI</a:t>
            </a:r>
            <a:r>
              <a:rPr lang="en-US" altLang="zh-CN"/>
              <a:t>-GLRAM, framework.</a:t>
            </a:r>
            <a:endParaRPr lang="en-US" altLang="zh-CN"/>
          </a:p>
          <a:p>
            <a:r>
              <a:rPr lang="en-US" altLang="zh-CN"/>
              <a:t>--- </a:t>
            </a:r>
            <a:r>
              <a:rPr lang="zh-CN" altLang="en-US"/>
              <a:t>具体用</a:t>
            </a:r>
            <a:r>
              <a:rPr lang="en-US" altLang="zh-CN"/>
              <a:t> NI-GLRAM </a:t>
            </a:r>
            <a:r>
              <a:rPr lang="zh-CN" altLang="en-US"/>
              <a:t>做模拟合并</a:t>
            </a:r>
            <a:r>
              <a:rPr lang="en-US" altLang="zh-CN"/>
              <a:t> ---</a:t>
            </a:r>
            <a:endParaRPr lang="en-US" altLang="zh-CN"/>
          </a:p>
          <a:p>
            <a:r>
              <a:rPr lang="en-US" altLang="zh-CN"/>
              <a:t>2-1. </a:t>
            </a:r>
            <a:r>
              <a:rPr lang="zh-CN" altLang="en-US"/>
              <a:t>具体地，每个用户的模拟合并被解耦为一个阵列增益问题：</a:t>
            </a:r>
            <a:r>
              <a:rPr lang="en-US" altLang="zh-CN"/>
              <a:t>Specifically, at each MS, the analog combining design is </a:t>
            </a:r>
            <a:r>
              <a:rPr lang="en-US" altLang="zh-CN" b="1"/>
              <a:t>decoupled </a:t>
            </a:r>
            <a:r>
              <a:rPr lang="en-US" altLang="zh-CN"/>
              <a:t>as an array-gain maximization problem that </a:t>
            </a:r>
            <a:r>
              <a:rPr lang="en-US" altLang="zh-CN" b="1"/>
              <a:t>solely depends on the physical channel</a:t>
            </a:r>
            <a:r>
              <a:rPr lang="en-US" altLang="zh-CN"/>
              <a:t>.</a:t>
            </a:r>
            <a:endParaRPr lang="en-US" altLang="zh-CN"/>
          </a:p>
          <a:p>
            <a:r>
              <a:rPr lang="en-US" altLang="zh-CN"/>
              <a:t>2-2. </a:t>
            </a:r>
            <a:r>
              <a:rPr lang="zh-CN" altLang="en-US"/>
              <a:t>除去恒模约束，其对应的半酉解由</a:t>
            </a:r>
            <a:r>
              <a:rPr lang="en-US" altLang="zh-CN"/>
              <a:t> TSVD </a:t>
            </a:r>
            <a:r>
              <a:rPr lang="zh-CN" altLang="en-US"/>
              <a:t>获得：</a:t>
            </a:r>
            <a:r>
              <a:rPr lang="en-US" altLang="zh-CN" b="1"/>
              <a:t>Without constant modulus</a:t>
            </a:r>
            <a:r>
              <a:rPr lang="en-US" altLang="zh-CN"/>
              <a:t>, The corresponding semi-unitary solution is obtained through a truncated singular value decomposition, or TSVD of the channel.</a:t>
            </a:r>
            <a:endParaRPr lang="en-US" altLang="zh-CN"/>
          </a:p>
          <a:p>
            <a:r>
              <a:rPr lang="en-US" altLang="zh-CN"/>
              <a:t>2-3. </a:t>
            </a:r>
            <a:r>
              <a:rPr lang="zh-CN" altLang="en-US"/>
              <a:t>进一步降低计算负担：</a:t>
            </a:r>
            <a:r>
              <a:rPr lang="en-US" altLang="zh-CN"/>
              <a:t>To further reduce the computational load at the MS, the TSVD is efficiently computed using the </a:t>
            </a:r>
            <a:r>
              <a:rPr lang="en-US" altLang="zh-CN" b="1"/>
              <a:t>Variance-Reduced Principal Component Analysis</a:t>
            </a:r>
            <a:r>
              <a:rPr lang="en-US" altLang="zh-CN"/>
              <a:t>, or </a:t>
            </a:r>
            <a:r>
              <a:rPr lang="en-US" altLang="zh-CN" b="1"/>
              <a:t>VR-PCA</a:t>
            </a:r>
            <a:r>
              <a:rPr lang="en-US" altLang="zh-CN"/>
              <a:t>, method within the LazySVD framework.</a:t>
            </a:r>
            <a:endParaRPr lang="en-US" altLang="zh-CN"/>
          </a:p>
          <a:p>
            <a:r>
              <a:rPr lang="en-US" altLang="zh-CN"/>
              <a:t>2-4. </a:t>
            </a:r>
            <a:r>
              <a:rPr lang="zh-CN" altLang="en-US"/>
              <a:t>最后，相位提取：</a:t>
            </a:r>
            <a:r>
              <a:rPr lang="en-US" altLang="zh-CN"/>
              <a:t>Finally, </a:t>
            </a:r>
            <a:r>
              <a:rPr lang="en-US" altLang="zh-CN">
                <a:sym typeface="+mn-ea"/>
              </a:rPr>
              <a:t>The analog combiner is derived by </a:t>
            </a:r>
            <a:r>
              <a:rPr lang="en-US" altLang="zh-CN" b="1">
                <a:sym typeface="+mn-ea"/>
              </a:rPr>
              <a:t>phase-extracting</a:t>
            </a:r>
            <a:r>
              <a:rPr lang="en-US" altLang="zh-CN">
                <a:sym typeface="+mn-ea"/>
              </a:rPr>
              <a:t> </a:t>
            </a:r>
            <a:r>
              <a:rPr lang="en-US" altLang="zh-CN"/>
              <a:t>the resulting semi-unitary matrix due to the constant modulus constraint.</a:t>
            </a:r>
            <a:endParaRPr lang="en-US" altLang="zh-CN"/>
          </a:p>
          <a:p>
            <a:r>
              <a:rPr lang="en-US" altLang="zh-CN"/>
              <a:t>--- NI-GLRAM </a:t>
            </a:r>
            <a:r>
              <a:rPr lang="zh-CN" altLang="en-US"/>
              <a:t>做模拟预编码</a:t>
            </a:r>
            <a:r>
              <a:rPr lang="en-US" altLang="zh-CN"/>
              <a:t> ---</a:t>
            </a:r>
            <a:endParaRPr lang="en-US" altLang="zh-CN"/>
          </a:p>
          <a:p>
            <a:r>
              <a:rPr lang="en-US" altLang="zh-CN"/>
              <a:t>3-1 </a:t>
            </a:r>
            <a:r>
              <a:rPr lang="zh-CN" altLang="en-US"/>
              <a:t>反馈中间信道，基于中间信道和</a:t>
            </a:r>
            <a:r>
              <a:rPr lang="en-US" altLang="zh-CN"/>
              <a:t> NI-GLRAM </a:t>
            </a:r>
            <a:r>
              <a:rPr lang="zh-CN" altLang="en-US"/>
              <a:t>得到了模拟预编码问题：</a:t>
            </a:r>
            <a:r>
              <a:rPr lang="en-US" altLang="zh-CN"/>
              <a:t>After analog combining, each MS is required to </a:t>
            </a:r>
            <a:r>
              <a:rPr lang="en-US" altLang="zh-CN" b="1"/>
              <a:t>feed back only an intermediate channel H k,bar</a:t>
            </a:r>
            <a:r>
              <a:rPr lang="en-US" altLang="zh-CN"/>
              <a:t> to the BS. Based on all fed-back channel and the NI-GLRAM framework, the array-gain maximization problem for analog precoding is then given.</a:t>
            </a:r>
            <a:endParaRPr lang="en-US" altLang="zh-CN"/>
          </a:p>
          <a:p>
            <a:r>
              <a:rPr lang="en-US" altLang="zh-CN"/>
              <a:t>--- </a:t>
            </a:r>
            <a:r>
              <a:rPr lang="zh-CN" altLang="en-US"/>
              <a:t>模拟预编码的疑问</a:t>
            </a:r>
            <a:r>
              <a:rPr lang="en-US" altLang="zh-CN"/>
              <a:t>---</a:t>
            </a:r>
            <a:endParaRPr lang="en-US" altLang="zh-CN"/>
          </a:p>
          <a:p>
            <a:r>
              <a:rPr lang="en-US" altLang="zh-CN"/>
              <a:t>3-2. </a:t>
            </a:r>
            <a:r>
              <a:rPr lang="zh-CN" altLang="en-US"/>
              <a:t>但是，不带任何交替的话，这个真的能最大化阵列增益吗？</a:t>
            </a:r>
            <a:r>
              <a:rPr lang="en-US" altLang="zh-CN" b="1"/>
              <a:t>But</a:t>
            </a:r>
            <a:r>
              <a:rPr lang="en-US" altLang="zh-CN"/>
              <a:t>, here is another question, </a:t>
            </a:r>
            <a:r>
              <a:rPr lang="en-US" altLang="zh-CN" b="1"/>
              <a:t>without alternation</a:t>
            </a:r>
            <a:r>
              <a:rPr lang="en-US" altLang="zh-CN"/>
              <a:t>, can this design </a:t>
            </a:r>
            <a:r>
              <a:rPr lang="en-US" altLang="zh-CN" b="1"/>
              <a:t>really effectivelly maximize</a:t>
            </a:r>
            <a:r>
              <a:rPr lang="en-US" altLang="zh-CN"/>
              <a:t> the array gain?</a:t>
            </a:r>
            <a:endParaRPr lang="en-US" altLang="zh-CN"/>
          </a:p>
          <a:p>
            <a:r>
              <a:rPr lang="en-US" altLang="zh-CN"/>
              <a:t>----------(click)</a:t>
            </a:r>
            <a:endParaRPr lang="en-US" altLang="zh-CN"/>
          </a:p>
          <a:p>
            <a:r>
              <a:rPr lang="en-US" altLang="zh-CN"/>
              <a:t>3-3. </a:t>
            </a:r>
            <a:r>
              <a:rPr lang="zh-CN" altLang="en-US"/>
              <a:t>不，因为目标函数没有区分增益与多用户干扰：</a:t>
            </a:r>
            <a:r>
              <a:rPr lang="en-US" altLang="zh-CN"/>
              <a:t>The answer is </a:t>
            </a:r>
            <a:r>
              <a:rPr lang="en-US" altLang="zh-CN" b="1"/>
              <a:t>No</a:t>
            </a:r>
            <a:r>
              <a:rPr lang="en-US" altLang="zh-CN"/>
              <a:t>! This is because the objective function </a:t>
            </a:r>
            <a:r>
              <a:rPr lang="en-US" altLang="zh-CN" b="1"/>
              <a:t>fails to distinguish</a:t>
            </a:r>
            <a:r>
              <a:rPr lang="en-US" altLang="zh-CN"/>
              <a:t> between the array gain</a:t>
            </a:r>
            <a:r>
              <a:rPr lang="en-US" altLang="zh-CN"/>
              <a:t> and multi-user interference, or MUI, </a:t>
            </a:r>
            <a:r>
              <a:rPr lang="en-US" altLang="zh-CN" b="1"/>
              <a:t>but maximizes both</a:t>
            </a:r>
            <a:r>
              <a:rPr lang="en-US" altLang="zh-CN"/>
              <a:t>.</a:t>
            </a:r>
            <a:endParaRPr lang="en-US" altLang="zh-CN"/>
          </a:p>
          <a:p>
            <a:r>
              <a:rPr lang="en-US" altLang="zh-CN"/>
              <a:t>--------- (click)</a:t>
            </a:r>
            <a:endParaRPr lang="en-US" altLang="zh-CN"/>
          </a:p>
          <a:p>
            <a:r>
              <a:rPr lang="en-US" altLang="zh-CN"/>
              <a:t>3-4. </a:t>
            </a:r>
            <a:r>
              <a:rPr lang="zh-CN" altLang="en-US"/>
              <a:t>这导致了性能损失：</a:t>
            </a:r>
            <a:r>
              <a:rPr lang="en-US" altLang="zh-CN" b="1"/>
              <a:t>This </a:t>
            </a:r>
            <a:r>
              <a:rPr lang="en-US" altLang="zh-CN"/>
              <a:t>leads to </a:t>
            </a:r>
            <a:r>
              <a:rPr lang="en-US" altLang="zh-CN" b="1"/>
              <a:t>performance degradation</a:t>
            </a:r>
            <a:r>
              <a:rPr lang="en-US" altLang="zh-CN"/>
              <a:t>.</a:t>
            </a:r>
            <a:endParaRPr lang="en-US" altLang="zh-CN"/>
          </a:p>
          <a:p>
            <a:r>
              <a:rPr lang="en-US" altLang="zh-CN"/>
              <a:t> </a:t>
            </a:r>
            <a:endParaRPr lang="en-US" altLang="zh-CN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r>
              <a:rPr lang="en-US" altLang="zh-CN"/>
              <a:t>1. </a:t>
            </a:r>
            <a:r>
              <a:rPr lang="zh-CN" altLang="en-US"/>
              <a:t>因此，这产生了另一个问题：</a:t>
            </a:r>
            <a:r>
              <a:rPr lang="en-US" altLang="zh-CN"/>
              <a:t>Therefore, there arises </a:t>
            </a:r>
            <a:r>
              <a:rPr lang="en-US" altLang="zh-CN" b="1"/>
              <a:t>another </a:t>
            </a:r>
            <a:r>
              <a:rPr lang="en-US" altLang="zh-CN"/>
              <a:t>challenge: the algorithms </a:t>
            </a:r>
            <a:r>
              <a:rPr lang="en-US" altLang="zh-CN" b="1"/>
              <a:t>with low feedback</a:t>
            </a:r>
            <a:r>
              <a:rPr lang="en-US" altLang="zh-CN"/>
              <a:t> </a:t>
            </a:r>
            <a:r>
              <a:rPr lang="en-US" altLang="zh-CN" b="1"/>
              <a:t>overhead </a:t>
            </a:r>
            <a:r>
              <a:rPr lang="en-US" altLang="zh-CN"/>
              <a:t>often suffer from </a:t>
            </a:r>
            <a:r>
              <a:rPr lang="en-US" altLang="zh-CN" b="1"/>
              <a:t>insufficient sum-rate</a:t>
            </a:r>
            <a:r>
              <a:rPr lang="en-US" altLang="zh-CN"/>
              <a:t> performance.</a:t>
            </a:r>
            <a:endParaRPr lang="en-US" altLang="zh-CN"/>
          </a:p>
          <a:p>
            <a:r>
              <a:rPr lang="en-US" altLang="zh-CN"/>
              <a:t>2. </a:t>
            </a:r>
            <a:r>
              <a:rPr lang="zh-CN" altLang="en-US"/>
              <a:t>看左侧，为了提高合速率并且不交替，我们在模拟预编码中引入干扰管理：</a:t>
            </a:r>
            <a:r>
              <a:rPr lang="en-US" altLang="zh-CN">
                <a:sym typeface="+mn-ea"/>
              </a:rPr>
              <a:t>To enhance the sum-rate </a:t>
            </a:r>
            <a:r>
              <a:rPr lang="en-US" altLang="zh-CN" b="1">
                <a:sym typeface="+mn-ea"/>
              </a:rPr>
              <a:t>without alternation</a:t>
            </a:r>
            <a:r>
              <a:rPr lang="en-US" altLang="zh-CN">
                <a:sym typeface="+mn-ea"/>
              </a:rPr>
              <a:t>, we propose to manage interference in </a:t>
            </a:r>
            <a:r>
              <a:rPr lang="en-US" altLang="zh-CN" b="1">
                <a:sym typeface="+mn-ea"/>
              </a:rPr>
              <a:t>analog precoding</a:t>
            </a:r>
            <a:r>
              <a:rPr lang="en-US" altLang="zh-CN">
                <a:sym typeface="+mn-ea"/>
              </a:rPr>
              <a:t>.</a:t>
            </a:r>
            <a:endParaRPr lang="zh-CN" altLang="en-US"/>
          </a:p>
          <a:p>
            <a:r>
              <a:rPr lang="en-US" altLang="zh-CN"/>
              <a:t>--- </a:t>
            </a:r>
            <a:r>
              <a:rPr lang="zh-CN" altLang="en-US"/>
              <a:t>第一件事：专用预编码器</a:t>
            </a:r>
            <a:r>
              <a:rPr lang="en-US" altLang="zh-CN"/>
              <a:t> ---</a:t>
            </a:r>
            <a:endParaRPr lang="en-US" altLang="zh-CN"/>
          </a:p>
          <a:p>
            <a:r>
              <a:rPr lang="en-US" altLang="zh-CN"/>
              <a:t>3-1. </a:t>
            </a:r>
            <a:r>
              <a:rPr lang="zh-CN" altLang="en-US"/>
              <a:t>专用预编码器：</a:t>
            </a:r>
            <a:r>
              <a:rPr lang="en-US" altLang="zh-CN"/>
              <a:t>At first, we design dedicated analog precoders for each MS.</a:t>
            </a:r>
            <a:endParaRPr lang="en-US" altLang="zh-CN"/>
          </a:p>
          <a:p>
            <a:r>
              <a:rPr lang="en-US" altLang="zh-CN"/>
              <a:t>3-2. </a:t>
            </a:r>
            <a:r>
              <a:rPr lang="zh-CN" altLang="en-US"/>
              <a:t>对于每个</a:t>
            </a:r>
            <a:r>
              <a:rPr lang="en-US" altLang="zh-CN"/>
              <a:t>MS</a:t>
            </a:r>
            <a:r>
              <a:rPr lang="zh-CN" altLang="en-US"/>
              <a:t>，专用预编码器的作用：</a:t>
            </a:r>
            <a:r>
              <a:rPr lang="en-US" altLang="zh-CN"/>
              <a:t>Specifically for each MS, this </a:t>
            </a:r>
            <a:r>
              <a:rPr lang="en-US" altLang="zh-CN" b="1"/>
              <a:t>distinguishes</a:t>
            </a:r>
            <a:r>
              <a:rPr lang="en-US" altLang="zh-CN"/>
              <a:t> the desired array gain it harvests—illustrated on the </a:t>
            </a:r>
            <a:r>
              <a:rPr lang="en-US" altLang="zh-CN" b="1"/>
              <a:t>left side</a:t>
            </a:r>
            <a:r>
              <a:rPr lang="en-US" altLang="zh-CN"/>
              <a:t>—from </a:t>
            </a:r>
            <a:r>
              <a:rPr lang="en-US" altLang="zh-CN" b="1"/>
              <a:t>the MUI it causes to other MSs</a:t>
            </a:r>
            <a:r>
              <a:rPr lang="en-US" altLang="zh-CN"/>
              <a:t>—shown on the </a:t>
            </a:r>
            <a:r>
              <a:rPr lang="en-US" altLang="zh-CN" b="1"/>
              <a:t>right side</a:t>
            </a:r>
            <a:r>
              <a:rPr lang="en-US" altLang="zh-CN"/>
              <a:t>.</a:t>
            </a:r>
            <a:endParaRPr lang="en-US" altLang="zh-CN"/>
          </a:p>
          <a:p>
            <a:r>
              <a:rPr lang="en-US" altLang="zh-CN"/>
              <a:t>------ (click)</a:t>
            </a:r>
            <a:endParaRPr lang="en-US" altLang="zh-CN"/>
          </a:p>
          <a:p>
            <a:r>
              <a:rPr lang="en-US" altLang="zh-CN"/>
              <a:t>3-3. </a:t>
            </a:r>
            <a:r>
              <a:rPr lang="zh-CN" altLang="en-US"/>
              <a:t>那么，能否设计模拟预编码器使得阵列增益最大化，并且消除所有干扰吗？</a:t>
            </a:r>
            <a:endParaRPr lang="zh-CN" altLang="en-US"/>
          </a:p>
          <a:p>
            <a:r>
              <a:rPr lang="en-US" altLang="zh-CN"/>
              <a:t>So, </a:t>
            </a:r>
            <a:r>
              <a:rPr kumimoji="1" lang="en-US" altLang="zh-CN" dirty="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Can we design each analog precoder to </a:t>
            </a:r>
            <a:r>
              <a:rPr kumimoji="1" lang="en-US" altLang="zh-CN" b="1" dirty="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jointly maximize the array gain and cancel</a:t>
            </a:r>
            <a:r>
              <a:rPr kumimoji="1" lang="en-US" altLang="zh-CN" b="1" i="1" u="sng" dirty="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all </a:t>
            </a:r>
            <a:r>
              <a:rPr kumimoji="1" lang="en-US" altLang="zh-CN" b="1" dirty="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the generated MUI</a:t>
            </a:r>
            <a:r>
              <a:rPr kumimoji="1" lang="en-US" altLang="zh-CN" dirty="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?</a:t>
            </a:r>
            <a:endParaRPr kumimoji="1" lang="en-US" altLang="zh-CN" dirty="0">
              <a:solidFill>
                <a:srgbClr val="C00000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r>
              <a:rPr lang="en-US" altLang="zh-CN"/>
              <a:t>------(click)</a:t>
            </a:r>
            <a:endParaRPr lang="en-US" altLang="zh-CN"/>
          </a:p>
          <a:p>
            <a:r>
              <a:rPr lang="en-US" altLang="zh-CN"/>
              <a:t>3-4. </a:t>
            </a:r>
            <a:r>
              <a:rPr lang="zh-CN" altLang="en-US"/>
              <a:t>答案是否定的，因为对于</a:t>
            </a:r>
            <a:r>
              <a:rPr lang="en-US" altLang="zh-CN"/>
              <a:t> MS-k </a:t>
            </a:r>
            <a:r>
              <a:rPr lang="zh-CN" altLang="en-US"/>
              <a:t>不对齐性：</a:t>
            </a:r>
            <a:r>
              <a:rPr lang="en-US" altLang="zh-CN"/>
              <a:t>The answer may be No</a:t>
            </a:r>
            <a:r>
              <a:rPr lang="zh-CN" altLang="en-US"/>
              <a:t>！</a:t>
            </a:r>
            <a:r>
              <a:rPr lang="en-US" altLang="zh-CN"/>
              <a:t>This is because for any MS-k, the row space of fed-back channel H bar,k misaligns with the common null space the other fed-back channels.</a:t>
            </a:r>
            <a:endParaRPr lang="en-US" altLang="zh-CN"/>
          </a:p>
          <a:p>
            <a:r>
              <a:rPr lang="en-US" altLang="zh-CN"/>
              <a:t>3-5 </a:t>
            </a:r>
            <a:r>
              <a:rPr lang="zh-CN" altLang="en-US"/>
              <a:t>那么，我们能怎么做呢？</a:t>
            </a:r>
            <a:r>
              <a:rPr lang="en-US" altLang="zh-CN" b="1"/>
              <a:t>Well, so what can we do?</a:t>
            </a:r>
            <a:endParaRPr lang="en-US" altLang="zh-CN"/>
          </a:p>
          <a:p>
            <a:r>
              <a:rPr lang="en-US" altLang="zh-CN"/>
              <a:t>------(click)</a:t>
            </a:r>
            <a:endParaRPr lang="en-US" altLang="zh-CN"/>
          </a:p>
          <a:p>
            <a:r>
              <a:rPr kumimoji="1" lang="en-US" altLang="zh-CN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3-6 </a:t>
            </a:r>
            <a:r>
              <a:rPr kumimoji="1" lang="zh-CN" altLang="en-US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自然的想法：</a:t>
            </a:r>
            <a:r>
              <a:rPr kumimoji="1" lang="en-US" altLang="zh-CN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A natural idea is to</a:t>
            </a:r>
            <a:r>
              <a:rPr kumimoji="1" lang="en-US" altLang="zh-CN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partially suppress the MUI</a:t>
            </a:r>
            <a:r>
              <a:rPr kumimoji="1" lang="en-US" altLang="zh-CN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.</a:t>
            </a:r>
            <a:endParaRPr kumimoji="1" lang="en-US" altLang="zh-CN" dirty="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r>
              <a:rPr kumimoji="1" lang="en-US" altLang="zh-CN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3-7 </a:t>
            </a:r>
            <a:r>
              <a:rPr kumimoji="1" lang="zh-CN" altLang="en-US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幸运的是，这可以被做到：</a:t>
            </a:r>
            <a:r>
              <a:rPr kumimoji="1" lang="en-US" altLang="zh-CN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Luckily, it works! Indeed, partially suppressing the MUI and </a:t>
            </a:r>
            <a:r>
              <a:rPr kumimoji="1" lang="en-US" altLang="zh-CN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performing MUI-aware</a:t>
            </a:r>
            <a:r>
              <a:rPr kumimoji="1" lang="en-US" altLang="zh-CN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array gain harvesting is </a:t>
            </a:r>
            <a:r>
              <a:rPr kumimoji="1" lang="en-US" altLang="zh-CN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viable, shown as follows</a:t>
            </a:r>
            <a:r>
              <a:rPr kumimoji="1" lang="en-US" altLang="zh-CN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.</a:t>
            </a:r>
            <a:endParaRPr kumimoji="1" lang="en-US" altLang="zh-CN" dirty="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r>
              <a:rPr kumimoji="1" lang="en-US" altLang="zh-CN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------(click)</a:t>
            </a:r>
            <a:endParaRPr kumimoji="1" lang="en-US" altLang="zh-CN" dirty="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r>
              <a:rPr kumimoji="1" lang="en-US" altLang="zh-CN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--- </a:t>
            </a:r>
            <a:r>
              <a:rPr kumimoji="1" lang="zh-CN" altLang="en-US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第二件事：开始我们的设计</a:t>
            </a:r>
            <a:r>
              <a:rPr kumimoji="1" lang="en-US" altLang="zh-CN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---</a:t>
            </a:r>
            <a:endParaRPr kumimoji="1" lang="en-US" altLang="zh-CN" dirty="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r>
              <a:rPr kumimoji="1" lang="en-US" altLang="zh-CN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4-1. </a:t>
            </a:r>
            <a:r>
              <a:rPr kumimoji="1" lang="zh-CN" altLang="en-US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递归设计及其解释：</a:t>
            </a:r>
            <a:r>
              <a:rPr kumimoji="1" lang="en-US" altLang="zh-CN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We propose a recursive design, which means that when designing the analog precoder for the the k-th MS, or MS-k, all </a:t>
            </a:r>
            <a:r>
              <a:rPr kumimoji="1" lang="en-US" altLang="zh-CN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previous ones</a:t>
            </a:r>
            <a:r>
              <a:rPr kumimoji="1" lang="en-US" altLang="zh-CN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have been determined.</a:t>
            </a:r>
            <a:endParaRPr kumimoji="1" lang="en-US" altLang="zh-CN" dirty="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r>
              <a:rPr kumimoji="1" lang="en-US" altLang="zh-CN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4-2. </a:t>
            </a:r>
            <a:r>
              <a:rPr kumimoji="1" lang="zh-CN" altLang="en-US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正交投影，产生残余信道矩阵：</a:t>
            </a:r>
            <a:r>
              <a:rPr kumimoji="1" lang="en-US" altLang="zh-CN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We first </a:t>
            </a:r>
            <a:r>
              <a:rPr kumimoji="1" lang="en-US" altLang="zh-CN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project </a:t>
            </a:r>
            <a:r>
              <a:rPr kumimoji="1" lang="en-US" altLang="zh-CN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the</a:t>
            </a:r>
            <a:r>
              <a:rPr kumimoji="1" lang="en-US" altLang="zh-CN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row space </a:t>
            </a:r>
            <a:r>
              <a:rPr kumimoji="1" lang="en-US" altLang="zh-CN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of H bar,k onto the </a:t>
            </a:r>
            <a:r>
              <a:rPr kumimoji="1" lang="en-US" altLang="zh-CN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joint</a:t>
            </a:r>
            <a:r>
              <a:rPr kumimoji="1" lang="en-US" altLang="zh-CN" b="1" dirty="0">
                <a:solidFill>
                  <a:srgbClr val="00B05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orthogonal complement</a:t>
            </a:r>
            <a:r>
              <a:rPr kumimoji="1" lang="en-US" altLang="zh-CN" dirty="0">
                <a:solidFill>
                  <a:srgbClr val="00B05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of previously designed semi-unitary analog precoders, resulting in the residual channel matrix.</a:t>
            </a:r>
            <a:endParaRPr kumimoji="1" lang="en-US" altLang="zh-CN" dirty="0">
              <a:solidFill>
                <a:srgbClr val="00B050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r>
              <a:rPr lang="en-US" altLang="zh-CN"/>
              <a:t>4-3. MUI-aware </a:t>
            </a:r>
            <a:r>
              <a:rPr lang="zh-CN" altLang="en-US"/>
              <a:t>阵列增益最大化问题，求解方式：</a:t>
            </a:r>
            <a:r>
              <a:rPr lang="en-US" altLang="zh-CN"/>
              <a:t>Then, an MUI-aware array gain maximization problem is given, and its semi-unitary solution is obtained via TSVD of the residual channel matrix.</a:t>
            </a:r>
            <a:endParaRPr lang="en-US" altLang="zh-CN"/>
          </a:p>
          <a:p>
            <a:r>
              <a:rPr lang="en-US" altLang="zh-CN"/>
              <a:t>4-4 </a:t>
            </a:r>
            <a:r>
              <a:rPr lang="zh-CN" altLang="en-US"/>
              <a:t>相位提取：</a:t>
            </a:r>
            <a:r>
              <a:rPr lang="en-US" altLang="zh-CN"/>
              <a:t>Finally, the resulting semi-unitary matrix is phase-extracted to yield the analog precoder for MS-k.</a:t>
            </a:r>
            <a:endParaRPr lang="en-US" altLang="zh-CN"/>
          </a:p>
          <a:p>
            <a:endParaRPr lang="en-US" altLang="zh-CN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r>
              <a:rPr lang="en-US" altLang="zh-CN"/>
              <a:t>1. </a:t>
            </a:r>
            <a:r>
              <a:rPr lang="zh-CN" altLang="en-US"/>
              <a:t>问题引导：</a:t>
            </a:r>
            <a:r>
              <a:rPr lang="en-US" altLang="zh-CN" b="1"/>
              <a:t>Here you might ask, well, </a:t>
            </a:r>
            <a:r>
              <a:rPr lang="en-US" altLang="zh-CN"/>
              <a:t>what is the MUI suppression properties of such an analog precoding scheme?</a:t>
            </a:r>
            <a:endParaRPr lang="en-US" altLang="zh-CN"/>
          </a:p>
          <a:p>
            <a:r>
              <a:rPr lang="en-US" altLang="zh-CN"/>
              <a:t>we have the following two properties:</a:t>
            </a:r>
            <a:endParaRPr lang="en-US" altLang="zh-CN"/>
          </a:p>
          <a:p>
            <a:r>
              <a:rPr lang="en-US" altLang="zh-CN"/>
              <a:t>2. </a:t>
            </a:r>
            <a:r>
              <a:rPr lang="zh-CN" altLang="en-US"/>
              <a:t>解释计算残余信道矩阵的合法性：</a:t>
            </a:r>
            <a:r>
              <a:rPr lang="en-US" altLang="zh-CN"/>
              <a:t>The first property is that, we explain the validity of computing the residual channel matrix:</a:t>
            </a:r>
            <a:endParaRPr lang="en-US" altLang="zh-CN"/>
          </a:p>
          <a:p>
            <a:r>
              <a:rPr lang="en-US" altLang="zh-CN"/>
              <a:t>2-1. </a:t>
            </a:r>
            <a:r>
              <a:rPr lang="zh-CN" altLang="en-US"/>
              <a:t>递归设计确保了合法性：</a:t>
            </a:r>
            <a:r>
              <a:rPr lang="en-US" altLang="zh-CN"/>
              <a:t>The recursive design guarantees mutual orthogonality among all previously derived semi-unitary analog precoders for each MS, validating the computation of each subsequent residual channel matrix.</a:t>
            </a:r>
            <a:endParaRPr lang="en-US" altLang="zh-CN"/>
          </a:p>
          <a:p>
            <a:r>
              <a:rPr lang="en-US" altLang="zh-CN">
                <a:sym typeface="+mn-ea"/>
              </a:rPr>
              <a:t>2-2. </a:t>
            </a:r>
            <a:r>
              <a:rPr lang="zh-CN" altLang="en-US">
                <a:sym typeface="+mn-ea"/>
              </a:rPr>
              <a:t>流图：</a:t>
            </a:r>
            <a:r>
              <a:rPr lang="en-US" altLang="zh-CN">
                <a:sym typeface="+mn-ea"/>
              </a:rPr>
              <a:t>As shown in the flow chart, t</a:t>
            </a:r>
            <a:r>
              <a:rPr lang="en-US" altLang="zh-CN"/>
              <a:t>he reason is that: </a:t>
            </a:r>
            <a:endParaRPr lang="en-US" altLang="zh-CN"/>
          </a:p>
          <a:p>
            <a:r>
              <a:rPr lang="en-US" altLang="zh-CN"/>
              <a:t>2-3. </a:t>
            </a:r>
            <a:r>
              <a:rPr lang="zh-CN" altLang="en-US"/>
              <a:t>归纳法中的规律：</a:t>
            </a:r>
            <a:r>
              <a:rPr lang="en-US" altLang="zh-CN"/>
              <a:t>By induction, if all previously designed semi-unitary analog precoders are mutually orthogonal, the next derived one will also remain orthogonal to all previous ones.</a:t>
            </a:r>
            <a:endParaRPr lang="en-US" altLang="zh-CN"/>
          </a:p>
          <a:p>
            <a:r>
              <a:rPr lang="en-US" altLang="zh-CN"/>
              <a:t>2-4. </a:t>
            </a:r>
            <a:r>
              <a:rPr lang="zh-CN" altLang="en-US"/>
              <a:t>成立的原因：</a:t>
            </a:r>
            <a:r>
              <a:rPr lang="en-US" altLang="zh-CN"/>
              <a:t>Such a condition naturally holds, since the first one is semi-unitary, and the second precoder is made to be orthogonal to the first one.</a:t>
            </a:r>
            <a:endParaRPr lang="en-US" altLang="zh-CN"/>
          </a:p>
          <a:p>
            <a:r>
              <a:rPr lang="en-US" altLang="zh-CN"/>
              <a:t>3. </a:t>
            </a:r>
            <a:r>
              <a:rPr lang="zh-CN" altLang="en-US"/>
              <a:t>第二部分：</a:t>
            </a:r>
            <a:r>
              <a:rPr lang="en-US" altLang="zh-CN"/>
              <a:t>The second property is that:</a:t>
            </a:r>
            <a:endParaRPr lang="en-US" altLang="zh-CN"/>
          </a:p>
          <a:p>
            <a:r>
              <a:rPr kumimoji="1" lang="en-US" altLang="zh-CN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3-1. </a:t>
            </a:r>
            <a:r>
              <a:rPr kumimoji="1" lang="zh-CN" altLang="en-US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性质一：</a:t>
            </a:r>
            <a:r>
              <a:rPr kumimoji="1" lang="en-US" altLang="zh-CN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The derived analog precoder </a:t>
            </a:r>
            <a:r>
              <a:rPr kumimoji="1" lang="en-US" altLang="zh-CN" b="1" dirty="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effectively suppresses the MUI</a:t>
            </a:r>
            <a:r>
              <a:rPr kumimoji="1" lang="en-US" altLang="zh-CN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it causes to </a:t>
            </a:r>
            <a:r>
              <a:rPr kumimoji="1" lang="en-US" altLang="zh-CN" b="1" dirty="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prior MSs</a:t>
            </a:r>
            <a:r>
              <a:rPr kumimoji="1" lang="en-US" altLang="zh-CN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when harvesting the array gain.</a:t>
            </a:r>
            <a:endParaRPr kumimoji="1" lang="en-US" altLang="zh-CN" dirty="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r>
              <a:rPr lang="en-US" altLang="zh-CN"/>
              <a:t>3-2. </a:t>
            </a:r>
            <a:r>
              <a:rPr lang="zh-CN" altLang="en-US"/>
              <a:t>性质的证明：</a:t>
            </a:r>
            <a:r>
              <a:rPr lang="en-US" altLang="zh-CN"/>
              <a:t>Due to the mutual orthogonality among the previous semi-unitary analog precoders, minimizing the upper bound of each prior MUI term is equivalent to minimizing the distance between the ideal semi-unitary analog precoder and the real analog precoder, which is achieved through phase-extraction used in our scheme. This reduces the MUI to all prior MSs to a negligible level.</a:t>
            </a:r>
            <a:endParaRPr lang="en-US" altLang="zh-CN"/>
          </a:p>
          <a:p>
            <a:r>
              <a:rPr lang="en-US" altLang="zh-CN"/>
              <a:t>3-3. </a:t>
            </a:r>
            <a:r>
              <a:rPr lang="zh-CN" altLang="en-US"/>
              <a:t>但是，剩余的干扰还在：</a:t>
            </a:r>
            <a:r>
              <a:rPr lang="en-US" altLang="zh-CN"/>
              <a:t>However, </a:t>
            </a:r>
            <a:r>
              <a:rPr kumimoji="1" lang="en-US" altLang="zh-CN" dirty="0">
                <a:solidFill>
                  <a:schemeClr val="tx2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the MUI</a:t>
            </a:r>
            <a:r>
              <a:rPr kumimoji="1" lang="en-US" altLang="zh-CN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caused to </a:t>
            </a:r>
            <a:r>
              <a:rPr kumimoji="1" lang="en-US" altLang="zh-CN" b="1" dirty="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later MSs</a:t>
            </a:r>
            <a:r>
              <a:rPr kumimoji="1" lang="en-US" altLang="zh-CN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kumimoji="1" lang="en-US" altLang="zh-CN" b="1" dirty="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still persists due to the balance with array gain harvesting.</a:t>
            </a:r>
            <a:endParaRPr kumimoji="1" lang="zh-CN" altLang="en-US" dirty="0"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en-US" altLang="zh-CN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6" Type="http://schemas.openxmlformats.org/officeDocument/2006/relationships/tags" Target="../tags/tag48.xml"/><Relationship Id="rId5" Type="http://schemas.openxmlformats.org/officeDocument/2006/relationships/tags" Target="../tags/tag47.xml"/><Relationship Id="rId4" Type="http://schemas.openxmlformats.org/officeDocument/2006/relationships/tags" Target="../tags/tag46.xml"/><Relationship Id="rId3" Type="http://schemas.openxmlformats.org/officeDocument/2006/relationships/tags" Target="../tags/tag45.xml"/><Relationship Id="rId2" Type="http://schemas.openxmlformats.org/officeDocument/2006/relationships/tags" Target="../tags/tag44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5" Type="http://schemas.openxmlformats.org/officeDocument/2006/relationships/tags" Target="../tags/tag52.xml"/><Relationship Id="rId4" Type="http://schemas.openxmlformats.org/officeDocument/2006/relationships/tags" Target="../tags/tag51.xml"/><Relationship Id="rId3" Type="http://schemas.openxmlformats.org/officeDocument/2006/relationships/tags" Target="../tags/tag50.xml"/><Relationship Id="rId2" Type="http://schemas.openxmlformats.org/officeDocument/2006/relationships/tags" Target="../tags/tag49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6" Type="http://schemas.openxmlformats.org/officeDocument/2006/relationships/tags" Target="../tags/tag57.xml"/><Relationship Id="rId5" Type="http://schemas.openxmlformats.org/officeDocument/2006/relationships/tags" Target="../tags/tag56.xml"/><Relationship Id="rId4" Type="http://schemas.openxmlformats.org/officeDocument/2006/relationships/tags" Target="../tags/tag55.xml"/><Relationship Id="rId3" Type="http://schemas.openxmlformats.org/officeDocument/2006/relationships/tags" Target="../tags/tag54.xml"/><Relationship Id="rId2" Type="http://schemas.openxmlformats.org/officeDocument/2006/relationships/tags" Target="../tags/tag53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6" Type="http://schemas.openxmlformats.org/officeDocument/2006/relationships/tags" Target="../tags/tag16.xml"/><Relationship Id="rId5" Type="http://schemas.openxmlformats.org/officeDocument/2006/relationships/tags" Target="../tags/tag15.xml"/><Relationship Id="rId4" Type="http://schemas.openxmlformats.org/officeDocument/2006/relationships/tags" Target="../tags/tag14.xml"/><Relationship Id="rId3" Type="http://schemas.openxmlformats.org/officeDocument/2006/relationships/tags" Target="../tags/tag13.xml"/><Relationship Id="rId2" Type="http://schemas.openxmlformats.org/officeDocument/2006/relationships/tags" Target="../tags/tag12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7" Type="http://schemas.openxmlformats.org/officeDocument/2006/relationships/tags" Target="../tags/tag22.xml"/><Relationship Id="rId6" Type="http://schemas.openxmlformats.org/officeDocument/2006/relationships/tags" Target="../tags/tag21.xml"/><Relationship Id="rId5" Type="http://schemas.openxmlformats.org/officeDocument/2006/relationships/tags" Target="../tags/tag20.xml"/><Relationship Id="rId4" Type="http://schemas.openxmlformats.org/officeDocument/2006/relationships/tags" Target="../tags/tag19.xml"/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9" Type="http://schemas.openxmlformats.org/officeDocument/2006/relationships/tags" Target="../tags/tag30.xml"/><Relationship Id="rId8" Type="http://schemas.openxmlformats.org/officeDocument/2006/relationships/tags" Target="../tags/tag29.xml"/><Relationship Id="rId7" Type="http://schemas.openxmlformats.org/officeDocument/2006/relationships/tags" Target="../tags/tag28.xml"/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Relationship Id="rId3" Type="http://schemas.openxmlformats.org/officeDocument/2006/relationships/tags" Target="../tags/tag24.xml"/><Relationship Id="rId2" Type="http://schemas.openxmlformats.org/officeDocument/2006/relationships/tags" Target="../tags/tag23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5" Type="http://schemas.openxmlformats.org/officeDocument/2006/relationships/tags" Target="../tags/tag34.xml"/><Relationship Id="rId4" Type="http://schemas.openxmlformats.org/officeDocument/2006/relationships/tags" Target="../tags/tag33.xml"/><Relationship Id="rId3" Type="http://schemas.openxmlformats.org/officeDocument/2006/relationships/tags" Target="../tags/tag32.xml"/><Relationship Id="rId2" Type="http://schemas.openxmlformats.org/officeDocument/2006/relationships/tags" Target="../tags/tag31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4" Type="http://schemas.openxmlformats.org/officeDocument/2006/relationships/tags" Target="../tags/tag37.xml"/><Relationship Id="rId3" Type="http://schemas.openxmlformats.org/officeDocument/2006/relationships/tags" Target="../tags/tag36.xml"/><Relationship Id="rId2" Type="http://schemas.openxmlformats.org/officeDocument/2006/relationships/tags" Target="../tags/tag35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7" Type="http://schemas.openxmlformats.org/officeDocument/2006/relationships/tags" Target="../tags/tag43.xml"/><Relationship Id="rId6" Type="http://schemas.openxmlformats.org/officeDocument/2006/relationships/tags" Target="../tags/tag42.xml"/><Relationship Id="rId5" Type="http://schemas.openxmlformats.org/officeDocument/2006/relationships/tags" Target="../tags/tag41.xml"/><Relationship Id="rId4" Type="http://schemas.openxmlformats.org/officeDocument/2006/relationships/tags" Target="../tags/tag40.xml"/><Relationship Id="rId3" Type="http://schemas.openxmlformats.org/officeDocument/2006/relationships/tags" Target="../tags/tag39.xml"/><Relationship Id="rId2" Type="http://schemas.openxmlformats.org/officeDocument/2006/relationships/tags" Target="../tags/tag38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0"/>
            <a:ext cx="12192000" cy="942109"/>
          </a:xfrm>
          <a:prstGeom prst="rect">
            <a:avLst/>
          </a:prstGeom>
          <a:solidFill>
            <a:srgbClr val="252AA8"/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cs typeface="Times New Roman" panose="02020603050405020304" charset="0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48490"/>
            <a:ext cx="10515600" cy="845127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kumimoji="1" lang="zh-CN" altLang="en-US" dirty="0"/>
              <a:t>单击此处编辑母版标题样式</a:t>
            </a:r>
            <a:endParaRPr kumimoji="1" lang="zh-CN" altLang="en-US" dirty="0"/>
          </a:p>
        </p:txBody>
      </p:sp>
      <p:sp>
        <p:nvSpPr>
          <p:cNvPr id="6" name="内容占位符 2"/>
          <p:cNvSpPr>
            <a:spLocks noGrp="1"/>
          </p:cNvSpPr>
          <p:nvPr>
            <p:ph idx="1" hasCustomPrompt="1"/>
          </p:nvPr>
        </p:nvSpPr>
        <p:spPr>
          <a:xfrm>
            <a:off x="838200" y="1205345"/>
            <a:ext cx="10515600" cy="4971618"/>
          </a:xfrm>
        </p:spPr>
        <p:txBody>
          <a:bodyPr/>
          <a:lstStyle>
            <a:lvl1pPr marL="273050" indent="-273050">
              <a:buClr>
                <a:srgbClr val="356115"/>
              </a:buClr>
              <a:buFont typeface="Arial" panose="020B0604020202020204" pitchFamily="34" charset="0"/>
              <a:buChar char="•"/>
              <a:defRPr/>
            </a:lvl1pPr>
          </a:lstStyle>
          <a:p>
            <a:r>
              <a:rPr kumimoji="1" lang="zh-CN" altLang="en-US" dirty="0"/>
              <a:t>编辑母版文本样式
第二级
第三级
第四级
第五级</a:t>
            </a:r>
            <a:endParaRPr kumimoji="1" lang="en-US" altLang="zh-CN" dirty="0"/>
          </a:p>
          <a:p>
            <a:endParaRPr kumimoji="1" lang="zh-CN" altLang="en-US" dirty="0"/>
          </a:p>
        </p:txBody>
      </p:sp>
      <p:sp>
        <p:nvSpPr>
          <p:cNvPr id="16" name="矩形 15"/>
          <p:cNvSpPr/>
          <p:nvPr userDrawn="1"/>
        </p:nvSpPr>
        <p:spPr>
          <a:xfrm>
            <a:off x="0" y="6637655"/>
            <a:ext cx="3549650" cy="220345"/>
          </a:xfrm>
          <a:prstGeom prst="rect">
            <a:avLst/>
          </a:prstGeom>
          <a:solidFill>
            <a:srgbClr val="252A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200" dirty="0"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Kaijie Zeng (SEU)</a:t>
            </a:r>
            <a:endParaRPr kumimoji="1" lang="en-US" altLang="zh-CN" sz="1200" dirty="0">
              <a:latin typeface="Times New Roman" panose="02020603050405020304" charset="0"/>
              <a:ea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7" name="矩形 16"/>
          <p:cNvSpPr/>
          <p:nvPr userDrawn="1"/>
        </p:nvSpPr>
        <p:spPr>
          <a:xfrm>
            <a:off x="3549650" y="6637655"/>
            <a:ext cx="5521325" cy="220345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000" dirty="0"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  <a:sym typeface="+mn-ea"/>
              </a:rPr>
              <a:t>Efficient Multi-User Hybrid Precoding and Combining for mmWave Massive MIMO Systems</a:t>
            </a:r>
            <a:endParaRPr lang="en-US" altLang="zh-CN" sz="1000" dirty="0">
              <a:latin typeface="Times New Roman" panose="02020603050405020304" charset="0"/>
              <a:ea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18" name="矩形 17"/>
          <p:cNvSpPr/>
          <p:nvPr userDrawn="1"/>
        </p:nvSpPr>
        <p:spPr>
          <a:xfrm>
            <a:off x="9071610" y="6637655"/>
            <a:ext cx="3120390" cy="220345"/>
          </a:xfrm>
          <a:prstGeom prst="rect">
            <a:avLst/>
          </a:prstGeom>
          <a:solidFill>
            <a:srgbClr val="252A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200" dirty="0">
              <a:latin typeface="Times New Roman" panose="02020603050405020304" charset="0"/>
              <a:ea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0" name="日期占位符 3"/>
          <p:cNvSpPr txBox="1"/>
          <p:nvPr userDrawn="1"/>
        </p:nvSpPr>
        <p:spPr>
          <a:xfrm>
            <a:off x="10267315" y="6637865"/>
            <a:ext cx="728507" cy="2201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F42B4B9-4F4F-DC40-8BF5-0036F3636617}" type="slidenum">
              <a:rPr lang="en-US" sz="1000" smtClean="0">
                <a:solidFill>
                  <a:schemeClr val="bg1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</a:fld>
            <a:endParaRPr lang="en-US" sz="1000" dirty="0">
              <a:solidFill>
                <a:schemeClr val="bg1"/>
              </a:solidFill>
              <a:latin typeface="Times New Roman" panose="02020603050405020304" charset="0"/>
              <a:ea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21" name="图片 20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 cstate="email"/>
          <a:stretch>
            <a:fillRect/>
          </a:stretch>
        </p:blipFill>
        <p:spPr>
          <a:xfrm>
            <a:off x="11168380" y="96520"/>
            <a:ext cx="756920" cy="75692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330" y="1555115"/>
            <a:ext cx="5233035" cy="4608195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5" Type="http://schemas.openxmlformats.org/officeDocument/2006/relationships/tags" Target="../tags/tag60.xml"/><Relationship Id="rId14" Type="http://schemas.openxmlformats.org/officeDocument/2006/relationships/tags" Target="../tags/tag59.xml"/><Relationship Id="rId13" Type="http://schemas.openxmlformats.org/officeDocument/2006/relationships/tags" Target="../tags/tag58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/>
            </a:gs>
            <a:gs pos="100000">
              <a:schemeClr val="bg2">
                <a:lumMod val="8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  <p:custDataLst>
      <p:tags r:id="rId15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61.xml"/><Relationship Id="rId1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image" Target="../media/image54.png"/><Relationship Id="rId8" Type="http://schemas.openxmlformats.org/officeDocument/2006/relationships/image" Target="../media/image53.png"/><Relationship Id="rId7" Type="http://schemas.openxmlformats.org/officeDocument/2006/relationships/image" Target="../media/image52.png"/><Relationship Id="rId6" Type="http://schemas.openxmlformats.org/officeDocument/2006/relationships/image" Target="../media/image51.png"/><Relationship Id="rId5" Type="http://schemas.openxmlformats.org/officeDocument/2006/relationships/tags" Target="../tags/tag111.xml"/><Relationship Id="rId4" Type="http://schemas.openxmlformats.org/officeDocument/2006/relationships/tags" Target="../tags/tag110.xml"/><Relationship Id="rId3" Type="http://schemas.openxmlformats.org/officeDocument/2006/relationships/tags" Target="../tags/tag109.xml"/><Relationship Id="rId2" Type="http://schemas.openxmlformats.org/officeDocument/2006/relationships/tags" Target="../tags/tag108.xml"/><Relationship Id="rId19" Type="http://schemas.openxmlformats.org/officeDocument/2006/relationships/notesSlide" Target="../notesSlides/notesSlide10.xml"/><Relationship Id="rId18" Type="http://schemas.openxmlformats.org/officeDocument/2006/relationships/slideLayout" Target="../slideLayouts/slideLayout3.xml"/><Relationship Id="rId17" Type="http://schemas.openxmlformats.org/officeDocument/2006/relationships/tags" Target="../tags/tag112.xml"/><Relationship Id="rId16" Type="http://schemas.openxmlformats.org/officeDocument/2006/relationships/image" Target="../media/image61.png"/><Relationship Id="rId15" Type="http://schemas.openxmlformats.org/officeDocument/2006/relationships/image" Target="../media/image60.png"/><Relationship Id="rId14" Type="http://schemas.openxmlformats.org/officeDocument/2006/relationships/image" Target="../media/image59.png"/><Relationship Id="rId13" Type="http://schemas.openxmlformats.org/officeDocument/2006/relationships/image" Target="../media/image58.png"/><Relationship Id="rId12" Type="http://schemas.openxmlformats.org/officeDocument/2006/relationships/image" Target="../media/image57.png"/><Relationship Id="rId11" Type="http://schemas.openxmlformats.org/officeDocument/2006/relationships/image" Target="../media/image56.png"/><Relationship Id="rId10" Type="http://schemas.openxmlformats.org/officeDocument/2006/relationships/image" Target="../media/image55.png"/><Relationship Id="rId1" Type="http://schemas.openxmlformats.org/officeDocument/2006/relationships/tags" Target="../tags/tag107.xml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image" Target="../media/image67.png"/><Relationship Id="rId8" Type="http://schemas.openxmlformats.org/officeDocument/2006/relationships/image" Target="../media/image66.png"/><Relationship Id="rId7" Type="http://schemas.openxmlformats.org/officeDocument/2006/relationships/image" Target="../media/image65.png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Relationship Id="rId3" Type="http://schemas.openxmlformats.org/officeDocument/2006/relationships/tags" Target="../tags/tag115.xml"/><Relationship Id="rId20" Type="http://schemas.openxmlformats.org/officeDocument/2006/relationships/notesSlide" Target="../notesSlides/notesSlide11.xml"/><Relationship Id="rId2" Type="http://schemas.openxmlformats.org/officeDocument/2006/relationships/tags" Target="../tags/tag114.xml"/><Relationship Id="rId19" Type="http://schemas.openxmlformats.org/officeDocument/2006/relationships/slideLayout" Target="../slideLayouts/slideLayout3.xml"/><Relationship Id="rId18" Type="http://schemas.openxmlformats.org/officeDocument/2006/relationships/tags" Target="../tags/tag122.xml"/><Relationship Id="rId17" Type="http://schemas.openxmlformats.org/officeDocument/2006/relationships/tags" Target="../tags/tag121.xml"/><Relationship Id="rId16" Type="http://schemas.openxmlformats.org/officeDocument/2006/relationships/tags" Target="../tags/tag120.xml"/><Relationship Id="rId15" Type="http://schemas.openxmlformats.org/officeDocument/2006/relationships/image" Target="../media/image69.png"/><Relationship Id="rId14" Type="http://schemas.openxmlformats.org/officeDocument/2006/relationships/tags" Target="../tags/tag119.xml"/><Relationship Id="rId13" Type="http://schemas.openxmlformats.org/officeDocument/2006/relationships/tags" Target="../tags/tag118.xml"/><Relationship Id="rId12" Type="http://schemas.openxmlformats.org/officeDocument/2006/relationships/tags" Target="../tags/tag117.xml"/><Relationship Id="rId11" Type="http://schemas.openxmlformats.org/officeDocument/2006/relationships/tags" Target="../tags/tag116.xml"/><Relationship Id="rId10" Type="http://schemas.openxmlformats.org/officeDocument/2006/relationships/image" Target="../media/image68.png"/><Relationship Id="rId1" Type="http://schemas.openxmlformats.org/officeDocument/2006/relationships/tags" Target="../tags/tag113.xml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tags" Target="../tags/tag128.xml"/><Relationship Id="rId8" Type="http://schemas.openxmlformats.org/officeDocument/2006/relationships/tags" Target="../tags/tag127.xml"/><Relationship Id="rId7" Type="http://schemas.openxmlformats.org/officeDocument/2006/relationships/tags" Target="../tags/tag126.xml"/><Relationship Id="rId6" Type="http://schemas.openxmlformats.org/officeDocument/2006/relationships/image" Target="../media/image72.png"/><Relationship Id="rId5" Type="http://schemas.openxmlformats.org/officeDocument/2006/relationships/tags" Target="../tags/tag125.xml"/><Relationship Id="rId4" Type="http://schemas.openxmlformats.org/officeDocument/2006/relationships/image" Target="../media/image71.png"/><Relationship Id="rId3" Type="http://schemas.openxmlformats.org/officeDocument/2006/relationships/tags" Target="../tags/tag124.xml"/><Relationship Id="rId20" Type="http://schemas.openxmlformats.org/officeDocument/2006/relationships/notesSlide" Target="../notesSlides/notesSlide12.xml"/><Relationship Id="rId2" Type="http://schemas.openxmlformats.org/officeDocument/2006/relationships/image" Target="../media/image70.png"/><Relationship Id="rId19" Type="http://schemas.openxmlformats.org/officeDocument/2006/relationships/slideLayout" Target="../slideLayouts/slideLayout3.xml"/><Relationship Id="rId18" Type="http://schemas.openxmlformats.org/officeDocument/2006/relationships/tags" Target="../tags/tag136.xml"/><Relationship Id="rId17" Type="http://schemas.openxmlformats.org/officeDocument/2006/relationships/image" Target="../media/image73.png"/><Relationship Id="rId16" Type="http://schemas.openxmlformats.org/officeDocument/2006/relationships/tags" Target="../tags/tag135.xml"/><Relationship Id="rId15" Type="http://schemas.openxmlformats.org/officeDocument/2006/relationships/tags" Target="../tags/tag134.xml"/><Relationship Id="rId14" Type="http://schemas.openxmlformats.org/officeDocument/2006/relationships/tags" Target="../tags/tag133.xml"/><Relationship Id="rId13" Type="http://schemas.openxmlformats.org/officeDocument/2006/relationships/tags" Target="../tags/tag132.xml"/><Relationship Id="rId12" Type="http://schemas.openxmlformats.org/officeDocument/2006/relationships/tags" Target="../tags/tag131.xml"/><Relationship Id="rId11" Type="http://schemas.openxmlformats.org/officeDocument/2006/relationships/tags" Target="../tags/tag130.xml"/><Relationship Id="rId10" Type="http://schemas.openxmlformats.org/officeDocument/2006/relationships/tags" Target="../tags/tag129.xml"/><Relationship Id="rId1" Type="http://schemas.openxmlformats.org/officeDocument/2006/relationships/tags" Target="../tags/tag123.xml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3.xml"/><Relationship Id="rId4" Type="http://schemas.openxmlformats.org/officeDocument/2006/relationships/slideLayout" Target="../slideLayouts/slideLayout3.xml"/><Relationship Id="rId3" Type="http://schemas.openxmlformats.org/officeDocument/2006/relationships/tags" Target="../tags/tag139.xml"/><Relationship Id="rId2" Type="http://schemas.openxmlformats.org/officeDocument/2006/relationships/tags" Target="../tags/tag138.xml"/><Relationship Id="rId1" Type="http://schemas.openxmlformats.org/officeDocument/2006/relationships/tags" Target="../tags/tag137.xml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4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41.xml"/><Relationship Id="rId2" Type="http://schemas.openxmlformats.org/officeDocument/2006/relationships/tags" Target="../tags/tag140.xml"/><Relationship Id="rId1" Type="http://schemas.openxmlformats.org/officeDocument/2006/relationships/image" Target="../media/image74.jpe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68.xml"/><Relationship Id="rId8" Type="http://schemas.openxmlformats.org/officeDocument/2006/relationships/tags" Target="../tags/tag67.xml"/><Relationship Id="rId7" Type="http://schemas.openxmlformats.org/officeDocument/2006/relationships/tags" Target="../tags/tag66.xml"/><Relationship Id="rId6" Type="http://schemas.openxmlformats.org/officeDocument/2006/relationships/tags" Target="../tags/tag65.xml"/><Relationship Id="rId5" Type="http://schemas.openxmlformats.org/officeDocument/2006/relationships/tags" Target="../tags/tag64.xml"/><Relationship Id="rId4" Type="http://schemas.openxmlformats.org/officeDocument/2006/relationships/image" Target="../media/image4.png"/><Relationship Id="rId3" Type="http://schemas.openxmlformats.org/officeDocument/2006/relationships/tags" Target="../tags/tag63.xml"/><Relationship Id="rId2" Type="http://schemas.openxmlformats.org/officeDocument/2006/relationships/tags" Target="../tags/tag62.xml"/><Relationship Id="rId19" Type="http://schemas.openxmlformats.org/officeDocument/2006/relationships/notesSlide" Target="../notesSlides/notesSlide2.xml"/><Relationship Id="rId18" Type="http://schemas.openxmlformats.org/officeDocument/2006/relationships/slideLayout" Target="../slideLayouts/slideLayout2.xml"/><Relationship Id="rId17" Type="http://schemas.openxmlformats.org/officeDocument/2006/relationships/tags" Target="../tags/tag76.xml"/><Relationship Id="rId16" Type="http://schemas.openxmlformats.org/officeDocument/2006/relationships/tags" Target="../tags/tag75.xml"/><Relationship Id="rId15" Type="http://schemas.openxmlformats.org/officeDocument/2006/relationships/tags" Target="../tags/tag74.xml"/><Relationship Id="rId14" Type="http://schemas.openxmlformats.org/officeDocument/2006/relationships/tags" Target="../tags/tag73.xml"/><Relationship Id="rId13" Type="http://schemas.openxmlformats.org/officeDocument/2006/relationships/tags" Target="../tags/tag72.xml"/><Relationship Id="rId12" Type="http://schemas.openxmlformats.org/officeDocument/2006/relationships/tags" Target="../tags/tag71.xml"/><Relationship Id="rId11" Type="http://schemas.openxmlformats.org/officeDocument/2006/relationships/tags" Target="../tags/tag70.xml"/><Relationship Id="rId10" Type="http://schemas.openxmlformats.org/officeDocument/2006/relationships/tags" Target="../tags/tag69.xml"/><Relationship Id="rId1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3.xml"/><Relationship Id="rId8" Type="http://schemas.openxmlformats.org/officeDocument/2006/relationships/slideLayout" Target="../slideLayouts/slideLayout3.xml"/><Relationship Id="rId7" Type="http://schemas.openxmlformats.org/officeDocument/2006/relationships/tags" Target="../tags/tag83.xml"/><Relationship Id="rId6" Type="http://schemas.openxmlformats.org/officeDocument/2006/relationships/tags" Target="../tags/tag82.xml"/><Relationship Id="rId5" Type="http://schemas.openxmlformats.org/officeDocument/2006/relationships/tags" Target="../tags/tag81.xml"/><Relationship Id="rId4" Type="http://schemas.openxmlformats.org/officeDocument/2006/relationships/tags" Target="../tags/tag80.xml"/><Relationship Id="rId3" Type="http://schemas.openxmlformats.org/officeDocument/2006/relationships/tags" Target="../tags/tag79.xml"/><Relationship Id="rId2" Type="http://schemas.openxmlformats.org/officeDocument/2006/relationships/tags" Target="../tags/tag78.xml"/><Relationship Id="rId1" Type="http://schemas.openxmlformats.org/officeDocument/2006/relationships/tags" Target="../tags/tag77.xml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3.xml"/><Relationship Id="rId4" Type="http://schemas.openxmlformats.org/officeDocument/2006/relationships/tags" Target="../tags/tag87.xml"/><Relationship Id="rId3" Type="http://schemas.openxmlformats.org/officeDocument/2006/relationships/tags" Target="../tags/tag86.xml"/><Relationship Id="rId2" Type="http://schemas.openxmlformats.org/officeDocument/2006/relationships/tags" Target="../tags/tag85.xml"/><Relationship Id="rId1" Type="http://schemas.openxmlformats.org/officeDocument/2006/relationships/tags" Target="../tags/tag84.xml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tags" Target="../tags/tag89.xml"/><Relationship Id="rId8" Type="http://schemas.openxmlformats.org/officeDocument/2006/relationships/image" Target="../media/image11.png"/><Relationship Id="rId7" Type="http://schemas.openxmlformats.org/officeDocument/2006/relationships/image" Target="../media/image10.png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svg"/><Relationship Id="rId3" Type="http://schemas.openxmlformats.org/officeDocument/2006/relationships/image" Target="../media/image6.png"/><Relationship Id="rId2" Type="http://schemas.openxmlformats.org/officeDocument/2006/relationships/tags" Target="../tags/tag88.xml"/><Relationship Id="rId16" Type="http://schemas.openxmlformats.org/officeDocument/2006/relationships/notesSlide" Target="../notesSlides/notesSlide5.xml"/><Relationship Id="rId15" Type="http://schemas.openxmlformats.org/officeDocument/2006/relationships/slideLayout" Target="../slideLayouts/slideLayout3.xml"/><Relationship Id="rId14" Type="http://schemas.openxmlformats.org/officeDocument/2006/relationships/tags" Target="../tags/tag91.xml"/><Relationship Id="rId13" Type="http://schemas.openxmlformats.org/officeDocument/2006/relationships/image" Target="../media/image14.png"/><Relationship Id="rId12" Type="http://schemas.openxmlformats.org/officeDocument/2006/relationships/image" Target="../media/image13.png"/><Relationship Id="rId11" Type="http://schemas.openxmlformats.org/officeDocument/2006/relationships/image" Target="../media/image12.png"/><Relationship Id="rId10" Type="http://schemas.openxmlformats.org/officeDocument/2006/relationships/tags" Target="../tags/tag90.xml"/><Relationship Id="rId1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6.xml"/><Relationship Id="rId6" Type="http://schemas.openxmlformats.org/officeDocument/2006/relationships/slideLayout" Target="../slideLayouts/slideLayout3.xml"/><Relationship Id="rId5" Type="http://schemas.openxmlformats.org/officeDocument/2006/relationships/tags" Target="../tags/tag94.xml"/><Relationship Id="rId4" Type="http://schemas.openxmlformats.org/officeDocument/2006/relationships/image" Target="../media/image16.png"/><Relationship Id="rId3" Type="http://schemas.openxmlformats.org/officeDocument/2006/relationships/tags" Target="../tags/tag93.xml"/><Relationship Id="rId2" Type="http://schemas.openxmlformats.org/officeDocument/2006/relationships/tags" Target="../tags/tag92.xml"/><Relationship Id="rId1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image" Target="../media/image21.png"/><Relationship Id="rId8" Type="http://schemas.openxmlformats.org/officeDocument/2006/relationships/tags" Target="../tags/tag98.xml"/><Relationship Id="rId7" Type="http://schemas.openxmlformats.org/officeDocument/2006/relationships/tags" Target="../tags/tag97.xml"/><Relationship Id="rId6" Type="http://schemas.openxmlformats.org/officeDocument/2006/relationships/tags" Target="../tags/tag96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5" Type="http://schemas.openxmlformats.org/officeDocument/2006/relationships/notesSlide" Target="../notesSlides/notesSlide7.xml"/><Relationship Id="rId14" Type="http://schemas.openxmlformats.org/officeDocument/2006/relationships/slideLayout" Target="../slideLayouts/slideLayout3.xml"/><Relationship Id="rId13" Type="http://schemas.openxmlformats.org/officeDocument/2006/relationships/tags" Target="../tags/tag99.xml"/><Relationship Id="rId12" Type="http://schemas.openxmlformats.org/officeDocument/2006/relationships/image" Target="../media/image24.png"/><Relationship Id="rId11" Type="http://schemas.openxmlformats.org/officeDocument/2006/relationships/image" Target="../media/image23.png"/><Relationship Id="rId10" Type="http://schemas.openxmlformats.org/officeDocument/2006/relationships/image" Target="../media/image22.png"/><Relationship Id="rId1" Type="http://schemas.openxmlformats.org/officeDocument/2006/relationships/tags" Target="../tags/tag95.xml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tags" Target="../tags/tag102.xml"/><Relationship Id="rId8" Type="http://schemas.openxmlformats.org/officeDocument/2006/relationships/tags" Target="../tags/tag101.xml"/><Relationship Id="rId7" Type="http://schemas.openxmlformats.org/officeDocument/2006/relationships/image" Target="../media/image30.png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Relationship Id="rId3" Type="http://schemas.openxmlformats.org/officeDocument/2006/relationships/image" Target="../media/image26.png"/><Relationship Id="rId21" Type="http://schemas.openxmlformats.org/officeDocument/2006/relationships/notesSlide" Target="../notesSlides/notesSlide8.xml"/><Relationship Id="rId20" Type="http://schemas.openxmlformats.org/officeDocument/2006/relationships/slideLayout" Target="../slideLayouts/slideLayout3.xml"/><Relationship Id="rId2" Type="http://schemas.openxmlformats.org/officeDocument/2006/relationships/image" Target="../media/image25.png"/><Relationship Id="rId19" Type="http://schemas.openxmlformats.org/officeDocument/2006/relationships/tags" Target="../tags/tag104.xml"/><Relationship Id="rId18" Type="http://schemas.openxmlformats.org/officeDocument/2006/relationships/image" Target="../media/image38.png"/><Relationship Id="rId17" Type="http://schemas.openxmlformats.org/officeDocument/2006/relationships/image" Target="../media/image37.png"/><Relationship Id="rId16" Type="http://schemas.openxmlformats.org/officeDocument/2006/relationships/image" Target="../media/image36.png"/><Relationship Id="rId15" Type="http://schemas.openxmlformats.org/officeDocument/2006/relationships/image" Target="../media/image35.png"/><Relationship Id="rId14" Type="http://schemas.openxmlformats.org/officeDocument/2006/relationships/image" Target="../media/image34.png"/><Relationship Id="rId13" Type="http://schemas.openxmlformats.org/officeDocument/2006/relationships/image" Target="../media/image33.png"/><Relationship Id="rId12" Type="http://schemas.openxmlformats.org/officeDocument/2006/relationships/image" Target="../media/image32.png"/><Relationship Id="rId11" Type="http://schemas.openxmlformats.org/officeDocument/2006/relationships/image" Target="../media/image31.png"/><Relationship Id="rId10" Type="http://schemas.openxmlformats.org/officeDocument/2006/relationships/tags" Target="../tags/tag103.xml"/><Relationship Id="rId1" Type="http://schemas.openxmlformats.org/officeDocument/2006/relationships/tags" Target="../tags/tag100.xml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image" Target="../media/image46.png"/><Relationship Id="rId8" Type="http://schemas.openxmlformats.org/officeDocument/2006/relationships/image" Target="../media/image45.png"/><Relationship Id="rId7" Type="http://schemas.openxmlformats.org/officeDocument/2006/relationships/image" Target="../media/image44.png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tags" Target="../tags/tag105.xml"/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6" Type="http://schemas.openxmlformats.org/officeDocument/2006/relationships/notesSlide" Target="../notesSlides/notesSlide9.xml"/><Relationship Id="rId15" Type="http://schemas.openxmlformats.org/officeDocument/2006/relationships/slideLayout" Target="../slideLayouts/slideLayout3.xml"/><Relationship Id="rId14" Type="http://schemas.openxmlformats.org/officeDocument/2006/relationships/tags" Target="../tags/tag106.xml"/><Relationship Id="rId13" Type="http://schemas.openxmlformats.org/officeDocument/2006/relationships/image" Target="../media/image50.png"/><Relationship Id="rId12" Type="http://schemas.openxmlformats.org/officeDocument/2006/relationships/image" Target="../media/image49.png"/><Relationship Id="rId11" Type="http://schemas.openxmlformats.org/officeDocument/2006/relationships/image" Target="../media/image48.png"/><Relationship Id="rId10" Type="http://schemas.openxmlformats.org/officeDocument/2006/relationships/image" Target="../media/image47.png"/><Relationship Id="rId1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 flipV="1">
            <a:off x="5848667" y="3281142"/>
            <a:ext cx="494665" cy="76200"/>
          </a:xfrm>
          <a:prstGeom prst="rect">
            <a:avLst/>
          </a:prstGeom>
          <a:gradFill>
            <a:gsLst>
              <a:gs pos="0">
                <a:schemeClr val="accent2">
                  <a:lumMod val="20000"/>
                  <a:lumOff val="80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2112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56540" y="6402705"/>
            <a:ext cx="25215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chemeClr val="bg1"/>
                </a:solidFill>
                <a:cs typeface="+mn-lt"/>
              </a:rPr>
              <a:t>Paper ID : CT 4363</a:t>
            </a:r>
            <a:endParaRPr lang="zh-CN" altLang="en-US" b="1" dirty="0">
              <a:solidFill>
                <a:schemeClr val="bg1"/>
              </a:solidFill>
              <a:cs typeface="+mn-lt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0165" y="3750806"/>
            <a:ext cx="1219200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Kaijie Zeng, Yuanli Ma, Bin Yan, Zheng Wang*, Yili Xia </a:t>
            </a:r>
            <a:endParaRPr lang="en-US" altLang="zh-CN" sz="2000" dirty="0">
              <a:solidFill>
                <a:schemeClr val="bg1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algn="ctr"/>
            <a:r>
              <a:rPr lang="en-US" altLang="zh-CN" sz="2000" i="1" dirty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Southeast University</a:t>
            </a:r>
            <a:r>
              <a:rPr lang="en-US" altLang="zh-CN" sz="2000" dirty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, Nanjing, China</a:t>
            </a:r>
            <a:endParaRPr lang="en-US" altLang="zh-CN" sz="2000" dirty="0">
              <a:solidFill>
                <a:schemeClr val="bg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50165" y="4695825"/>
            <a:ext cx="1214120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Presented by: Kaijie Zeng (kaijie_zeng@seu.edu.cn)</a:t>
            </a:r>
            <a:endParaRPr lang="en-US" altLang="zh-CN" sz="2000" dirty="0">
              <a:solidFill>
                <a:schemeClr val="bg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982345" y="1957705"/>
            <a:ext cx="1063561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360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Efficient Multi-User Hybrid Precoding and Combining for mmWave Massive MIMO Systems</a:t>
            </a:r>
            <a:endParaRPr lang="en-US" altLang="zh-CN" sz="3600">
              <a:solidFill>
                <a:schemeClr val="bg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11" name="组合 10"/>
          <p:cNvGrpSpPr/>
          <p:nvPr/>
        </p:nvGrpSpPr>
        <p:grpSpPr>
          <a:xfrm>
            <a:off x="327660" y="221615"/>
            <a:ext cx="8001635" cy="540385"/>
            <a:chOff x="820" y="1471"/>
            <a:chExt cx="12601" cy="851"/>
          </a:xfrm>
        </p:grpSpPr>
        <p:sp>
          <p:nvSpPr>
            <p:cNvPr id="6" name="文本框 5"/>
            <p:cNvSpPr txBox="1"/>
            <p:nvPr/>
          </p:nvSpPr>
          <p:spPr>
            <a:xfrm>
              <a:off x="820" y="1471"/>
              <a:ext cx="1260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2800" b="1" dirty="0">
                  <a:solidFill>
                    <a:schemeClr val="bg1"/>
                  </a:solidFill>
                  <a:latin typeface="Times New Roman" panose="02020603050405020304" charset="0"/>
                  <a:cs typeface="Times New Roman" panose="02020603050405020304" charset="0"/>
                </a:rPr>
                <a:t>III-</a:t>
              </a:r>
              <a:endParaRPr lang="en-US" altLang="zh-CN" sz="2800" b="1" dirty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1634" y="1500"/>
              <a:ext cx="11787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2800" b="1" dirty="0">
                  <a:solidFill>
                    <a:schemeClr val="bg1"/>
                  </a:solidFill>
                  <a:latin typeface="Times New Roman" panose="02020603050405020304" charset="0"/>
                  <a:ea typeface="Verdana" panose="020B0604030504040204" pitchFamily="34" charset="0"/>
                  <a:cs typeface="Times New Roman" panose="02020603050405020304" charset="0"/>
                </a:rPr>
                <a:t>Hybrid Precoding and Combining Design</a:t>
              </a:r>
              <a:endParaRPr lang="en-US" altLang="zh-CN" sz="2800" b="1" dirty="0">
                <a:solidFill>
                  <a:schemeClr val="bg1"/>
                </a:solidFill>
                <a:latin typeface="Times New Roman" panose="02020603050405020304" charset="0"/>
                <a:ea typeface="Verdana" panose="020B0604030504040204" pitchFamily="34" charset="0"/>
                <a:cs typeface="Times New Roman" panose="02020603050405020304" charset="0"/>
              </a:endParaRPr>
            </a:p>
          </p:txBody>
        </p:sp>
      </p:grpSp>
      <p:sp>
        <p:nvSpPr>
          <p:cNvPr id="26" name="圆角矩形 25"/>
          <p:cNvSpPr/>
          <p:nvPr/>
        </p:nvSpPr>
        <p:spPr>
          <a:xfrm>
            <a:off x="312420" y="2013585"/>
            <a:ext cx="2038350" cy="1274445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0">
            <a:srgbClr val="FFFFFF"/>
          </a:lnRef>
          <a:fillRef idx="2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b="1" i="1">
                <a:solidFill>
                  <a:schemeClr val="tx1"/>
                </a:solidFill>
                <a:effectLst/>
              </a:rPr>
              <a:t>How to</a:t>
            </a:r>
            <a:r>
              <a:rPr lang="en-US" altLang="zh-CN" b="1" i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altLang="zh-CN" b="1" i="1"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deal with the remaining interference</a:t>
            </a:r>
            <a:r>
              <a:rPr lang="en-US" altLang="zh-CN" b="1" i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?</a:t>
            </a:r>
            <a:endParaRPr lang="en-US" altLang="zh-CN" b="1" i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8" name="矩形 27"/>
          <p:cNvSpPr/>
          <p:nvPr>
            <p:custDataLst>
              <p:tags r:id="rId1"/>
            </p:custDataLst>
          </p:nvPr>
        </p:nvSpPr>
        <p:spPr>
          <a:xfrm>
            <a:off x="394335" y="4035425"/>
            <a:ext cx="1956435" cy="1567815"/>
          </a:xfrm>
          <a:prstGeom prst="rect">
            <a:avLst/>
          </a:prstGeom>
          <a:solidFill>
            <a:srgbClr val="252AA8"/>
          </a:solidFill>
        </p:spPr>
        <p:style>
          <a:lnRef idx="0">
            <a:srgbClr val="FFFFFF"/>
          </a:lnRef>
          <a:fillRef idx="2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2000" b="1" i="1">
                <a:solidFill>
                  <a:srgbClr val="FFFF00"/>
                </a:solidFill>
                <a:latin typeface="Times New Roman" panose="02020603050405020304" charset="0"/>
                <a:cs typeface="Times New Roman" panose="02020603050405020304" charset="0"/>
              </a:rPr>
              <a:t>Joint Analog-Digital Interference</a:t>
            </a:r>
            <a:endParaRPr lang="en-US" altLang="zh-CN" sz="2000" b="1" i="1">
              <a:solidFill>
                <a:srgbClr val="FFFF00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algn="ctr"/>
            <a:r>
              <a:rPr lang="en-US" altLang="zh-CN" sz="2000" b="1" i="1">
                <a:solidFill>
                  <a:srgbClr val="FFFF00"/>
                </a:solidFill>
                <a:latin typeface="Times New Roman" panose="02020603050405020304" charset="0"/>
                <a:cs typeface="Times New Roman" panose="02020603050405020304" charset="0"/>
              </a:rPr>
              <a:t>Suppression</a:t>
            </a:r>
            <a:endParaRPr lang="en-US" altLang="zh-CN" sz="2000" b="1" i="1">
              <a:solidFill>
                <a:srgbClr val="FFFF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50" name="下箭头 49"/>
          <p:cNvSpPr/>
          <p:nvPr/>
        </p:nvSpPr>
        <p:spPr>
          <a:xfrm>
            <a:off x="1239520" y="3362960"/>
            <a:ext cx="266065" cy="596900"/>
          </a:xfrm>
          <a:prstGeom prst="downArrow">
            <a:avLst/>
          </a:prstGeom>
          <a:ln>
            <a:solidFill>
              <a:srgbClr val="252AA8"/>
            </a:soli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>
            <p:custDataLst>
              <p:tags r:id="rId2"/>
            </p:custDataLst>
          </p:nvPr>
        </p:nvSpPr>
        <p:spPr>
          <a:xfrm>
            <a:off x="2658745" y="1099820"/>
            <a:ext cx="4478020" cy="39624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vert="horz" wrap="square" lIns="91440" tIns="45720" rIns="91440" bIns="45720" rtlCol="0" anchor="t">
            <a:noAutofit/>
          </a:bodyPr>
          <a:p>
            <a:pPr algn="ctr"/>
            <a:r>
              <a:rPr kumimoji="1" lang="en-US" altLang="zh-CN" b="1" i="1" dirty="0">
                <a:solidFill>
                  <a:srgbClr val="00B050"/>
                </a:solidFill>
                <a:sym typeface="+mn-ea"/>
              </a:rPr>
              <a:t>The RCD Digital Design</a:t>
            </a:r>
            <a:endParaRPr kumimoji="1" lang="en-US" altLang="zh-CN" b="1" i="1" dirty="0">
              <a:solidFill>
                <a:srgbClr val="00B050"/>
              </a:solidFill>
              <a:sym typeface="+mn-ea"/>
            </a:endParaRPr>
          </a:p>
        </p:txBody>
      </p:sp>
      <p:sp>
        <p:nvSpPr>
          <p:cNvPr id="5" name="矩形 4"/>
          <p:cNvSpPr/>
          <p:nvPr>
            <p:custDataLst>
              <p:tags r:id="rId3"/>
            </p:custDataLst>
          </p:nvPr>
        </p:nvSpPr>
        <p:spPr>
          <a:xfrm>
            <a:off x="2658110" y="1511300"/>
            <a:ext cx="4479290" cy="4819015"/>
          </a:xfrm>
          <a:prstGeom prst="rect">
            <a:avLst/>
          </a:prstGeom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文本框 7"/>
          <p:cNvSpPr txBox="1"/>
          <p:nvPr>
            <p:custDataLst>
              <p:tags r:id="rId4"/>
            </p:custDataLst>
          </p:nvPr>
        </p:nvSpPr>
        <p:spPr>
          <a:xfrm>
            <a:off x="7327265" y="1099820"/>
            <a:ext cx="4478020" cy="39624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vert="horz" wrap="square" lIns="91440" tIns="45720" rIns="91440" bIns="45720" rtlCol="0" anchor="t">
            <a:noAutofit/>
          </a:bodyPr>
          <a:p>
            <a:pPr algn="ctr"/>
            <a:r>
              <a:rPr kumimoji="1" lang="en-US" altLang="zh-CN" b="1" i="1" dirty="0">
                <a:solidFill>
                  <a:srgbClr val="00B050"/>
                </a:solidFill>
                <a:sym typeface="+mn-ea"/>
              </a:rPr>
              <a:t>The EMU-HPC Algorithm</a:t>
            </a:r>
            <a:endParaRPr kumimoji="1" lang="en-US" altLang="zh-CN" b="1" i="1" dirty="0">
              <a:solidFill>
                <a:srgbClr val="00B050"/>
              </a:solidFill>
              <a:sym typeface="+mn-ea"/>
            </a:endParaRPr>
          </a:p>
        </p:txBody>
      </p:sp>
      <p:sp>
        <p:nvSpPr>
          <p:cNvPr id="9" name="矩形 8"/>
          <p:cNvSpPr/>
          <p:nvPr>
            <p:custDataLst>
              <p:tags r:id="rId5"/>
            </p:custDataLst>
          </p:nvPr>
        </p:nvSpPr>
        <p:spPr>
          <a:xfrm>
            <a:off x="7326630" y="1511300"/>
            <a:ext cx="4479290" cy="4819015"/>
          </a:xfrm>
          <a:prstGeom prst="rect">
            <a:avLst/>
          </a:prstGeom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69200" y="1633855"/>
            <a:ext cx="3978910" cy="4614545"/>
          </a:xfrm>
          <a:prstGeom prst="rect">
            <a:avLst/>
          </a:prstGeom>
        </p:spPr>
      </p:pic>
      <p:sp>
        <p:nvSpPr>
          <p:cNvPr id="48" name="文本框 47"/>
          <p:cNvSpPr txBox="1"/>
          <p:nvPr/>
        </p:nvSpPr>
        <p:spPr>
          <a:xfrm>
            <a:off x="2820670" y="2105660"/>
            <a:ext cx="4227830" cy="59055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 lnSpcReduction="20000"/>
          </a:bodyPr>
          <a:p>
            <a:pPr indent="0" algn="l" fontAlgn="auto">
              <a:lnSpc>
                <a:spcPct val="125000"/>
              </a:lnSpc>
            </a:pPr>
            <a:r>
              <a:rPr kumimoji="1" lang="en-US" altLang="zh-CN" sz="14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Using the </a:t>
            </a:r>
            <a:r>
              <a:rPr kumimoji="1" lang="en-US" altLang="zh-CN" sz="1400" dirty="0">
                <a:solidFill>
                  <a:srgbClr val="00B050"/>
                </a:solidFill>
                <a:latin typeface="Times New Roman" panose="02020603050405020304" charset="0"/>
                <a:cs typeface="Times New Roman" panose="02020603050405020304" charset="0"/>
              </a:rPr>
              <a:t>RCD</a:t>
            </a:r>
            <a:r>
              <a:rPr kumimoji="1" lang="en-US" altLang="zh-CN" sz="1400" baseline="30000" dirty="0">
                <a:solidFill>
                  <a:srgbClr val="00B050"/>
                </a:solidFill>
                <a:latin typeface="Times New Roman" panose="02020603050405020304" charset="0"/>
                <a:cs typeface="Times New Roman" panose="02020603050405020304" charset="0"/>
              </a:rPr>
              <a:t>[5]</a:t>
            </a:r>
            <a:r>
              <a:rPr kumimoji="1" lang="en-US" altLang="zh-CN" sz="1400" dirty="0">
                <a:solidFill>
                  <a:srgbClr val="00B05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kumimoji="1" lang="en-US" altLang="zh-CN" sz="14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method,</a:t>
            </a:r>
            <a:r>
              <a:rPr kumimoji="1" lang="en-US" altLang="zh-CN" sz="1400" dirty="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 suppressing the remaining MUI and noise</a:t>
            </a:r>
            <a:r>
              <a:rPr kumimoji="1" lang="en-US" altLang="zh-CN" sz="1400" dirty="0">
                <a:latin typeface="Times New Roman" panose="02020603050405020304" charset="0"/>
                <a:cs typeface="Times New Roman" panose="02020603050405020304" charset="0"/>
              </a:rPr>
              <a:t> under MMSE criterion:</a:t>
            </a:r>
            <a:endParaRPr kumimoji="1" lang="en-US" altLang="zh-CN" sz="14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19805" y="3056890"/>
            <a:ext cx="2830195" cy="442595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2846070" y="1494155"/>
            <a:ext cx="4227830" cy="48133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p>
            <a:pPr indent="0" algn="l" fontAlgn="auto">
              <a:lnSpc>
                <a:spcPct val="125000"/>
              </a:lnSpc>
            </a:pPr>
            <a:r>
              <a:rPr kumimoji="1" lang="en-US" altLang="zh-CN" sz="1400" dirty="0">
                <a:latin typeface="Times New Roman" panose="02020603050405020304" charset="0"/>
                <a:cs typeface="Times New Roman" panose="02020603050405020304" charset="0"/>
              </a:rPr>
              <a:t>The equivalent baseband channel:</a:t>
            </a:r>
            <a:endParaRPr kumimoji="1" lang="en-US" altLang="zh-CN" sz="14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8"/>
          <a:srcRect t="6709"/>
          <a:stretch>
            <a:fillRect/>
          </a:stretch>
        </p:blipFill>
        <p:spPr>
          <a:xfrm>
            <a:off x="4220845" y="1938020"/>
            <a:ext cx="1235710" cy="217805"/>
          </a:xfrm>
          <a:prstGeom prst="rect">
            <a:avLst/>
          </a:prstGeom>
        </p:spPr>
      </p:pic>
      <p:grpSp>
        <p:nvGrpSpPr>
          <p:cNvPr id="18" name="组合 17"/>
          <p:cNvGrpSpPr/>
          <p:nvPr/>
        </p:nvGrpSpPr>
        <p:grpSpPr>
          <a:xfrm>
            <a:off x="3622675" y="2734945"/>
            <a:ext cx="2585720" cy="224790"/>
            <a:chOff x="2706" y="6648"/>
            <a:chExt cx="21036" cy="1680"/>
          </a:xfrm>
        </p:grpSpPr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9"/>
            <a:srcRect r="47333"/>
            <a:stretch>
              <a:fillRect/>
            </a:stretch>
          </p:blipFill>
          <p:spPr>
            <a:xfrm>
              <a:off x="2706" y="6648"/>
              <a:ext cx="2370" cy="1680"/>
            </a:xfrm>
            <a:prstGeom prst="rect">
              <a:avLst/>
            </a:prstGeom>
          </p:spPr>
        </p:pic>
        <p:pic>
          <p:nvPicPr>
            <p:cNvPr id="16" name="图片 15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942" y="6663"/>
              <a:ext cx="16800" cy="1665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5250" y="7174"/>
              <a:ext cx="1140" cy="795"/>
            </a:xfrm>
            <a:prstGeom prst="rect">
              <a:avLst/>
            </a:prstGeom>
          </p:spPr>
        </p:pic>
      </p:grpSp>
      <p:sp>
        <p:nvSpPr>
          <p:cNvPr id="19" name="文本框 18"/>
          <p:cNvSpPr txBox="1"/>
          <p:nvPr/>
        </p:nvSpPr>
        <p:spPr>
          <a:xfrm>
            <a:off x="2846070" y="3409950"/>
            <a:ext cx="4227830" cy="48387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 lnSpcReduction="20000"/>
          </a:bodyPr>
          <a:p>
            <a:pPr indent="0" algn="l" fontAlgn="auto">
              <a:lnSpc>
                <a:spcPct val="125000"/>
              </a:lnSpc>
            </a:pPr>
            <a:r>
              <a:rPr kumimoji="1" lang="en-US" altLang="zh-CN" sz="1400" dirty="0">
                <a:latin typeface="Times New Roman" panose="02020603050405020304" charset="0"/>
                <a:cs typeface="Times New Roman" panose="02020603050405020304" charset="0"/>
              </a:rPr>
              <a:t>with the following solution: </a:t>
            </a:r>
            <a:endParaRPr kumimoji="1" lang="en-US" altLang="zh-CN" sz="14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20" name="图片 1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745230" y="3844925"/>
            <a:ext cx="2305050" cy="447040"/>
          </a:xfrm>
          <a:prstGeom prst="rect">
            <a:avLst/>
          </a:prstGeom>
        </p:spPr>
      </p:pic>
      <p:sp>
        <p:nvSpPr>
          <p:cNvPr id="21" name="文本框 20"/>
          <p:cNvSpPr txBox="1"/>
          <p:nvPr/>
        </p:nvSpPr>
        <p:spPr>
          <a:xfrm>
            <a:off x="2846070" y="4255770"/>
            <a:ext cx="4227830" cy="59055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 lnSpcReduction="20000"/>
          </a:bodyPr>
          <a:p>
            <a:pPr indent="0" algn="l" fontAlgn="auto">
              <a:lnSpc>
                <a:spcPct val="125000"/>
              </a:lnSpc>
            </a:pPr>
            <a:r>
              <a:rPr kumimoji="1" lang="en-US" altLang="zh-CN" sz="1400" dirty="0">
                <a:latin typeface="Times New Roman" panose="02020603050405020304" charset="0"/>
                <a:cs typeface="Times New Roman" panose="02020603050405020304" charset="0"/>
              </a:rPr>
              <a:t>Next, the </a:t>
            </a:r>
            <a:r>
              <a:rPr kumimoji="1" lang="en-US" altLang="zh-CN" sz="1400" dirty="0">
                <a:solidFill>
                  <a:srgbClr val="00B050"/>
                </a:solidFill>
                <a:latin typeface="Times New Roman" panose="02020603050405020304" charset="0"/>
                <a:cs typeface="Times New Roman" panose="02020603050405020304" charset="0"/>
              </a:rPr>
              <a:t>intra-user interference</a:t>
            </a:r>
            <a:r>
              <a:rPr kumimoji="1" lang="en-US" altLang="zh-CN" sz="14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kumimoji="1" lang="en-US" altLang="zh-CN" sz="1400" dirty="0">
                <a:solidFill>
                  <a:srgbClr val="00B050"/>
                </a:solidFill>
                <a:latin typeface="Times New Roman" panose="02020603050405020304" charset="0"/>
                <a:cs typeface="Times New Roman" panose="02020603050405020304" charset="0"/>
              </a:rPr>
              <a:t>is eliminated</a:t>
            </a:r>
            <a:r>
              <a:rPr kumimoji="1" lang="en-US" altLang="zh-CN" sz="1400" dirty="0">
                <a:latin typeface="Times New Roman" panose="02020603050405020304" charset="0"/>
                <a:cs typeface="Times New Roman" panose="02020603050405020304" charset="0"/>
              </a:rPr>
              <a:t> in each subchannels:</a:t>
            </a:r>
            <a:endParaRPr kumimoji="1" lang="en-US" altLang="zh-CN" sz="14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935095" y="4798060"/>
            <a:ext cx="1760220" cy="268605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519805" y="5103495"/>
            <a:ext cx="2950845" cy="288290"/>
          </a:xfrm>
          <a:prstGeom prst="rect">
            <a:avLst/>
          </a:prstGeom>
        </p:spPr>
      </p:pic>
      <p:sp>
        <p:nvSpPr>
          <p:cNvPr id="24" name="文本框 23"/>
          <p:cNvSpPr txBox="1"/>
          <p:nvPr/>
        </p:nvSpPr>
        <p:spPr>
          <a:xfrm>
            <a:off x="2846070" y="5323840"/>
            <a:ext cx="4227830" cy="46863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 lnSpcReduction="20000"/>
          </a:bodyPr>
          <a:p>
            <a:pPr indent="0" algn="l" fontAlgn="auto">
              <a:lnSpc>
                <a:spcPct val="125000"/>
              </a:lnSpc>
            </a:pPr>
            <a:r>
              <a:rPr kumimoji="1" lang="en-US" altLang="zh-CN" sz="1400" dirty="0">
                <a:latin typeface="Times New Roman" panose="02020603050405020304" charset="0"/>
                <a:cs typeface="Times New Roman" panose="02020603050405020304" charset="0"/>
              </a:rPr>
              <a:t>The overall digital precoder </a:t>
            </a:r>
            <a:r>
              <a:rPr kumimoji="1" lang="en-US" altLang="zh-CN" sz="1400" dirty="0">
                <a:solidFill>
                  <a:srgbClr val="00B050"/>
                </a:solidFill>
                <a:latin typeface="Times New Roman" panose="02020603050405020304" charset="0"/>
                <a:cs typeface="Times New Roman" panose="02020603050405020304" charset="0"/>
              </a:rPr>
              <a:t>with nomalized power</a:t>
            </a:r>
            <a:r>
              <a:rPr kumimoji="1" lang="en-US" altLang="zh-CN" sz="1400" dirty="0">
                <a:latin typeface="Times New Roman" panose="02020603050405020304" charset="0"/>
                <a:cs typeface="Times New Roman" panose="02020603050405020304" charset="0"/>
              </a:rPr>
              <a:t>:</a:t>
            </a:r>
            <a:endParaRPr kumimoji="1" lang="en-US" altLang="zh-CN" sz="14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25" name="图片 2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887980" y="5763260"/>
            <a:ext cx="2336165" cy="485140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392420" y="5850890"/>
            <a:ext cx="1628140" cy="233045"/>
          </a:xfrm>
          <a:prstGeom prst="rect">
            <a:avLst/>
          </a:prstGeom>
        </p:spPr>
      </p:pic>
      <p:sp>
        <p:nvSpPr>
          <p:cNvPr id="36" name="文本框 35"/>
          <p:cNvSpPr txBox="1"/>
          <p:nvPr/>
        </p:nvSpPr>
        <p:spPr>
          <a:xfrm>
            <a:off x="409575" y="6372225"/>
            <a:ext cx="11512550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000">
                <a:latin typeface="Times New Roman" panose="02020603050405020304" charset="0"/>
                <a:cs typeface="Times New Roman" panose="02020603050405020304" charset="0"/>
              </a:rPr>
              <a:t>[5] F. Khalid and J. Speidel, “Robust hybrid precoding for multiuser MIMO wireless communication systems,” IEEE Trans. Wireless Commun., vol. 13, no. 6, pp. 3353–3363, Jun. 2014.</a:t>
            </a:r>
            <a:endParaRPr lang="en-US" altLang="zh-CN" sz="1000"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  <p:custDataLst>
      <p:tags r:id="rId17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11" name="组合 10"/>
          <p:cNvGrpSpPr/>
          <p:nvPr/>
        </p:nvGrpSpPr>
        <p:grpSpPr>
          <a:xfrm>
            <a:off x="327660" y="221615"/>
            <a:ext cx="8001635" cy="540385"/>
            <a:chOff x="820" y="1471"/>
            <a:chExt cx="12601" cy="851"/>
          </a:xfrm>
        </p:grpSpPr>
        <p:sp>
          <p:nvSpPr>
            <p:cNvPr id="6" name="文本框 5"/>
            <p:cNvSpPr txBox="1"/>
            <p:nvPr/>
          </p:nvSpPr>
          <p:spPr>
            <a:xfrm>
              <a:off x="820" y="1471"/>
              <a:ext cx="1260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2800" b="1" dirty="0">
                  <a:solidFill>
                    <a:schemeClr val="bg1"/>
                  </a:solidFill>
                  <a:latin typeface="Times New Roman" panose="02020603050405020304" charset="0"/>
                  <a:cs typeface="Times New Roman" panose="02020603050405020304" charset="0"/>
                </a:rPr>
                <a:t>IV-</a:t>
              </a:r>
              <a:endParaRPr lang="en-US" altLang="zh-CN" sz="2800" b="1" dirty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1634" y="1500"/>
              <a:ext cx="11787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2800" b="1" dirty="0">
                  <a:solidFill>
                    <a:schemeClr val="bg1"/>
                  </a:solidFill>
                  <a:latin typeface="Times New Roman" panose="02020603050405020304" charset="0"/>
                  <a:ea typeface="Verdana" panose="020B0604030504040204" pitchFamily="34" charset="0"/>
                  <a:cs typeface="Times New Roman" panose="02020603050405020304" charset="0"/>
                </a:rPr>
                <a:t>Complexity and Feedback Overhead</a:t>
              </a:r>
              <a:endParaRPr lang="en-US" altLang="zh-CN" sz="2800" b="1" dirty="0">
                <a:solidFill>
                  <a:schemeClr val="bg1"/>
                </a:solidFill>
                <a:latin typeface="Times New Roman" panose="02020603050405020304" charset="0"/>
                <a:ea typeface="Verdana" panose="020B0604030504040204" pitchFamily="34" charset="0"/>
                <a:cs typeface="Times New Roman" panose="02020603050405020304" charset="0"/>
              </a:endParaRPr>
            </a:p>
          </p:txBody>
        </p:sp>
      </p:grpSp>
      <p:sp>
        <p:nvSpPr>
          <p:cNvPr id="3" name="文本框 2"/>
          <p:cNvSpPr txBox="1"/>
          <p:nvPr>
            <p:custDataLst>
              <p:tags r:id="rId1"/>
            </p:custDataLst>
          </p:nvPr>
        </p:nvSpPr>
        <p:spPr>
          <a:xfrm>
            <a:off x="494665" y="4869815"/>
            <a:ext cx="3977640" cy="39624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vert="horz" wrap="square" lIns="91440" tIns="45720" rIns="91440" bIns="45720" rtlCol="0" anchor="t">
            <a:noAutofit/>
          </a:bodyPr>
          <a:p>
            <a:pPr algn="ctr"/>
            <a:r>
              <a:rPr kumimoji="1" lang="en-US" altLang="zh-CN" b="1" i="1" dirty="0">
                <a:solidFill>
                  <a:srgbClr val="00B050"/>
                </a:solidFill>
                <a:sym typeface="+mn-ea"/>
              </a:rPr>
              <a:t>Feedback Overhead Analysis</a:t>
            </a:r>
            <a:endParaRPr kumimoji="1" lang="en-US" altLang="zh-CN" b="1" i="1" dirty="0">
              <a:solidFill>
                <a:srgbClr val="00B050"/>
              </a:solidFill>
              <a:sym typeface="+mn-ea"/>
            </a:endParaRPr>
          </a:p>
        </p:txBody>
      </p:sp>
      <p:sp>
        <p:nvSpPr>
          <p:cNvPr id="12" name="矩形 11"/>
          <p:cNvSpPr/>
          <p:nvPr>
            <p:custDataLst>
              <p:tags r:id="rId2"/>
            </p:custDataLst>
          </p:nvPr>
        </p:nvSpPr>
        <p:spPr>
          <a:xfrm>
            <a:off x="756285" y="1948180"/>
            <a:ext cx="3162300" cy="2726055"/>
          </a:xfrm>
          <a:prstGeom prst="rect">
            <a:avLst/>
          </a:prstGeom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3" name="矩形 12"/>
          <p:cNvSpPr/>
          <p:nvPr>
            <p:custDataLst>
              <p:tags r:id="rId3"/>
            </p:custDataLst>
          </p:nvPr>
        </p:nvSpPr>
        <p:spPr>
          <a:xfrm>
            <a:off x="3918585" y="1948180"/>
            <a:ext cx="3162300" cy="2726055"/>
          </a:xfrm>
          <a:prstGeom prst="rect">
            <a:avLst/>
          </a:prstGeom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9" name="矩形 18"/>
          <p:cNvSpPr/>
          <p:nvPr/>
        </p:nvSpPr>
        <p:spPr>
          <a:xfrm>
            <a:off x="756285" y="1948180"/>
            <a:ext cx="3162300" cy="298450"/>
          </a:xfrm>
          <a:prstGeom prst="rect">
            <a:avLst/>
          </a:prstGeom>
          <a:solidFill>
            <a:srgbClr val="252AA8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1200">
                <a:latin typeface="Times New Roman" panose="02020603050405020304" charset="0"/>
                <a:cs typeface="Times New Roman" panose="02020603050405020304" charset="0"/>
              </a:rPr>
              <a:t>Analog Combining </a:t>
            </a:r>
            <a:endParaRPr lang="en-US" altLang="zh-CN" sz="12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756285" y="3293110"/>
            <a:ext cx="3162300" cy="302260"/>
          </a:xfrm>
          <a:prstGeom prst="rect">
            <a:avLst/>
          </a:prstGeom>
          <a:solidFill>
            <a:srgbClr val="252AA8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1200">
                <a:latin typeface="Times New Roman" panose="02020603050405020304" charset="0"/>
                <a:cs typeface="Times New Roman" panose="02020603050405020304" charset="0"/>
              </a:rPr>
              <a:t>Analog precoding</a:t>
            </a:r>
            <a:endParaRPr lang="en-US" altLang="zh-CN" sz="12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756285" y="1551940"/>
            <a:ext cx="3162300" cy="39624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rgbClr val="252AA8"/>
            </a:solidFill>
          </a:ln>
        </p:spPr>
        <p:txBody>
          <a:bodyPr vert="horz" wrap="square" lIns="91440" tIns="45720" rIns="91440" bIns="45720" rtlCol="0" anchor="t">
            <a:noAutofit/>
          </a:bodyPr>
          <a:p>
            <a:pPr algn="ctr"/>
            <a:r>
              <a:rPr kumimoji="1" lang="en-US" altLang="zh-CN" b="1" i="1" dirty="0">
                <a:solidFill>
                  <a:srgbClr val="00B050"/>
                </a:solidFill>
                <a:sym typeface="+mn-ea"/>
              </a:rPr>
              <a:t>Analog Stage Design</a:t>
            </a:r>
            <a:endParaRPr kumimoji="1" lang="en-US" altLang="zh-CN" b="1" i="1" dirty="0">
              <a:solidFill>
                <a:srgbClr val="00B050"/>
              </a:solidFill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3918585" y="1551940"/>
            <a:ext cx="3162300" cy="39624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rgbClr val="252AA8"/>
            </a:solidFill>
          </a:ln>
        </p:spPr>
        <p:txBody>
          <a:bodyPr vert="horz" wrap="square" lIns="91440" tIns="45720" rIns="91440" bIns="45720" rtlCol="0" anchor="t">
            <a:noAutofit/>
          </a:bodyPr>
          <a:p>
            <a:pPr algn="ctr"/>
            <a:r>
              <a:rPr kumimoji="1" lang="en-US" altLang="zh-CN" b="1" i="1" dirty="0">
                <a:solidFill>
                  <a:srgbClr val="00B050"/>
                </a:solidFill>
                <a:sym typeface="+mn-ea"/>
              </a:rPr>
              <a:t>Digital Stage Design</a:t>
            </a:r>
            <a:endParaRPr kumimoji="1" lang="en-US" altLang="zh-CN" b="1" i="1" dirty="0">
              <a:solidFill>
                <a:srgbClr val="00B050"/>
              </a:solidFill>
              <a:sym typeface="+mn-ea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756285" y="3994150"/>
            <a:ext cx="3162300" cy="302260"/>
          </a:xfrm>
          <a:prstGeom prst="rect">
            <a:avLst/>
          </a:prstGeom>
          <a:solidFill>
            <a:srgbClr val="252AA8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1200">
                <a:latin typeface="Times New Roman" panose="02020603050405020304" charset="0"/>
                <a:cs typeface="Times New Roman" panose="02020603050405020304" charset="0"/>
              </a:rPr>
              <a:t>Computing the baseband channels</a:t>
            </a:r>
            <a:endParaRPr lang="en-US" altLang="zh-CN" sz="1200">
              <a:latin typeface="Times New Roman" panose="02020603050405020304" charset="0"/>
              <a:cs typeface="Times New Roman" panose="0202060305040502030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2" name="文本框 21"/>
              <p:cNvSpPr txBox="1"/>
              <p:nvPr/>
            </p:nvSpPr>
            <p:spPr>
              <a:xfrm>
                <a:off x="1762696" y="3633089"/>
                <a:ext cx="1083310" cy="300355"/>
              </a:xfrm>
              <a:prstGeom prst="rect">
                <a:avLst/>
              </a:prstGeom>
              <a:noFill/>
            </p:spPr>
            <p:txBody>
              <a:bodyPr wrap="none" rtlCol="0" anchor="t">
                <a:spAutoFit/>
              </a:bodyPr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1400" i="1">
                          <a:latin typeface="Cambria Math" panose="02040503050406030204" charset="0"/>
                          <a:cs typeface="Cambria Math" panose="02040503050406030204" charset="0"/>
                        </a:rPr>
                        <m:t>𝑂</m:t>
                      </m:r>
                      <m:r>
                        <a:rPr lang="en-US" altLang="zh-CN" sz="1400" i="1">
                          <a:latin typeface="Cambria Math" panose="02040503050406030204" charset="0"/>
                          <a:ea typeface="MS Mincho" charset="0"/>
                          <a:cs typeface="Cambria Math" panose="02040503050406030204" charset="0"/>
                        </a:rPr>
                        <m:t>(</m:t>
                      </m:r>
                      <m:sSup>
                        <m:sSupPr>
                          <m:ctrlPr>
                            <a:rPr lang="en-US" altLang="zh-CN" sz="1400" i="1">
                              <a:latin typeface="Cambria Math" panose="02040503050406030204" charset="0"/>
                              <a:ea typeface="MS Mincho" charset="0"/>
                              <a:cs typeface="Cambria Math" panose="02040503050406030204" charset="0"/>
                            </a:rPr>
                          </m:ctrlPr>
                        </m:sSupPr>
                        <m:e>
                          <m:r>
                            <a:rPr lang="en-US" altLang="zh-CN" sz="1400" i="1">
                              <a:latin typeface="Cambria Math" panose="02040503050406030204" charset="0"/>
                              <a:ea typeface="MS Mincho" charset="0"/>
                              <a:cs typeface="Cambria Math" panose="02040503050406030204" charset="0"/>
                            </a:rPr>
                            <m:t>𝐾</m:t>
                          </m:r>
                        </m:e>
                        <m:sup>
                          <m:r>
                            <a:rPr lang="en-US" altLang="zh-CN" sz="1400" i="1">
                              <a:latin typeface="Cambria Math" panose="02040503050406030204" charset="0"/>
                              <a:ea typeface="MS Mincho" charset="0"/>
                              <a:cs typeface="Cambria Math" panose="02040503050406030204" charset="0"/>
                            </a:rPr>
                            <m:t>2</m:t>
                          </m:r>
                        </m:sup>
                      </m:sSup>
                      <m:sSubSup>
                        <m:sSubSupPr>
                          <m:ctrlPr>
                            <a:rPr lang="en-US" altLang="zh-CN" sz="1400" i="1">
                              <a:latin typeface="Cambria Math" panose="02040503050406030204" charset="0"/>
                              <a:cs typeface="Cambria Math" panose="02040503050406030204" charset="0"/>
                            </a:rPr>
                          </m:ctrlPr>
                        </m:sSubSupPr>
                        <m:e>
                          <m:r>
                            <a:rPr lang="en-US" altLang="zh-CN" sz="1400" i="1">
                              <a:latin typeface="Cambria Math" panose="02040503050406030204" charset="0"/>
                              <a:cs typeface="Cambria Math" panose="02040503050406030204" charset="0"/>
                            </a:rPr>
                            <m:t>𝑁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sz="1400">
                              <a:latin typeface="Cambria Math" panose="02040503050406030204" charset="0"/>
                              <a:cs typeface="Cambria Math" panose="02040503050406030204" charset="0"/>
                            </a:rPr>
                            <m:t>s</m:t>
                          </m:r>
                        </m:sub>
                        <m:sup>
                          <m:r>
                            <a:rPr lang="en-US" altLang="zh-CN" sz="1400" i="1">
                              <a:latin typeface="Cambria Math" panose="02040503050406030204" charset="0"/>
                              <a:ea typeface="MS Mincho" charset="0"/>
                              <a:cs typeface="Cambria Math" panose="02040503050406030204" charset="0"/>
                            </a:rPr>
                            <m:t>2</m:t>
                          </m:r>
                        </m:sup>
                      </m:sSubSup>
                      <m:sSub>
                        <m:sSubPr>
                          <m:ctrlPr>
                            <a:rPr lang="en-US" altLang="zh-CN" sz="1400" i="1">
                              <a:latin typeface="Cambria Math" panose="02040503050406030204" charset="0"/>
                              <a:cs typeface="Cambria Math" panose="02040503050406030204" charset="0"/>
                            </a:rPr>
                          </m:ctrlPr>
                        </m:sSubPr>
                        <m:e>
                          <m:r>
                            <a:rPr lang="en-US" altLang="zh-CN" sz="1400" i="1">
                              <a:latin typeface="Cambria Math" panose="02040503050406030204" charset="0"/>
                              <a:cs typeface="Cambria Math" panose="02040503050406030204" charset="0"/>
                            </a:rPr>
                            <m:t>𝑁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sz="1400">
                              <a:latin typeface="Cambria Math" panose="02040503050406030204" charset="0"/>
                              <a:cs typeface="Cambria Math" panose="02040503050406030204" charset="0"/>
                            </a:rPr>
                            <m:t>t</m:t>
                          </m:r>
                        </m:sub>
                      </m:sSub>
                      <m:r>
                        <a:rPr lang="en-US" altLang="zh-CN" sz="1400" i="1">
                          <a:latin typeface="Cambria Math" panose="02040503050406030204" charset="0"/>
                          <a:ea typeface="MS Mincho" charset="0"/>
                          <a:cs typeface="Cambria Math" panose="02040503050406030204" charset="0"/>
                        </a:rPr>
                        <m:t>)</m:t>
                      </m:r>
                    </m:oMath>
                  </m:oMathPara>
                </a14:m>
                <a:endParaRPr lang="en-US" altLang="zh-CN" sz="1400" i="1">
                  <a:latin typeface="Cambria Math" panose="02040503050406030204" charset="0"/>
                  <a:ea typeface="MS Mincho" charset="0"/>
                  <a:cs typeface="Cambria Math" panose="02040503050406030204" charset="0"/>
                </a:endParaRPr>
              </a:p>
            </p:txBody>
          </p:sp>
        </mc:Choice>
        <mc:Fallback>
          <p:sp>
            <p:nvSpPr>
              <p:cNvPr id="22" name="文本框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62696" y="3633089"/>
                <a:ext cx="1083310" cy="300355"/>
              </a:xfrm>
              <a:prstGeom prst="rect">
                <a:avLst/>
              </a:prstGeom>
              <a:blipFill rotWithShape="1">
                <a:blip r:embed="rId4"/>
                <a:stretch>
                  <a:fillRect l="-53" t="-85" r="53" b="8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3" name="文本框 22"/>
              <p:cNvSpPr txBox="1"/>
              <p:nvPr/>
            </p:nvSpPr>
            <p:spPr>
              <a:xfrm>
                <a:off x="1484566" y="2263394"/>
                <a:ext cx="1692275" cy="344170"/>
              </a:xfrm>
              <a:prstGeom prst="rect">
                <a:avLst/>
              </a:prstGeom>
              <a:noFill/>
            </p:spPr>
            <p:txBody>
              <a:bodyPr wrap="none" rtlCol="0" anchor="t">
                <a:spAutoFit/>
              </a:bodyPr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1400" i="1">
                          <a:latin typeface="Cambria Math" panose="02040503050406030204" charset="0"/>
                          <a:cs typeface="Cambria Math" panose="02040503050406030204" charset="0"/>
                        </a:rPr>
                        <m:t>𝑂</m:t>
                      </m:r>
                      <m:r>
                        <a:rPr lang="en-US" altLang="zh-CN" sz="1400" i="1">
                          <a:latin typeface="Cambria Math" panose="02040503050406030204" charset="0"/>
                          <a:ea typeface="MS Mincho" charset="0"/>
                          <a:cs typeface="Cambria Math" panose="02040503050406030204" charset="0"/>
                        </a:rPr>
                        <m:t>(</m:t>
                      </m:r>
                      <m:r>
                        <a:rPr lang="en-US" altLang="zh-CN" sz="1400" i="1">
                          <a:latin typeface="Cambria Math" panose="02040503050406030204" charset="0"/>
                          <a:cs typeface="Cambria Math" panose="02040503050406030204" charset="0"/>
                        </a:rPr>
                        <m:t>𝐾</m:t>
                      </m:r>
                      <m:sSubSup>
                        <m:sSubSupPr>
                          <m:ctrlPr>
                            <a:rPr lang="en-US" altLang="zh-CN" sz="1400" i="1">
                              <a:solidFill>
                                <a:srgbClr val="C00000"/>
                              </a:solidFill>
                              <a:latin typeface="Cambria Math" panose="02040503050406030204" charset="0"/>
                              <a:cs typeface="Cambria Math" panose="02040503050406030204" charset="0"/>
                            </a:rPr>
                          </m:ctrlPr>
                        </m:sSubSupPr>
                        <m:e>
                          <m:r>
                            <a:rPr lang="en-US" altLang="zh-CN" sz="1400" i="1">
                              <a:solidFill>
                                <a:srgbClr val="C00000"/>
                              </a:solidFill>
                              <a:latin typeface="Cambria Math" panose="02040503050406030204" charset="0"/>
                              <a:cs typeface="Cambria Math" panose="02040503050406030204" charset="0"/>
                            </a:rPr>
                            <m:t>𝑁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sz="1400">
                              <a:solidFill>
                                <a:srgbClr val="C00000"/>
                              </a:solidFill>
                              <a:uFillTx/>
                              <a:latin typeface="Cambria Math" panose="02040503050406030204" charset="0"/>
                              <a:cs typeface="Cambria Math" panose="02040503050406030204" charset="0"/>
                            </a:rPr>
                            <m:t>epoch</m:t>
                          </m:r>
                        </m:sub>
                        <m:sup>
                          <m:r>
                            <a:rPr lang="en-US" altLang="zh-CN" sz="1400">
                              <a:solidFill>
                                <a:srgbClr val="C00000"/>
                              </a:solidFill>
                              <a:latin typeface="Cambria Math" panose="02040503050406030204" charset="0"/>
                              <a:cs typeface="Cambria Math" panose="02040503050406030204" charset="0"/>
                            </a:rPr>
                            <m:t> </m:t>
                          </m:r>
                        </m:sup>
                      </m:sSubSup>
                      <m:sSub>
                        <m:sSubPr>
                          <m:ctrlPr>
                            <a:rPr lang="en-US" altLang="zh-CN" sz="1400" i="1">
                              <a:solidFill>
                                <a:srgbClr val="C00000"/>
                              </a:solidFill>
                              <a:latin typeface="Cambria Math" panose="02040503050406030204" charset="0"/>
                              <a:cs typeface="Cambria Math" panose="02040503050406030204" charset="0"/>
                            </a:rPr>
                          </m:ctrlPr>
                        </m:sSubPr>
                        <m:e>
                          <m:r>
                            <a:rPr lang="en-US" altLang="zh-CN" sz="1400" i="1">
                              <a:solidFill>
                                <a:srgbClr val="C00000"/>
                              </a:solidFill>
                              <a:latin typeface="Cambria Math" panose="02040503050406030204" charset="0"/>
                              <a:cs typeface="Cambria Math" panose="02040503050406030204" charset="0"/>
                            </a:rPr>
                            <m:t>𝑁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sz="1400">
                              <a:solidFill>
                                <a:srgbClr val="C00000"/>
                              </a:solidFill>
                              <a:latin typeface="Cambria Math" panose="02040503050406030204" charset="0"/>
                              <a:cs typeface="Cambria Math" panose="02040503050406030204" charset="0"/>
                            </a:rPr>
                            <m:t>s</m:t>
                          </m:r>
                        </m:sub>
                      </m:sSub>
                      <m:sSub>
                        <m:sSubPr>
                          <m:ctrlPr>
                            <a:rPr lang="en-US" altLang="zh-CN" sz="1400" i="1">
                              <a:latin typeface="Cambria Math" panose="02040503050406030204" charset="0"/>
                              <a:cs typeface="Cambria Math" panose="02040503050406030204" charset="0"/>
                            </a:rPr>
                          </m:ctrlPr>
                        </m:sSubPr>
                        <m:e>
                          <m:r>
                            <a:rPr lang="en-US" altLang="zh-CN" sz="1400" i="1">
                              <a:latin typeface="Cambria Math" panose="02040503050406030204" charset="0"/>
                              <a:cs typeface="Cambria Math" panose="02040503050406030204" charset="0"/>
                            </a:rPr>
                            <m:t>𝑁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sz="1400">
                              <a:latin typeface="Cambria Math" panose="02040503050406030204" charset="0"/>
                              <a:cs typeface="Cambria Math" panose="02040503050406030204" charset="0"/>
                            </a:rPr>
                            <m:t>t</m:t>
                          </m:r>
                        </m:sub>
                      </m:sSub>
                      <m:sSub>
                        <m:sSubPr>
                          <m:ctrlPr>
                            <a:rPr lang="en-US" altLang="zh-CN" sz="1400" i="1">
                              <a:latin typeface="Cambria Math" panose="02040503050406030204" charset="0"/>
                              <a:cs typeface="Cambria Math" panose="02040503050406030204" charset="0"/>
                            </a:rPr>
                          </m:ctrlPr>
                        </m:sSubPr>
                        <m:e>
                          <m:r>
                            <a:rPr lang="en-US" altLang="zh-CN" sz="1400" i="1">
                              <a:latin typeface="Cambria Math" panose="02040503050406030204" charset="0"/>
                              <a:cs typeface="Cambria Math" panose="02040503050406030204" charset="0"/>
                            </a:rPr>
                            <m:t>𝑁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sz="1400">
                              <a:latin typeface="Cambria Math" panose="02040503050406030204" charset="0"/>
                              <a:cs typeface="Cambria Math" panose="02040503050406030204" charset="0"/>
                            </a:rPr>
                            <m:t>r</m:t>
                          </m:r>
                        </m:sub>
                      </m:sSub>
                      <m:r>
                        <a:rPr lang="en-US" altLang="zh-CN" sz="1400" i="1">
                          <a:latin typeface="Cambria Math" panose="02040503050406030204" charset="0"/>
                          <a:ea typeface="MS Mincho" charset="0"/>
                          <a:cs typeface="Cambria Math" panose="02040503050406030204" charset="0"/>
                        </a:rPr>
                        <m:t>)</m:t>
                      </m:r>
                    </m:oMath>
                  </m:oMathPara>
                </a14:m>
                <a:endParaRPr lang="en-US" altLang="zh-CN" sz="1400" i="1">
                  <a:latin typeface="Cambria Math" panose="02040503050406030204" charset="0"/>
                  <a:ea typeface="MS Mincho" charset="0"/>
                  <a:cs typeface="Cambria Math" panose="02040503050406030204" charset="0"/>
                </a:endParaRPr>
              </a:p>
            </p:txBody>
          </p:sp>
        </mc:Choice>
        <mc:Fallback>
          <p:sp>
            <p:nvSpPr>
              <p:cNvPr id="23" name="文本框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84566" y="2263394"/>
                <a:ext cx="1692275" cy="344170"/>
              </a:xfrm>
              <a:prstGeom prst="rect">
                <a:avLst/>
              </a:prstGeom>
              <a:blipFill rotWithShape="1">
                <a:blip r:embed="rId5"/>
                <a:stretch>
                  <a:fillRect l="-34" t="-74" r="34" b="7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4" name="矩形 23"/>
              <p:cNvSpPr/>
              <p:nvPr/>
            </p:nvSpPr>
            <p:spPr>
              <a:xfrm>
                <a:off x="756285" y="2617470"/>
                <a:ext cx="3162300" cy="302260"/>
              </a:xfrm>
              <a:prstGeom prst="rect">
                <a:avLst/>
              </a:prstGeom>
              <a:solidFill>
                <a:srgbClr val="252AA8"/>
              </a:solidFill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r>
                  <a:rPr lang="en-US" altLang="zh-CN" sz="1200">
                    <a:latin typeface="Times New Roman" panose="02020603050405020304" charset="0"/>
                    <a:cs typeface="Times New Roman" panose="02020603050405020304" charset="0"/>
                  </a:rPr>
                  <a:t>Computing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1200" i="1">
                            <a:latin typeface="Cambria Math" panose="02040503050406030204" charset="0"/>
                            <a:cs typeface="Cambria Math" panose="02040503050406030204" charset="0"/>
                          </a:rPr>
                        </m:ctrlPr>
                      </m:sSubSupPr>
                      <m:e>
                        <m:r>
                          <a:rPr lang="en-US" altLang="zh-CN" sz="1200" i="1">
                            <a:latin typeface="Cambria Math" panose="02040503050406030204" charset="0"/>
                            <a:cs typeface="Cambria Math" panose="02040503050406030204" charset="0"/>
                          </a:rPr>
                          <m:t>{</m:t>
                        </m:r>
                        <m:sSub>
                          <m:sSubPr>
                            <m:ctrlPr>
                              <a:rPr lang="en-US" altLang="zh-CN" sz="1200" i="1">
                                <a:latin typeface="Cambria Math" panose="02040503050406030204" charset="0"/>
                                <a:cs typeface="Cambria Math" panose="02040503050406030204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̅"/>
                                <m:ctrlPr>
                                  <a:rPr lang="en-US" altLang="zh-CN" sz="1200" i="1">
                                    <a:latin typeface="Cambria Math" panose="02040503050406030204" charset="0"/>
                                    <a:cs typeface="Cambria Math" panose="02040503050406030204" charset="0"/>
                                  </a:rPr>
                                </m:ctrlPr>
                              </m:accPr>
                              <m:e>
                                <m:r>
                                  <a:rPr lang="en-US" altLang="zh-CN" sz="1200" b="1">
                                    <a:latin typeface="Cambria Math" panose="02040503050406030204" charset="0"/>
                                    <a:cs typeface="Cambria Math" panose="02040503050406030204" charset="0"/>
                                  </a:rPr>
                                  <m:t>𝐇</m:t>
                                </m:r>
                              </m:e>
                            </m:acc>
                          </m:e>
                          <m:sub>
                            <m:r>
                              <a:rPr lang="en-US" altLang="zh-CN" sz="1200" i="1">
                                <a:latin typeface="Cambria Math" panose="02040503050406030204" charset="0"/>
                                <a:cs typeface="Cambria Math" panose="02040503050406030204" charset="0"/>
                              </a:rPr>
                              <m:t>𝑘</m:t>
                            </m:r>
                          </m:sub>
                        </m:sSub>
                        <m:r>
                          <a:rPr lang="en-US" altLang="zh-CN" sz="1200" i="1">
                            <a:latin typeface="Cambria Math" panose="02040503050406030204" charset="0"/>
                            <a:cs typeface="Cambria Math" panose="02040503050406030204" charset="0"/>
                          </a:rPr>
                          <m:t>}</m:t>
                        </m:r>
                      </m:e>
                      <m:sub>
                        <m:r>
                          <a:rPr lang="en-US" altLang="zh-CN" sz="1200" i="1">
                            <a:latin typeface="Cambria Math" panose="02040503050406030204" charset="0"/>
                            <a:cs typeface="Cambria Math" panose="02040503050406030204" charset="0"/>
                          </a:rPr>
                          <m:t>𝑘</m:t>
                        </m:r>
                        <m:r>
                          <a:rPr lang="en-US" altLang="zh-CN" sz="1200" i="1">
                            <a:latin typeface="Cambria Math" panose="02040503050406030204" charset="0"/>
                            <a:cs typeface="Cambria Math" panose="02040503050406030204" charset="0"/>
                          </a:rPr>
                          <m:t>=</m:t>
                        </m:r>
                        <m:r>
                          <a:rPr lang="en-US" altLang="zh-CN" sz="1200" i="1">
                            <a:latin typeface="Cambria Math" panose="02040503050406030204" charset="0"/>
                            <a:cs typeface="Cambria Math" panose="02040503050406030204" charset="0"/>
                          </a:rPr>
                          <m:t>1</m:t>
                        </m:r>
                      </m:sub>
                      <m:sup>
                        <m:r>
                          <a:rPr lang="en-US" altLang="zh-CN" sz="1200" i="1">
                            <a:latin typeface="Cambria Math" panose="02040503050406030204" charset="0"/>
                            <a:cs typeface="Cambria Math" panose="02040503050406030204" charset="0"/>
                          </a:rPr>
                          <m:t>𝐾</m:t>
                        </m:r>
                      </m:sup>
                    </m:sSubSup>
                  </m:oMath>
                </a14:m>
                <a:endParaRPr lang="en-US" altLang="zh-CN" sz="1200">
                  <a:latin typeface="Times New Roman" panose="02020603050405020304" charset="0"/>
                  <a:cs typeface="Times New Roman" panose="02020603050405020304" charset="0"/>
                </a:endParaRPr>
              </a:p>
            </p:txBody>
          </p:sp>
        </mc:Choice>
        <mc:Fallback>
          <p:sp>
            <p:nvSpPr>
              <p:cNvPr id="24" name="矩形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6285" y="2617470"/>
                <a:ext cx="3162300" cy="302260"/>
              </a:xfrm>
              <a:prstGeom prst="rect">
                <a:avLst/>
              </a:prstGeom>
              <a:blipFill rotWithShape="1">
                <a:blip r:embed="rId6"/>
                <a:stretch>
                  <a:fillRect l="-201" t="-2101" r="-201" b="-2101"/>
                </a:stretch>
              </a:blipFill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6" name="文本框 25"/>
              <p:cNvSpPr txBox="1"/>
              <p:nvPr/>
            </p:nvSpPr>
            <p:spPr>
              <a:xfrm>
                <a:off x="1611566" y="2961894"/>
                <a:ext cx="1470025" cy="306705"/>
              </a:xfrm>
              <a:prstGeom prst="rect">
                <a:avLst/>
              </a:prstGeom>
              <a:noFill/>
            </p:spPr>
            <p:txBody>
              <a:bodyPr wrap="none" rtlCol="0" anchor="t">
                <a:spAutoFit/>
              </a:bodyPr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1400" i="1">
                          <a:latin typeface="Cambria Math" panose="02040503050406030204" charset="0"/>
                          <a:cs typeface="Cambria Math" panose="02040503050406030204" charset="0"/>
                        </a:rPr>
                        <m:t>𝑂</m:t>
                      </m:r>
                      <m:r>
                        <a:rPr lang="en-US" altLang="zh-CN" sz="1400" i="1">
                          <a:latin typeface="Cambria Math" panose="02040503050406030204" charset="0"/>
                          <a:ea typeface="MS Mincho" charset="0"/>
                          <a:cs typeface="Cambria Math" panose="02040503050406030204" charset="0"/>
                        </a:rPr>
                        <m:t>(</m:t>
                      </m:r>
                      <m:r>
                        <a:rPr lang="en-US" altLang="zh-CN" sz="1400" i="1">
                          <a:latin typeface="Cambria Math" panose="02040503050406030204" charset="0"/>
                          <a:cs typeface="Cambria Math" panose="02040503050406030204" charset="0"/>
                        </a:rPr>
                        <m:t>𝐾</m:t>
                      </m:r>
                      <m:sSub>
                        <m:sSubPr>
                          <m:ctrlPr>
                            <a:rPr lang="en-US" altLang="zh-CN" sz="1400" i="1">
                              <a:latin typeface="Cambria Math" panose="02040503050406030204" charset="0"/>
                              <a:cs typeface="Cambria Math" panose="02040503050406030204" charset="0"/>
                            </a:rPr>
                          </m:ctrlPr>
                        </m:sSubPr>
                        <m:e>
                          <m:r>
                            <a:rPr lang="en-US" altLang="zh-CN" sz="1400" i="1">
                              <a:latin typeface="Cambria Math" panose="02040503050406030204" charset="0"/>
                              <a:cs typeface="Cambria Math" panose="02040503050406030204" charset="0"/>
                            </a:rPr>
                            <m:t>𝑁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sz="1400">
                              <a:latin typeface="Cambria Math" panose="02040503050406030204" charset="0"/>
                              <a:cs typeface="Cambria Math" panose="02040503050406030204" charset="0"/>
                            </a:rPr>
                            <m:t>s</m:t>
                          </m:r>
                        </m:sub>
                      </m:sSub>
                      <m:sSub>
                        <m:sSubPr>
                          <m:ctrlPr>
                            <a:rPr lang="en-US" altLang="zh-CN" sz="1400" i="1">
                              <a:latin typeface="Cambria Math" panose="02040503050406030204" charset="0"/>
                              <a:cs typeface="Cambria Math" panose="02040503050406030204" charset="0"/>
                            </a:rPr>
                          </m:ctrlPr>
                        </m:sSubPr>
                        <m:e>
                          <m:r>
                            <a:rPr lang="en-US" altLang="zh-CN" sz="1400" i="1">
                              <a:latin typeface="Cambria Math" panose="02040503050406030204" charset="0"/>
                              <a:cs typeface="Cambria Math" panose="02040503050406030204" charset="0"/>
                            </a:rPr>
                            <m:t>𝑁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sz="1400">
                              <a:latin typeface="Cambria Math" panose="02040503050406030204" charset="0"/>
                              <a:cs typeface="Cambria Math" panose="02040503050406030204" charset="0"/>
                            </a:rPr>
                            <m:t>t</m:t>
                          </m:r>
                        </m:sub>
                      </m:sSub>
                      <m:sSub>
                        <m:sSubPr>
                          <m:ctrlPr>
                            <a:rPr lang="en-US" altLang="zh-CN" sz="1400" i="1">
                              <a:latin typeface="Cambria Math" panose="02040503050406030204" charset="0"/>
                              <a:cs typeface="Cambria Math" panose="02040503050406030204" charset="0"/>
                            </a:rPr>
                          </m:ctrlPr>
                        </m:sSubPr>
                        <m:e>
                          <m:r>
                            <a:rPr lang="en-US" altLang="zh-CN" sz="1400" i="1">
                              <a:latin typeface="Cambria Math" panose="02040503050406030204" charset="0"/>
                              <a:cs typeface="Cambria Math" panose="02040503050406030204" charset="0"/>
                            </a:rPr>
                            <m:t>𝑁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sz="1400">
                              <a:latin typeface="Cambria Math" panose="02040503050406030204" charset="0"/>
                              <a:cs typeface="Cambria Math" panose="02040503050406030204" charset="0"/>
                            </a:rPr>
                            <m:t>r</m:t>
                          </m:r>
                        </m:sub>
                      </m:sSub>
                      <m:r>
                        <a:rPr lang="en-US" altLang="zh-CN" sz="1400" i="1">
                          <a:latin typeface="Cambria Math" panose="02040503050406030204" charset="0"/>
                          <a:ea typeface="MS Mincho" charset="0"/>
                          <a:cs typeface="Cambria Math" panose="02040503050406030204" charset="0"/>
                        </a:rPr>
                        <m:t>)</m:t>
                      </m:r>
                    </m:oMath>
                  </m:oMathPara>
                </a14:m>
                <a:endParaRPr lang="en-US" altLang="zh-CN" sz="1400" i="1">
                  <a:latin typeface="Cambria Math" panose="02040503050406030204" charset="0"/>
                  <a:ea typeface="MS Mincho" charset="0"/>
                  <a:cs typeface="Cambria Math" panose="02040503050406030204" charset="0"/>
                </a:endParaRPr>
              </a:p>
            </p:txBody>
          </p:sp>
        </mc:Choice>
        <mc:Fallback>
          <p:sp>
            <p:nvSpPr>
              <p:cNvPr id="26" name="文本框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11566" y="2961894"/>
                <a:ext cx="1470025" cy="306705"/>
              </a:xfrm>
              <a:prstGeom prst="rect">
                <a:avLst/>
              </a:prstGeom>
              <a:blipFill rotWithShape="1">
                <a:blip r:embed="rId7"/>
                <a:stretch>
                  <a:fillRect l="-39" t="-83" r="39" b="8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7" name="文本框 26"/>
              <p:cNvSpPr txBox="1"/>
              <p:nvPr/>
            </p:nvSpPr>
            <p:spPr>
              <a:xfrm>
                <a:off x="1762696" y="4303014"/>
                <a:ext cx="1083310" cy="300355"/>
              </a:xfrm>
              <a:prstGeom prst="rect">
                <a:avLst/>
              </a:prstGeom>
              <a:noFill/>
            </p:spPr>
            <p:txBody>
              <a:bodyPr wrap="none" rtlCol="0" anchor="t">
                <a:spAutoFit/>
              </a:bodyPr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1400" i="1">
                          <a:latin typeface="Cambria Math" panose="02040503050406030204" charset="0"/>
                          <a:cs typeface="Cambria Math" panose="02040503050406030204" charset="0"/>
                        </a:rPr>
                        <m:t>𝑂</m:t>
                      </m:r>
                      <m:r>
                        <a:rPr lang="en-US" altLang="zh-CN" sz="1400" i="1">
                          <a:latin typeface="Cambria Math" panose="02040503050406030204" charset="0"/>
                          <a:ea typeface="MS Mincho" charset="0"/>
                          <a:cs typeface="Cambria Math" panose="02040503050406030204" charset="0"/>
                        </a:rPr>
                        <m:t>(</m:t>
                      </m:r>
                      <m:sSup>
                        <m:sSupPr>
                          <m:ctrlPr>
                            <a:rPr lang="en-US" altLang="zh-CN" sz="1400" i="1">
                              <a:latin typeface="Cambria Math" panose="02040503050406030204" charset="0"/>
                              <a:ea typeface="MS Mincho" charset="0"/>
                              <a:cs typeface="Cambria Math" panose="02040503050406030204" charset="0"/>
                            </a:rPr>
                          </m:ctrlPr>
                        </m:sSupPr>
                        <m:e>
                          <m:r>
                            <a:rPr lang="en-US" altLang="zh-CN" sz="1400" i="1">
                              <a:latin typeface="Cambria Math" panose="02040503050406030204" charset="0"/>
                              <a:ea typeface="MS Mincho" charset="0"/>
                              <a:cs typeface="Cambria Math" panose="02040503050406030204" charset="0"/>
                            </a:rPr>
                            <m:t>𝐾</m:t>
                          </m:r>
                        </m:e>
                        <m:sup>
                          <m:r>
                            <a:rPr lang="en-US" altLang="zh-CN" sz="1400" i="1">
                              <a:latin typeface="Cambria Math" panose="02040503050406030204" charset="0"/>
                              <a:ea typeface="MS Mincho" charset="0"/>
                              <a:cs typeface="Cambria Math" panose="02040503050406030204" charset="0"/>
                            </a:rPr>
                            <m:t>2</m:t>
                          </m:r>
                        </m:sup>
                      </m:sSup>
                      <m:sSubSup>
                        <m:sSubSupPr>
                          <m:ctrlPr>
                            <a:rPr lang="en-US" altLang="zh-CN" sz="1400" i="1">
                              <a:latin typeface="Cambria Math" panose="02040503050406030204" charset="0"/>
                              <a:cs typeface="Cambria Math" panose="02040503050406030204" charset="0"/>
                            </a:rPr>
                          </m:ctrlPr>
                        </m:sSubSupPr>
                        <m:e>
                          <m:r>
                            <a:rPr lang="en-US" altLang="zh-CN" sz="1400" i="1">
                              <a:latin typeface="Cambria Math" panose="02040503050406030204" charset="0"/>
                              <a:cs typeface="Cambria Math" panose="02040503050406030204" charset="0"/>
                            </a:rPr>
                            <m:t>𝑁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sz="1400">
                              <a:latin typeface="Cambria Math" panose="02040503050406030204" charset="0"/>
                              <a:cs typeface="Cambria Math" panose="02040503050406030204" charset="0"/>
                            </a:rPr>
                            <m:t>s</m:t>
                          </m:r>
                        </m:sub>
                        <m:sup>
                          <m:r>
                            <a:rPr lang="en-US" altLang="zh-CN" sz="1400" i="1">
                              <a:latin typeface="Cambria Math" panose="02040503050406030204" charset="0"/>
                              <a:ea typeface="MS Mincho" charset="0"/>
                              <a:cs typeface="Cambria Math" panose="02040503050406030204" charset="0"/>
                            </a:rPr>
                            <m:t>2</m:t>
                          </m:r>
                        </m:sup>
                      </m:sSubSup>
                      <m:sSub>
                        <m:sSubPr>
                          <m:ctrlPr>
                            <a:rPr lang="en-US" altLang="zh-CN" sz="1400" i="1">
                              <a:latin typeface="Cambria Math" panose="02040503050406030204" charset="0"/>
                              <a:cs typeface="Cambria Math" panose="02040503050406030204" charset="0"/>
                            </a:rPr>
                          </m:ctrlPr>
                        </m:sSubPr>
                        <m:e>
                          <m:r>
                            <a:rPr lang="en-US" altLang="zh-CN" sz="1400" i="1">
                              <a:latin typeface="Cambria Math" panose="02040503050406030204" charset="0"/>
                              <a:cs typeface="Cambria Math" panose="02040503050406030204" charset="0"/>
                            </a:rPr>
                            <m:t>𝑁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sz="1400">
                              <a:latin typeface="Cambria Math" panose="02040503050406030204" charset="0"/>
                              <a:cs typeface="Cambria Math" panose="02040503050406030204" charset="0"/>
                            </a:rPr>
                            <m:t>t</m:t>
                          </m:r>
                        </m:sub>
                      </m:sSub>
                      <m:r>
                        <a:rPr lang="en-US" altLang="zh-CN" sz="1400" i="1">
                          <a:latin typeface="Cambria Math" panose="02040503050406030204" charset="0"/>
                          <a:ea typeface="MS Mincho" charset="0"/>
                          <a:cs typeface="Cambria Math" panose="02040503050406030204" charset="0"/>
                        </a:rPr>
                        <m:t>)</m:t>
                      </m:r>
                    </m:oMath>
                  </m:oMathPara>
                </a14:m>
                <a:endParaRPr lang="en-US" altLang="zh-CN" sz="1400" i="1">
                  <a:latin typeface="Cambria Math" panose="02040503050406030204" charset="0"/>
                  <a:ea typeface="MS Mincho" charset="0"/>
                  <a:cs typeface="Cambria Math" panose="02040503050406030204" charset="0"/>
                </a:endParaRPr>
              </a:p>
            </p:txBody>
          </p:sp>
        </mc:Choice>
        <mc:Fallback>
          <p:sp>
            <p:nvSpPr>
              <p:cNvPr id="27" name="文本框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62696" y="4303014"/>
                <a:ext cx="1083310" cy="300355"/>
              </a:xfrm>
              <a:prstGeom prst="rect">
                <a:avLst/>
              </a:prstGeom>
              <a:blipFill rotWithShape="1">
                <a:blip r:embed="rId4"/>
                <a:stretch>
                  <a:fillRect l="-53" t="-85" r="53" b="8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矩形 27"/>
          <p:cNvSpPr/>
          <p:nvPr/>
        </p:nvSpPr>
        <p:spPr>
          <a:xfrm>
            <a:off x="3918585" y="1948180"/>
            <a:ext cx="3162300" cy="538480"/>
          </a:xfrm>
          <a:prstGeom prst="rect">
            <a:avLst/>
          </a:prstGeom>
          <a:solidFill>
            <a:srgbClr val="252AA8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1200">
                <a:latin typeface="Times New Roman" panose="02020603050405020304" charset="0"/>
                <a:cs typeface="Times New Roman" panose="02020603050405020304" charset="0"/>
              </a:rPr>
              <a:t>Computing the solutions to </a:t>
            </a:r>
            <a:endParaRPr lang="en-US" altLang="zh-CN" sz="1200">
              <a:latin typeface="Times New Roman" panose="02020603050405020304" charset="0"/>
              <a:cs typeface="Times New Roman" panose="02020603050405020304" charset="0"/>
            </a:endParaRPr>
          </a:p>
          <a:p>
            <a:pPr algn="ctr"/>
            <a:r>
              <a:rPr lang="en-US" altLang="zh-CN" sz="1200">
                <a:latin typeface="Times New Roman" panose="02020603050405020304" charset="0"/>
                <a:cs typeface="Times New Roman" panose="02020603050405020304" charset="0"/>
              </a:rPr>
              <a:t>the MMSE problem </a:t>
            </a:r>
            <a:endParaRPr lang="en-US" altLang="zh-CN" sz="1200">
              <a:latin typeface="Times New Roman" panose="02020603050405020304" charset="0"/>
              <a:cs typeface="Times New Roman" panose="0202060305040502030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9" name="文本框 28"/>
              <p:cNvSpPr txBox="1"/>
              <p:nvPr/>
            </p:nvSpPr>
            <p:spPr>
              <a:xfrm>
                <a:off x="5055806" y="2702814"/>
                <a:ext cx="887095" cy="300990"/>
              </a:xfrm>
              <a:prstGeom prst="rect">
                <a:avLst/>
              </a:prstGeom>
              <a:noFill/>
            </p:spPr>
            <p:txBody>
              <a:bodyPr wrap="none" rtlCol="0" anchor="t">
                <a:spAutoFit/>
              </a:bodyPr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1400" i="1">
                          <a:latin typeface="Cambria Math" panose="02040503050406030204" charset="0"/>
                          <a:cs typeface="Cambria Math" panose="02040503050406030204" charset="0"/>
                        </a:rPr>
                        <m:t>𝑂</m:t>
                      </m:r>
                      <m:r>
                        <a:rPr lang="en-US" altLang="zh-CN" sz="1400" i="1">
                          <a:latin typeface="Cambria Math" panose="02040503050406030204" charset="0"/>
                          <a:ea typeface="MS Mincho" charset="0"/>
                          <a:cs typeface="Cambria Math" panose="02040503050406030204" charset="0"/>
                        </a:rPr>
                        <m:t>(</m:t>
                      </m:r>
                      <m:sSup>
                        <m:sSupPr>
                          <m:ctrlPr>
                            <a:rPr lang="en-US" altLang="zh-CN" sz="1400" i="1">
                              <a:latin typeface="Cambria Math" panose="02040503050406030204" charset="0"/>
                              <a:ea typeface="MS Mincho" charset="0"/>
                              <a:cs typeface="Cambria Math" panose="02040503050406030204" charset="0"/>
                            </a:rPr>
                          </m:ctrlPr>
                        </m:sSupPr>
                        <m:e>
                          <m:r>
                            <a:rPr lang="en-US" altLang="zh-CN" sz="1400" i="1">
                              <a:latin typeface="Cambria Math" panose="02040503050406030204" charset="0"/>
                              <a:ea typeface="MS Mincho" charset="0"/>
                              <a:cs typeface="Cambria Math" panose="02040503050406030204" charset="0"/>
                            </a:rPr>
                            <m:t>𝐾</m:t>
                          </m:r>
                        </m:e>
                        <m:sup>
                          <m:r>
                            <a:rPr lang="en-US" altLang="zh-CN" sz="1400" i="1">
                              <a:latin typeface="Cambria Math" panose="02040503050406030204" charset="0"/>
                              <a:ea typeface="MS Mincho" charset="0"/>
                              <a:cs typeface="Cambria Math" panose="02040503050406030204" charset="0"/>
                            </a:rPr>
                            <m:t>4</m:t>
                          </m:r>
                        </m:sup>
                      </m:sSup>
                      <m:sSubSup>
                        <m:sSubSupPr>
                          <m:ctrlPr>
                            <a:rPr lang="en-US" altLang="zh-CN" sz="1400" i="1">
                              <a:latin typeface="Cambria Math" panose="02040503050406030204" charset="0"/>
                              <a:cs typeface="Cambria Math" panose="02040503050406030204" charset="0"/>
                            </a:rPr>
                          </m:ctrlPr>
                        </m:sSubSupPr>
                        <m:e>
                          <m:r>
                            <a:rPr lang="en-US" altLang="zh-CN" sz="1400" i="1">
                              <a:latin typeface="Cambria Math" panose="02040503050406030204" charset="0"/>
                              <a:cs typeface="Cambria Math" panose="02040503050406030204" charset="0"/>
                            </a:rPr>
                            <m:t>𝑁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sz="1400">
                              <a:latin typeface="Cambria Math" panose="02040503050406030204" charset="0"/>
                              <a:cs typeface="Cambria Math" panose="02040503050406030204" charset="0"/>
                            </a:rPr>
                            <m:t>s</m:t>
                          </m:r>
                        </m:sub>
                        <m:sup>
                          <m:r>
                            <a:rPr lang="en-US" altLang="zh-CN" sz="1400">
                              <a:latin typeface="Cambria Math" panose="02040503050406030204" charset="0"/>
                              <a:cs typeface="Cambria Math" panose="02040503050406030204" charset="0"/>
                            </a:rPr>
                            <m:t>3</m:t>
                          </m:r>
                        </m:sup>
                      </m:sSubSup>
                      <m:r>
                        <a:rPr lang="en-US" altLang="zh-CN" sz="1400" i="1">
                          <a:latin typeface="Cambria Math" panose="02040503050406030204" charset="0"/>
                          <a:ea typeface="MS Mincho" charset="0"/>
                          <a:cs typeface="Cambria Math" panose="02040503050406030204" charset="0"/>
                        </a:rPr>
                        <m:t>)</m:t>
                      </m:r>
                    </m:oMath>
                  </m:oMathPara>
                </a14:m>
                <a:endParaRPr lang="en-US" altLang="zh-CN" sz="1400" i="1">
                  <a:latin typeface="Cambria Math" panose="02040503050406030204" charset="0"/>
                  <a:ea typeface="MS Mincho" charset="0"/>
                  <a:cs typeface="Cambria Math" panose="02040503050406030204" charset="0"/>
                </a:endParaRPr>
              </a:p>
            </p:txBody>
          </p:sp>
        </mc:Choice>
        <mc:Fallback>
          <p:sp>
            <p:nvSpPr>
              <p:cNvPr id="29" name="文本框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55806" y="2702814"/>
                <a:ext cx="887095" cy="300990"/>
              </a:xfrm>
              <a:prstGeom prst="rect">
                <a:avLst/>
              </a:prstGeom>
              <a:blipFill rotWithShape="1">
                <a:blip r:embed="rId8"/>
                <a:stretch>
                  <a:fillRect l="-64" t="-84" r="64" b="8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矩形 29"/>
          <p:cNvSpPr/>
          <p:nvPr/>
        </p:nvSpPr>
        <p:spPr>
          <a:xfrm>
            <a:off x="3918585" y="3258820"/>
            <a:ext cx="3162300" cy="538480"/>
          </a:xfrm>
          <a:prstGeom prst="rect">
            <a:avLst/>
          </a:prstGeom>
          <a:solidFill>
            <a:srgbClr val="252AA8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1200">
                <a:latin typeface="Times New Roman" panose="02020603050405020304" charset="0"/>
                <a:cs typeface="Times New Roman" panose="02020603050405020304" charset="0"/>
              </a:rPr>
              <a:t>Computing the subchannels and </a:t>
            </a:r>
            <a:endParaRPr lang="en-US" altLang="zh-CN" sz="1200">
              <a:latin typeface="Times New Roman" panose="02020603050405020304" charset="0"/>
              <a:cs typeface="Times New Roman" panose="02020603050405020304" charset="0"/>
            </a:endParaRPr>
          </a:p>
          <a:p>
            <a:pPr algn="ctr"/>
            <a:r>
              <a:rPr lang="en-US" altLang="zh-CN" sz="1200">
                <a:latin typeface="Times New Roman" panose="02020603050405020304" charset="0"/>
                <a:cs typeface="Times New Roman" panose="02020603050405020304" charset="0"/>
              </a:rPr>
              <a:t>the related SVDs:</a:t>
            </a:r>
            <a:endParaRPr lang="en-US" altLang="zh-CN" sz="1200">
              <a:latin typeface="Times New Roman" panose="02020603050405020304" charset="0"/>
              <a:cs typeface="Times New Roman" panose="0202060305040502030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1" name="文本框 30"/>
              <p:cNvSpPr txBox="1"/>
              <p:nvPr/>
            </p:nvSpPr>
            <p:spPr>
              <a:xfrm>
                <a:off x="5055806" y="4084574"/>
                <a:ext cx="887095" cy="300990"/>
              </a:xfrm>
              <a:prstGeom prst="rect">
                <a:avLst/>
              </a:prstGeom>
              <a:noFill/>
            </p:spPr>
            <p:txBody>
              <a:bodyPr wrap="none" rtlCol="0" anchor="t">
                <a:spAutoFit/>
              </a:bodyPr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1400" i="1">
                          <a:latin typeface="Cambria Math" panose="02040503050406030204" charset="0"/>
                          <a:cs typeface="Cambria Math" panose="02040503050406030204" charset="0"/>
                        </a:rPr>
                        <m:t>𝑂</m:t>
                      </m:r>
                      <m:r>
                        <a:rPr lang="en-US" altLang="zh-CN" sz="1400" i="1">
                          <a:latin typeface="Cambria Math" panose="02040503050406030204" charset="0"/>
                          <a:ea typeface="MS Mincho" charset="0"/>
                          <a:cs typeface="Cambria Math" panose="02040503050406030204" charset="0"/>
                        </a:rPr>
                        <m:t>(</m:t>
                      </m:r>
                      <m:sSup>
                        <m:sSupPr>
                          <m:ctrlPr>
                            <a:rPr lang="en-US" altLang="zh-CN" sz="1400" i="1">
                              <a:latin typeface="Cambria Math" panose="02040503050406030204" charset="0"/>
                              <a:ea typeface="MS Mincho" charset="0"/>
                              <a:cs typeface="Cambria Math" panose="02040503050406030204" charset="0"/>
                            </a:rPr>
                          </m:ctrlPr>
                        </m:sSupPr>
                        <m:e>
                          <m:r>
                            <a:rPr lang="en-US" altLang="zh-CN" sz="1400" i="1">
                              <a:latin typeface="Cambria Math" panose="02040503050406030204" charset="0"/>
                              <a:ea typeface="MS Mincho" charset="0"/>
                              <a:cs typeface="Cambria Math" panose="02040503050406030204" charset="0"/>
                            </a:rPr>
                            <m:t>𝐾</m:t>
                          </m:r>
                        </m:e>
                        <m:sup>
                          <m:r>
                            <a:rPr lang="en-US" altLang="zh-CN" sz="1400" i="1">
                              <a:latin typeface="Cambria Math" panose="02040503050406030204" charset="0"/>
                              <a:ea typeface="MS Mincho" charset="0"/>
                              <a:cs typeface="Cambria Math" panose="02040503050406030204" charset="0"/>
                            </a:rPr>
                            <m:t>3</m:t>
                          </m:r>
                        </m:sup>
                      </m:sSup>
                      <m:sSubSup>
                        <m:sSubSupPr>
                          <m:ctrlPr>
                            <a:rPr lang="en-US" altLang="zh-CN" sz="1400" i="1">
                              <a:latin typeface="Cambria Math" panose="02040503050406030204" charset="0"/>
                              <a:cs typeface="Cambria Math" panose="02040503050406030204" charset="0"/>
                            </a:rPr>
                          </m:ctrlPr>
                        </m:sSubSupPr>
                        <m:e>
                          <m:r>
                            <a:rPr lang="en-US" altLang="zh-CN" sz="1400" i="1">
                              <a:latin typeface="Cambria Math" panose="02040503050406030204" charset="0"/>
                              <a:cs typeface="Cambria Math" panose="02040503050406030204" charset="0"/>
                            </a:rPr>
                            <m:t>𝑁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sz="1400">
                              <a:latin typeface="Cambria Math" panose="02040503050406030204" charset="0"/>
                              <a:cs typeface="Cambria Math" panose="02040503050406030204" charset="0"/>
                            </a:rPr>
                            <m:t>s</m:t>
                          </m:r>
                        </m:sub>
                        <m:sup>
                          <m:r>
                            <a:rPr lang="en-US" altLang="zh-CN" sz="1400">
                              <a:latin typeface="Cambria Math" panose="02040503050406030204" charset="0"/>
                              <a:cs typeface="Cambria Math" panose="02040503050406030204" charset="0"/>
                            </a:rPr>
                            <m:t>3</m:t>
                          </m:r>
                        </m:sup>
                      </m:sSubSup>
                      <m:r>
                        <a:rPr lang="en-US" altLang="zh-CN" sz="1400" i="1">
                          <a:latin typeface="Cambria Math" panose="02040503050406030204" charset="0"/>
                          <a:ea typeface="MS Mincho" charset="0"/>
                          <a:cs typeface="Cambria Math" panose="02040503050406030204" charset="0"/>
                        </a:rPr>
                        <m:t>)</m:t>
                      </m:r>
                    </m:oMath>
                  </m:oMathPara>
                </a14:m>
                <a:endParaRPr lang="en-US" altLang="zh-CN" sz="1400" i="1">
                  <a:latin typeface="Cambria Math" panose="02040503050406030204" charset="0"/>
                  <a:ea typeface="MS Mincho" charset="0"/>
                  <a:cs typeface="Cambria Math" panose="02040503050406030204" charset="0"/>
                </a:endParaRPr>
              </a:p>
            </p:txBody>
          </p:sp>
        </mc:Choice>
        <mc:Fallback>
          <p:sp>
            <p:nvSpPr>
              <p:cNvPr id="31" name="文本框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55806" y="4084574"/>
                <a:ext cx="887095" cy="300990"/>
              </a:xfrm>
              <a:prstGeom prst="rect">
                <a:avLst/>
              </a:prstGeom>
              <a:blipFill rotWithShape="1">
                <a:blip r:embed="rId9"/>
                <a:stretch>
                  <a:fillRect l="-64" t="-84" r="64" b="8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5" name="组合 34"/>
          <p:cNvGrpSpPr/>
          <p:nvPr/>
        </p:nvGrpSpPr>
        <p:grpSpPr>
          <a:xfrm>
            <a:off x="7631430" y="1707515"/>
            <a:ext cx="3957955" cy="2089150"/>
            <a:chOff x="12403" y="3522"/>
            <a:chExt cx="6233" cy="3290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10"/>
            <a:srcRect t="5722"/>
            <a:stretch>
              <a:fillRect/>
            </a:stretch>
          </p:blipFill>
          <p:spPr>
            <a:xfrm>
              <a:off x="12403" y="3522"/>
              <a:ext cx="6145" cy="3291"/>
            </a:xfrm>
            <a:prstGeom prst="rect">
              <a:avLst/>
            </a:prstGeom>
          </p:spPr>
        </p:pic>
        <p:sp>
          <p:nvSpPr>
            <p:cNvPr id="32" name="矩形 31"/>
            <p:cNvSpPr/>
            <p:nvPr>
              <p:custDataLst>
                <p:tags r:id="rId11"/>
              </p:custDataLst>
            </p:nvPr>
          </p:nvSpPr>
          <p:spPr>
            <a:xfrm>
              <a:off x="12404" y="4333"/>
              <a:ext cx="6232" cy="562"/>
            </a:xfrm>
            <a:prstGeom prst="rect">
              <a:avLst/>
            </a:prstGeom>
            <a:ln>
              <a:solidFill>
                <a:srgbClr val="252AA8"/>
              </a:solidFill>
            </a:ln>
          </p:spPr>
          <p:style>
            <a:lnRef idx="3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cxnSp>
        <p:nvCxnSpPr>
          <p:cNvPr id="33" name="直接连接符 32"/>
          <p:cNvCxnSpPr/>
          <p:nvPr/>
        </p:nvCxnSpPr>
        <p:spPr>
          <a:xfrm>
            <a:off x="7198360" y="1440180"/>
            <a:ext cx="432435" cy="779145"/>
          </a:xfrm>
          <a:prstGeom prst="line">
            <a:avLst/>
          </a:prstGeom>
          <a:ln>
            <a:solidFill>
              <a:srgbClr val="252AA8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34" name="直接连接符 33"/>
          <p:cNvCxnSpPr/>
          <p:nvPr/>
        </p:nvCxnSpPr>
        <p:spPr>
          <a:xfrm flipV="1">
            <a:off x="7198360" y="2576830"/>
            <a:ext cx="432435" cy="2189480"/>
          </a:xfrm>
          <a:prstGeom prst="line">
            <a:avLst/>
          </a:prstGeom>
          <a:ln>
            <a:solidFill>
              <a:srgbClr val="252AA8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44" name="矩形 43"/>
          <p:cNvSpPr/>
          <p:nvPr>
            <p:custDataLst>
              <p:tags r:id="rId12"/>
            </p:custDataLst>
          </p:nvPr>
        </p:nvSpPr>
        <p:spPr>
          <a:xfrm>
            <a:off x="8353425" y="3994150"/>
            <a:ext cx="3235325" cy="762635"/>
          </a:xfrm>
          <a:prstGeom prst="rect">
            <a:avLst/>
          </a:prstGeom>
          <a:noFill/>
          <a:ln w="28575" cmpd="sng">
            <a:solidFill>
              <a:schemeClr val="accent2">
                <a:lumMod val="60000"/>
                <a:lumOff val="40000"/>
              </a:schemeClr>
            </a:solidFill>
            <a:prstDash val="dash"/>
          </a:ln>
          <a:effectLst/>
          <a:extLst>
            <a:ext uri="{909E8E84-426E-40DD-AFC4-6F175D3DCCD1}">
              <a14:hiddenFill xmlns:a14="http://schemas.microsoft.com/office/drawing/2010/main">
                <a:gradFill flip="none" rotWithShape="1">
                  <a:gsLst>
                    <a:gs pos="40000">
                      <a:schemeClr val="accent2"/>
                    </a:gs>
                    <a:gs pos="13000">
                      <a:schemeClr val="accent2"/>
                    </a:gs>
                    <a:gs pos="0">
                      <a:srgbClr val="F6ECE2"/>
                    </a:gs>
                  </a:gsLst>
                  <a:lin ang="16200000" scaled="0"/>
                  <a:tileRect/>
                </a:gra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kumimoji="1" lang="en-US" altLang="zh-CN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The EMU-HPC method is </a:t>
            </a:r>
            <a:r>
              <a:rPr kumimoji="1" lang="en-US" altLang="zh-CN" b="1" dirty="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computationally efficient!</a:t>
            </a:r>
            <a:endParaRPr kumimoji="1" lang="en-US" altLang="zh-CN" b="1" dirty="0">
              <a:solidFill>
                <a:srgbClr val="C0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7" name="表格 46"/>
              <p:cNvGraphicFramePr/>
              <p:nvPr>
                <p:custDataLst>
                  <p:tags r:id="rId13"/>
                </p:custDataLst>
              </p:nvPr>
            </p:nvGraphicFramePr>
            <p:xfrm>
              <a:off x="1127760" y="5375275"/>
              <a:ext cx="8531860" cy="1102995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132965"/>
                    <a:gridCol w="2485390"/>
                    <a:gridCol w="1780540"/>
                    <a:gridCol w="2132965"/>
                  </a:tblGrid>
                  <a:tr h="367665">
                    <a:tc>
                      <a:txBody>
                        <a:bodyPr/>
                        <a:p>
                          <a:pPr algn="ctr">
                            <a:buNone/>
                          </a:pPr>
                          <a:r>
                            <a:rPr lang="en-US" altLang="zh-CN" sz="1400"/>
                            <a:t>Algorithm</a:t>
                          </a:r>
                          <a:endParaRPr lang="en-US" altLang="zh-CN" sz="1400"/>
                        </a:p>
                      </a:txBody>
                      <a:tcPr anchor="ctr" anchorCtr="0"/>
                    </a:tc>
                    <a:tc>
                      <a:txBody>
                        <a:bodyPr/>
                        <a:p>
                          <a:pPr algn="ctr">
                            <a:buNone/>
                          </a:pPr>
                          <a:r>
                            <a:rPr lang="en-US" altLang="zh-CN" sz="1400"/>
                            <a:t>Analog Stage</a:t>
                          </a:r>
                          <a:endParaRPr lang="en-US" altLang="zh-CN" sz="1400"/>
                        </a:p>
                      </a:txBody>
                      <a:tcPr anchor="ctr" anchorCtr="0"/>
                    </a:tc>
                    <a:tc>
                      <a:txBody>
                        <a:bodyPr/>
                        <a:p>
                          <a:pPr algn="ctr">
                            <a:buNone/>
                          </a:pPr>
                          <a:r>
                            <a:rPr lang="en-US" altLang="zh-CN" sz="1400"/>
                            <a:t>Digital Stage</a:t>
                          </a:r>
                          <a:endParaRPr lang="en-US" altLang="zh-CN" sz="1400"/>
                        </a:p>
                      </a:txBody>
                      <a:tcPr anchor="ctr" anchorCtr="0"/>
                    </a:tc>
                    <a:tc>
                      <a:txBody>
                        <a:bodyPr/>
                        <a:p>
                          <a:pPr algn="ctr">
                            <a:buNone/>
                          </a:pPr>
                          <a:r>
                            <a:rPr lang="en-US" altLang="zh-CN" sz="1400"/>
                            <a:t>Lower?</a:t>
                          </a:r>
                          <a:endParaRPr lang="en-US" altLang="zh-CN" sz="1400"/>
                        </a:p>
                      </a:txBody>
                      <a:tcPr anchor="ctr" anchorCtr="0"/>
                    </a:tc>
                  </a:tr>
                  <a:tr h="367665">
                    <a:tc>
                      <a:txBody>
                        <a:bodyPr/>
                        <a:p>
                          <a:pPr algn="ctr">
                            <a:buNone/>
                          </a:pPr>
                          <a:r>
                            <a:rPr lang="en-US" altLang="zh-CN" sz="1400">
                              <a:latin typeface="Times New Roman" panose="02020603050405020304" charset="0"/>
                              <a:cs typeface="Times New Roman" panose="02020603050405020304" charset="0"/>
                            </a:rPr>
                            <a:t>EMU-HPC</a:t>
                          </a:r>
                          <a:endParaRPr lang="en-US" altLang="zh-CN" sz="1400">
                            <a:latin typeface="Times New Roman" panose="02020603050405020304" charset="0"/>
                            <a:cs typeface="Times New Roman" panose="02020603050405020304" charset="0"/>
                          </a:endParaRPr>
                        </a:p>
                      </a:txBody>
                      <a:tcPr anchor="ctr" anchorCtr="0"/>
                    </a:tc>
                    <a:tc>
                      <a:txBody>
                        <a:bodyPr/>
                        <a:p>
                          <a:pPr algn="ctr">
                            <a:buNone/>
                          </a:pPr>
                          <a14:m>
                            <m:oMath xmlns:m="http://schemas.openxmlformats.org/officeDocument/2006/math">
                              <m:r>
                                <a:rPr lang="en-US" altLang="zh-CN" sz="1400" i="1">
                                  <a:latin typeface="Cambria Math" panose="02040503050406030204" charset="0"/>
                                  <a:cs typeface="Cambria Math" panose="02040503050406030204" charset="0"/>
                                </a:rPr>
                                <m:t>𝑂</m:t>
                              </m:r>
                              <m:r>
                                <a:rPr lang="en-US" altLang="zh-CN" sz="1400" i="1">
                                  <a:latin typeface="Cambria Math" panose="02040503050406030204" charset="0"/>
                                  <a:ea typeface="MS Mincho" charset="0"/>
                                  <a:cs typeface="Cambria Math" panose="02040503050406030204" charset="0"/>
                                </a:rPr>
                                <m:t>(</m:t>
                              </m:r>
                              <m:r>
                                <a:rPr lang="en-US" altLang="zh-CN" sz="1400" i="1">
                                  <a:latin typeface="Cambria Math" panose="02040503050406030204" charset="0"/>
                                  <a:cs typeface="Cambria Math" panose="02040503050406030204" charset="0"/>
                                </a:rPr>
                                <m:t>𝐾</m:t>
                              </m:r>
                              <m:sSub>
                                <m:sSubPr>
                                  <m:ctrlPr>
                                    <a:rPr lang="en-US" altLang="zh-CN" sz="1400" i="1">
                                      <a:latin typeface="Cambria Math" panose="02040503050406030204" charset="0"/>
                                      <a:cs typeface="Cambria Math" panose="02040503050406030204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1400" i="1">
                                      <a:latin typeface="Cambria Math" panose="02040503050406030204" charset="0"/>
                                      <a:cs typeface="Cambria Math" panose="02040503050406030204" charset="0"/>
                                    </a:rPr>
                                    <m:t>𝑁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altLang="zh-CN" sz="1400">
                                      <a:latin typeface="Cambria Math" panose="02040503050406030204" charset="0"/>
                                      <a:cs typeface="Cambria Math" panose="02040503050406030204" charset="0"/>
                                    </a:rPr>
                                    <m:t>s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altLang="zh-CN" sz="1400" i="1">
                                      <a:latin typeface="Cambria Math" panose="02040503050406030204" charset="0"/>
                                      <a:cs typeface="Cambria Math" panose="02040503050406030204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1400" i="1">
                                      <a:latin typeface="Cambria Math" panose="02040503050406030204" charset="0"/>
                                      <a:cs typeface="Cambria Math" panose="02040503050406030204" charset="0"/>
                                    </a:rPr>
                                    <m:t>𝑁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altLang="zh-CN" sz="1400">
                                      <a:latin typeface="Cambria Math" panose="02040503050406030204" charset="0"/>
                                      <a:cs typeface="Cambria Math" panose="02040503050406030204" charset="0"/>
                                    </a:rPr>
                                    <m:t>t</m:t>
                                  </m:r>
                                </m:sub>
                              </m:sSub>
                              <m:r>
                                <a:rPr lang="en-US" altLang="zh-CN" sz="1400" i="1">
                                  <a:latin typeface="Cambria Math" panose="02040503050406030204" charset="0"/>
                                  <a:ea typeface="MS Mincho" charset="0"/>
                                  <a:cs typeface="Cambria Math" panose="02040503050406030204" charset="0"/>
                                </a:rPr>
                                <m:t>)</m:t>
                              </m:r>
                            </m:oMath>
                          </a14:m>
                          <a:r>
                            <a:rPr lang="en-US" altLang="zh-CN" sz="1400"/>
                            <a:t> </a:t>
                          </a:r>
                          <a:r>
                            <a:rPr lang="en-US" altLang="zh-CN" sz="1000">
                              <a:latin typeface="Times New Roman" panose="02020603050405020304" charset="0"/>
                              <a:cs typeface="Times New Roman" panose="02020603050405020304" charset="0"/>
                            </a:rPr>
                            <a:t>(minimal level)</a:t>
                          </a:r>
                          <a:endParaRPr lang="en-US" altLang="zh-CN" sz="1000">
                            <a:latin typeface="Times New Roman" panose="02020603050405020304" charset="0"/>
                            <a:cs typeface="Times New Roman" panose="02020603050405020304" charset="0"/>
                          </a:endParaRPr>
                        </a:p>
                      </a:txBody>
                      <a:tcPr anchor="ctr" anchorCtr="0"/>
                    </a:tc>
                    <a:tc rowSpan="2">
                      <a:txBody>
                        <a:bodyPr/>
                        <a:p>
                          <a:pPr algn="ctr">
                            <a:buNone/>
                          </a:pPr>
                          <a:r>
                            <a:rPr lang="en-US" altLang="zh-CN" sz="1400">
                              <a:latin typeface="Times New Roman" panose="02020603050405020304" charset="0"/>
                              <a:cs typeface="Times New Roman" panose="02020603050405020304" charset="0"/>
                            </a:rPr>
                            <a:t>Same as all other </a:t>
                          </a:r>
                          <a:endParaRPr lang="en-US" altLang="zh-CN" sz="1400">
                            <a:latin typeface="Times New Roman" panose="02020603050405020304" charset="0"/>
                            <a:cs typeface="Times New Roman" panose="02020603050405020304" charset="0"/>
                          </a:endParaRPr>
                        </a:p>
                        <a:p>
                          <a:pPr algn="ctr">
                            <a:buNone/>
                          </a:pPr>
                          <a:r>
                            <a:rPr lang="en-US" altLang="zh-CN" sz="1400">
                              <a:latin typeface="Times New Roman" panose="02020603050405020304" charset="0"/>
                              <a:cs typeface="Times New Roman" panose="02020603050405020304" charset="0"/>
                            </a:rPr>
                            <a:t>algorithms</a:t>
                          </a:r>
                          <a:endParaRPr lang="en-US" altLang="zh-CN" sz="1400">
                            <a:latin typeface="Times New Roman" panose="02020603050405020304" charset="0"/>
                            <a:cs typeface="Times New Roman" panose="02020603050405020304" charset="0"/>
                          </a:endParaRPr>
                        </a:p>
                      </a:txBody>
                      <a:tcPr anchor="ctr" anchorCtr="0"/>
                    </a:tc>
                    <a:tc>
                      <a:txBody>
                        <a:bodyPr/>
                        <a:p>
                          <a:pPr algn="ctr">
                            <a:buNone/>
                          </a:pPr>
                          <a:r>
                            <a:rPr lang="en-US" altLang="zh-CN" sz="1400"/>
                            <a:t>√</a:t>
                          </a:r>
                          <a:endParaRPr lang="en-US" altLang="zh-CN" sz="1400"/>
                        </a:p>
                      </a:txBody>
                      <a:tcPr anchor="ctr" anchorCtr="0"/>
                    </a:tc>
                  </a:tr>
                  <a:tr h="367665">
                    <a:tc>
                      <a:txBody>
                        <a:bodyPr/>
                        <a:p>
                          <a:pPr algn="ctr">
                            <a:buNone/>
                          </a:pPr>
                          <a:r>
                            <a:rPr lang="en-US" altLang="zh-CN" sz="1400">
                              <a:latin typeface="Times New Roman" panose="02020603050405020304" charset="0"/>
                              <a:cs typeface="Times New Roman" panose="02020603050405020304" charset="0"/>
                            </a:rPr>
                            <a:t>SROA</a:t>
                          </a:r>
                          <a:endParaRPr lang="en-US" altLang="zh-CN" sz="1400">
                            <a:latin typeface="Times New Roman" panose="02020603050405020304" charset="0"/>
                            <a:cs typeface="Times New Roman" panose="02020603050405020304" charset="0"/>
                          </a:endParaRPr>
                        </a:p>
                      </a:txBody>
                      <a:tcPr anchor="ctr" anchorCtr="0"/>
                    </a:tc>
                    <a:tc>
                      <a:txBody>
                        <a:bodyPr/>
                        <a:p>
                          <a:pPr algn="ctr">
                            <a:buNone/>
                          </a:pPr>
                          <a14:m>
                            <m:oMath xmlns:m="http://schemas.openxmlformats.org/officeDocument/2006/math">
                              <m:r>
                                <a:rPr lang="en-US" altLang="zh-CN" sz="1400" i="1">
                                  <a:latin typeface="Cambria Math" panose="02040503050406030204" charset="0"/>
                                  <a:cs typeface="Cambria Math" panose="02040503050406030204" charset="0"/>
                                </a:rPr>
                                <m:t>𝑂</m:t>
                              </m:r>
                              <m:r>
                                <a:rPr lang="en-US" altLang="zh-CN" sz="1400" i="1">
                                  <a:latin typeface="Cambria Math" panose="02040503050406030204" charset="0"/>
                                  <a:ea typeface="MS Mincho" charset="0"/>
                                  <a:cs typeface="Cambria Math" panose="02040503050406030204" charset="0"/>
                                </a:rPr>
                                <m:t>(</m:t>
                              </m:r>
                              <m:r>
                                <a:rPr lang="en-US" altLang="zh-CN" sz="1400" i="1">
                                  <a:latin typeface="Cambria Math" panose="02040503050406030204" charset="0"/>
                                  <a:cs typeface="Cambria Math" panose="02040503050406030204" charset="0"/>
                                </a:rPr>
                                <m:t>𝐾</m:t>
                              </m:r>
                              <m:sSub>
                                <m:sSubPr>
                                  <m:ctrlPr>
                                    <a:rPr lang="en-US" altLang="zh-CN" sz="1400" i="1">
                                      <a:latin typeface="Cambria Math" panose="02040503050406030204" charset="0"/>
                                      <a:cs typeface="Cambria Math" panose="02040503050406030204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1400" i="1">
                                      <a:latin typeface="Cambria Math" panose="02040503050406030204" charset="0"/>
                                      <a:cs typeface="Cambria Math" panose="02040503050406030204" charset="0"/>
                                    </a:rPr>
                                    <m:t>𝑁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altLang="zh-CN" sz="1400">
                                      <a:latin typeface="Cambria Math" panose="02040503050406030204" charset="0"/>
                                      <a:cs typeface="Cambria Math" panose="02040503050406030204" charset="0"/>
                                    </a:rPr>
                                    <m:t>s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altLang="zh-CN" sz="1400" i="1">
                                      <a:latin typeface="Cambria Math" panose="02040503050406030204" charset="0"/>
                                      <a:cs typeface="Cambria Math" panose="02040503050406030204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1400" i="1">
                                      <a:latin typeface="Cambria Math" panose="02040503050406030204" charset="0"/>
                                      <a:cs typeface="Cambria Math" panose="02040503050406030204" charset="0"/>
                                    </a:rPr>
                                    <m:t>𝑁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altLang="zh-CN" sz="1400">
                                      <a:latin typeface="Cambria Math" panose="02040503050406030204" charset="0"/>
                                      <a:cs typeface="Cambria Math" panose="02040503050406030204" charset="0"/>
                                    </a:rPr>
                                    <m:t>iter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altLang="zh-CN" sz="1400" i="1">
                                      <a:latin typeface="Cambria Math" panose="02040503050406030204" charset="0"/>
                                      <a:cs typeface="Cambria Math" panose="02040503050406030204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1400" i="1">
                                      <a:latin typeface="Cambria Math" panose="02040503050406030204" charset="0"/>
                                      <a:cs typeface="Cambria Math" panose="02040503050406030204" charset="0"/>
                                    </a:rPr>
                                    <m:t>(</m:t>
                                  </m:r>
                                  <m:r>
                                    <a:rPr lang="en-US" altLang="zh-CN" sz="1400" i="1">
                                      <a:latin typeface="Cambria Math" panose="02040503050406030204" charset="0"/>
                                      <a:cs typeface="Cambria Math" panose="02040503050406030204" charset="0"/>
                                    </a:rPr>
                                    <m:t>𝑁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altLang="zh-CN" sz="1400">
                                      <a:latin typeface="Cambria Math" panose="02040503050406030204" charset="0"/>
                                      <a:cs typeface="Cambria Math" panose="02040503050406030204" charset="0"/>
                                    </a:rPr>
                                    <m:t>r</m:t>
                                  </m:r>
                                </m:sub>
                              </m:sSub>
                              <m:r>
                                <a:rPr lang="en-US" altLang="zh-CN" sz="1400" i="1">
                                  <a:latin typeface="Cambria Math" panose="02040503050406030204" charset="0"/>
                                  <a:ea typeface="MS Mincho" charset="0"/>
                                  <a:cs typeface="Cambria Math" panose="02040503050406030204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altLang="zh-CN" sz="1400" i="1">
                                      <a:latin typeface="Cambria Math" panose="02040503050406030204" charset="0"/>
                                      <a:cs typeface="Cambria Math" panose="02040503050406030204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1400" i="1">
                                      <a:latin typeface="Cambria Math" panose="02040503050406030204" charset="0"/>
                                      <a:cs typeface="Cambria Math" panose="02040503050406030204" charset="0"/>
                                    </a:rPr>
                                    <m:t>𝑁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altLang="zh-CN" sz="1400">
                                      <a:latin typeface="Cambria Math" panose="02040503050406030204" charset="0"/>
                                      <a:cs typeface="Cambria Math" panose="02040503050406030204" charset="0"/>
                                    </a:rPr>
                                    <m:t>t</m:t>
                                  </m:r>
                                </m:sub>
                              </m:sSub>
                              <m:r>
                                <a:rPr lang="en-US" altLang="zh-CN" sz="1400" i="1">
                                  <a:latin typeface="Cambria Math" panose="02040503050406030204" charset="0"/>
                                  <a:ea typeface="MS Mincho" charset="0"/>
                                  <a:cs typeface="Cambria Math" panose="02040503050406030204" charset="0"/>
                                </a:rPr>
                                <m:t>)</m:t>
                              </m:r>
                            </m:oMath>
                          </a14:m>
                          <a:r>
                            <a:rPr lang="en-US" altLang="zh-CN" sz="1400"/>
                            <a:t> </a:t>
                          </a:r>
                          <a:r>
                            <a:rPr lang="en-US" altLang="zh-CN" sz="1000">
                              <a:latin typeface="Times New Roman" panose="02020603050405020304" charset="0"/>
                              <a:cs typeface="Times New Roman" panose="02020603050405020304" charset="0"/>
                            </a:rPr>
                            <a:t>(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altLang="zh-CN" sz="1000" i="1">
                                      <a:latin typeface="Cambria Math" panose="02040503050406030204" charset="0"/>
                                      <a:cs typeface="Cambria Math" panose="02040503050406030204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̅"/>
                                      <m:ctrlPr>
                                        <a:rPr lang="en-US" altLang="zh-CN" sz="1000" i="1">
                                          <a:latin typeface="Cambria Math" panose="02040503050406030204" charset="0"/>
                                          <a:cs typeface="Cambria Math" panose="02040503050406030204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altLang="zh-CN" sz="1000" i="1">
                                          <a:latin typeface="Cambria Math" panose="02040503050406030204" charset="0"/>
                                          <a:cs typeface="Cambria Math" panose="02040503050406030204" charset="0"/>
                                        </a:rPr>
                                        <m:t>𝑁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altLang="zh-CN" sz="1000">
                                      <a:latin typeface="Cambria Math" panose="02040503050406030204" charset="0"/>
                                      <a:cs typeface="Cambria Math" panose="02040503050406030204" charset="0"/>
                                    </a:rPr>
                                    <m:t>iter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altLang="zh-CN" sz="1000">
                              <a:latin typeface="Times New Roman" panose="02020603050405020304" charset="0"/>
                              <a:cs typeface="Times New Roman" panose="02020603050405020304" charset="0"/>
                            </a:rPr>
                            <a:t>=14)</a:t>
                          </a:r>
                          <a:endParaRPr lang="en-US" altLang="zh-CN" sz="1000">
                            <a:latin typeface="Times New Roman" panose="02020603050405020304" charset="0"/>
                            <a:cs typeface="Times New Roman" panose="02020603050405020304" charset="0"/>
                          </a:endParaRPr>
                        </a:p>
                      </a:txBody>
                      <a:tcPr anchor="ctr" anchorCtr="0"/>
                    </a:tc>
                    <a:tc vMerge="1">
                      <a:tcPr anchor="ctr" anchorCtr="0"/>
                    </a:tc>
                    <a:tc>
                      <a:txBody>
                        <a:bodyPr/>
                        <a:p>
                          <a:pPr algn="ctr">
                            <a:buNone/>
                          </a:pPr>
                          <a:r>
                            <a:rPr lang="zh-CN" altLang="en-US" sz="1400"/>
                            <a:t>×</a:t>
                          </a:r>
                          <a:endParaRPr lang="zh-CN" altLang="en-US" sz="1400"/>
                        </a:p>
                      </a:txBody>
                      <a:tcPr anchor="ctr" anchorCtr="0"/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47" name="表格 46"/>
              <p:cNvGraphicFramePr/>
              <p:nvPr>
                <p:custDataLst>
                  <p:tags r:id="rId14"/>
                </p:custDataLst>
              </p:nvPr>
            </p:nvGraphicFramePr>
            <p:xfrm>
              <a:off x="1127760" y="5375275"/>
              <a:ext cx="8531860" cy="1102995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132965"/>
                    <a:gridCol w="2485390"/>
                    <a:gridCol w="1780540"/>
                    <a:gridCol w="2132965"/>
                  </a:tblGrid>
                  <a:tr h="367665">
                    <a:tc>
                      <a:txBody>
                        <a:bodyPr/>
                        <a:p>
                          <a:pPr algn="ctr">
                            <a:buNone/>
                          </a:pPr>
                          <a:r>
                            <a:rPr lang="en-US" altLang="zh-CN" sz="1400"/>
                            <a:t>Algorithm</a:t>
                          </a:r>
                          <a:endParaRPr lang="en-US" altLang="zh-CN" sz="1400"/>
                        </a:p>
                      </a:txBody>
                      <a:tcPr anchor="ctr" anchorCtr="0"/>
                    </a:tc>
                    <a:tc>
                      <a:txBody>
                        <a:bodyPr/>
                        <a:p>
                          <a:pPr algn="ctr">
                            <a:buNone/>
                          </a:pPr>
                          <a:r>
                            <a:rPr lang="en-US" altLang="zh-CN" sz="1400"/>
                            <a:t>Analog Stage</a:t>
                          </a:r>
                          <a:endParaRPr lang="en-US" altLang="zh-CN" sz="1400"/>
                        </a:p>
                      </a:txBody>
                      <a:tcPr anchor="ctr" anchorCtr="0"/>
                    </a:tc>
                    <a:tc>
                      <a:txBody>
                        <a:bodyPr/>
                        <a:p>
                          <a:pPr algn="ctr">
                            <a:buNone/>
                          </a:pPr>
                          <a:r>
                            <a:rPr lang="en-US" altLang="zh-CN" sz="1400"/>
                            <a:t>Digital Stage</a:t>
                          </a:r>
                          <a:endParaRPr lang="en-US" altLang="zh-CN" sz="1400"/>
                        </a:p>
                      </a:txBody>
                      <a:tcPr anchor="ctr" anchorCtr="0"/>
                    </a:tc>
                    <a:tc>
                      <a:txBody>
                        <a:bodyPr/>
                        <a:p>
                          <a:pPr algn="ctr">
                            <a:buNone/>
                          </a:pPr>
                          <a:r>
                            <a:rPr lang="en-US" altLang="zh-CN" sz="1400"/>
                            <a:t>Lower?</a:t>
                          </a:r>
                          <a:endParaRPr lang="en-US" altLang="zh-CN" sz="1400"/>
                        </a:p>
                      </a:txBody>
                      <a:tcPr anchor="ctr" anchorCtr="0"/>
                    </a:tc>
                  </a:tr>
                  <a:tr h="367665">
                    <a:tc>
                      <a:txBody>
                        <a:bodyPr/>
                        <a:p>
                          <a:pPr algn="ctr">
                            <a:buNone/>
                          </a:pPr>
                          <a:r>
                            <a:rPr lang="en-US" altLang="zh-CN" sz="1400">
                              <a:latin typeface="Times New Roman" panose="02020603050405020304" charset="0"/>
                              <a:cs typeface="Times New Roman" panose="02020603050405020304" charset="0"/>
                            </a:rPr>
                            <a:t>EMU-HPC</a:t>
                          </a:r>
                          <a:endParaRPr lang="en-US" altLang="zh-CN" sz="1400">
                            <a:latin typeface="Times New Roman" panose="02020603050405020304" charset="0"/>
                            <a:cs typeface="Times New Roman" panose="02020603050405020304" charset="0"/>
                          </a:endParaRPr>
                        </a:p>
                      </a:txBody>
                      <a:tcPr anchor="ctr" anchorCtr="0"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 anchorCtr="0">
                        <a:blipFill>
                          <a:blip r:embed="rId15"/>
                        </a:blipFill>
                      </a:tcPr>
                    </a:tc>
                    <a:tc rowSpan="2">
                      <a:txBody>
                        <a:bodyPr/>
                        <a:p>
                          <a:pPr algn="ctr">
                            <a:buNone/>
                          </a:pPr>
                          <a:r>
                            <a:rPr lang="en-US" altLang="zh-CN" sz="1400">
                              <a:latin typeface="Times New Roman" panose="02020603050405020304" charset="0"/>
                              <a:cs typeface="Times New Roman" panose="02020603050405020304" charset="0"/>
                            </a:rPr>
                            <a:t>Same as all other </a:t>
                          </a:r>
                          <a:endParaRPr lang="en-US" altLang="zh-CN" sz="1400">
                            <a:latin typeface="Times New Roman" panose="02020603050405020304" charset="0"/>
                            <a:cs typeface="Times New Roman" panose="02020603050405020304" charset="0"/>
                          </a:endParaRPr>
                        </a:p>
                        <a:p>
                          <a:pPr algn="ctr">
                            <a:buNone/>
                          </a:pPr>
                          <a:r>
                            <a:rPr lang="en-US" altLang="zh-CN" sz="1400">
                              <a:latin typeface="Times New Roman" panose="02020603050405020304" charset="0"/>
                              <a:cs typeface="Times New Roman" panose="02020603050405020304" charset="0"/>
                            </a:rPr>
                            <a:t>algorithms</a:t>
                          </a:r>
                          <a:endParaRPr lang="en-US" altLang="zh-CN" sz="1400">
                            <a:latin typeface="Times New Roman" panose="02020603050405020304" charset="0"/>
                            <a:cs typeface="Times New Roman" panose="02020603050405020304" charset="0"/>
                          </a:endParaRPr>
                        </a:p>
                      </a:txBody>
                      <a:tcPr anchor="ctr" anchorCtr="0"/>
                    </a:tc>
                    <a:tc>
                      <a:txBody>
                        <a:bodyPr/>
                        <a:p>
                          <a:pPr algn="ctr">
                            <a:buNone/>
                          </a:pPr>
                          <a:r>
                            <a:rPr lang="en-US" altLang="zh-CN" sz="1400"/>
                            <a:t>√</a:t>
                          </a:r>
                          <a:endParaRPr lang="en-US" altLang="zh-CN" sz="1400"/>
                        </a:p>
                      </a:txBody>
                      <a:tcPr anchor="ctr" anchorCtr="0"/>
                    </a:tc>
                  </a:tr>
                  <a:tr h="367665">
                    <a:tc>
                      <a:txBody>
                        <a:bodyPr/>
                        <a:p>
                          <a:pPr algn="ctr">
                            <a:buNone/>
                          </a:pPr>
                          <a:r>
                            <a:rPr lang="en-US" altLang="zh-CN" sz="1400">
                              <a:latin typeface="Times New Roman" panose="02020603050405020304" charset="0"/>
                              <a:cs typeface="Times New Roman" panose="02020603050405020304" charset="0"/>
                            </a:rPr>
                            <a:t>SROA</a:t>
                          </a:r>
                          <a:endParaRPr lang="en-US" altLang="zh-CN" sz="1400">
                            <a:latin typeface="Times New Roman" panose="02020603050405020304" charset="0"/>
                            <a:cs typeface="Times New Roman" panose="02020603050405020304" charset="0"/>
                          </a:endParaRPr>
                        </a:p>
                      </a:txBody>
                      <a:tcPr anchor="ctr" anchorCtr="0"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 anchorCtr="0">
                        <a:blipFill>
                          <a:blip r:embed="rId15"/>
                        </a:blipFill>
                      </a:tcPr>
                    </a:tc>
                    <a:tc vMerge="1">
                      <a:tcPr anchor="ctr" anchorCtr="0"/>
                    </a:tc>
                    <a:tc>
                      <a:txBody>
                        <a:bodyPr/>
                        <a:p>
                          <a:pPr algn="ctr">
                            <a:buNone/>
                          </a:pPr>
                          <a:r>
                            <a:rPr lang="zh-CN" altLang="en-US" sz="1400"/>
                            <a:t>×</a:t>
                          </a:r>
                          <a:endParaRPr lang="zh-CN" altLang="en-US" sz="1400"/>
                        </a:p>
                      </a:txBody>
                      <a:tcPr anchor="ctr" anchorCtr="0"/>
                    </a:tc>
                  </a:tr>
                </a:tbl>
              </a:graphicData>
            </a:graphic>
          </p:graphicFrame>
        </mc:Fallback>
      </mc:AlternateContent>
      <p:sp>
        <p:nvSpPr>
          <p:cNvPr id="49" name="文本框 48"/>
          <p:cNvSpPr txBox="1"/>
          <p:nvPr>
            <p:custDataLst>
              <p:tags r:id="rId16"/>
            </p:custDataLst>
          </p:nvPr>
        </p:nvSpPr>
        <p:spPr>
          <a:xfrm>
            <a:off x="439420" y="958850"/>
            <a:ext cx="3977640" cy="39624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vert="horz" wrap="square" lIns="91440" tIns="45720" rIns="91440" bIns="45720" rtlCol="0" anchor="t">
            <a:noAutofit/>
          </a:bodyPr>
          <a:p>
            <a:pPr algn="ctr"/>
            <a:r>
              <a:rPr kumimoji="1" lang="en-US" altLang="zh-CN" b="1" i="1" dirty="0">
                <a:solidFill>
                  <a:srgbClr val="00B050"/>
                </a:solidFill>
                <a:sym typeface="+mn-ea"/>
              </a:rPr>
              <a:t>Complexity Analysis</a:t>
            </a:r>
            <a:endParaRPr kumimoji="1" lang="en-US" altLang="zh-CN" b="1" i="1" dirty="0">
              <a:solidFill>
                <a:srgbClr val="00B050"/>
              </a:solidFill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4798695" y="4944110"/>
            <a:ext cx="685038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200">
                <a:latin typeface="Times New Roman" panose="02020603050405020304" charset="0"/>
                <a:cs typeface="Times New Roman" panose="02020603050405020304" charset="0"/>
              </a:rPr>
              <a:t>Note: The feedback overhead is quantified in terms of the number of fed-back matrix elements.</a:t>
            </a:r>
            <a:endParaRPr lang="en-US" altLang="zh-CN" sz="12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5" name="矩形 4"/>
          <p:cNvSpPr/>
          <p:nvPr>
            <p:custDataLst>
              <p:tags r:id="rId17"/>
            </p:custDataLst>
          </p:nvPr>
        </p:nvSpPr>
        <p:spPr>
          <a:xfrm>
            <a:off x="9889490" y="5545455"/>
            <a:ext cx="2087245" cy="762635"/>
          </a:xfrm>
          <a:prstGeom prst="rect">
            <a:avLst/>
          </a:prstGeom>
          <a:noFill/>
          <a:ln w="28575" cmpd="sng">
            <a:solidFill>
              <a:schemeClr val="accent2">
                <a:lumMod val="60000"/>
                <a:lumOff val="40000"/>
              </a:schemeClr>
            </a:solidFill>
            <a:prstDash val="dash"/>
          </a:ln>
          <a:effectLst/>
          <a:extLst>
            <a:ext uri="{909E8E84-426E-40DD-AFC4-6F175D3DCCD1}">
              <a14:hiddenFill xmlns:a14="http://schemas.microsoft.com/office/drawing/2010/main">
                <a:gradFill flip="none" rotWithShape="1">
                  <a:gsLst>
                    <a:gs pos="40000">
                      <a:schemeClr val="accent2"/>
                    </a:gs>
                    <a:gs pos="13000">
                      <a:schemeClr val="accent2"/>
                    </a:gs>
                    <a:gs pos="0">
                      <a:srgbClr val="F6ECE2"/>
                    </a:gs>
                  </a:gsLst>
                  <a:lin ang="16200000" scaled="0"/>
                  <a:tileRect/>
                </a:gra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kumimoji="1" lang="en-US" altLang="zh-CN" b="1" dirty="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Reduced feedback</a:t>
            </a:r>
            <a:endParaRPr kumimoji="1" lang="en-US" altLang="zh-CN" b="1" dirty="0">
              <a:solidFill>
                <a:srgbClr val="C00000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algn="ctr"/>
            <a:r>
              <a:rPr kumimoji="1" lang="en-US" altLang="zh-CN" b="1" dirty="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overhead!</a:t>
            </a:r>
            <a:endParaRPr kumimoji="1" lang="en-US" altLang="zh-CN" b="1" dirty="0">
              <a:solidFill>
                <a:srgbClr val="C0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590550" y="1450340"/>
            <a:ext cx="6614160" cy="3317875"/>
          </a:xfrm>
          <a:prstGeom prst="rect">
            <a:avLst/>
          </a:prstGeom>
          <a:noFill/>
          <a:ln>
            <a:prstDash val="sysDot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18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11" name="组合 10"/>
          <p:cNvGrpSpPr/>
          <p:nvPr/>
        </p:nvGrpSpPr>
        <p:grpSpPr>
          <a:xfrm>
            <a:off x="327660" y="221615"/>
            <a:ext cx="7910195" cy="540385"/>
            <a:chOff x="820" y="1471"/>
            <a:chExt cx="12457" cy="851"/>
          </a:xfrm>
        </p:grpSpPr>
        <p:sp>
          <p:nvSpPr>
            <p:cNvPr id="6" name="文本框 5"/>
            <p:cNvSpPr txBox="1"/>
            <p:nvPr/>
          </p:nvSpPr>
          <p:spPr>
            <a:xfrm>
              <a:off x="820" y="1471"/>
              <a:ext cx="1260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2800" b="1" dirty="0">
                  <a:solidFill>
                    <a:schemeClr val="bg1"/>
                  </a:solidFill>
                  <a:latin typeface="Times New Roman" panose="02020603050405020304" charset="0"/>
                  <a:cs typeface="Times New Roman" panose="02020603050405020304" charset="0"/>
                </a:rPr>
                <a:t>V-</a:t>
              </a:r>
              <a:endParaRPr lang="en-US" altLang="zh-CN" sz="2800" b="1" dirty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1490" y="1500"/>
              <a:ext cx="11787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2800" b="1" dirty="0">
                  <a:solidFill>
                    <a:schemeClr val="bg1"/>
                  </a:solidFill>
                  <a:latin typeface="Times New Roman" panose="02020603050405020304" charset="0"/>
                  <a:ea typeface="Verdana" panose="020B0604030504040204" pitchFamily="34" charset="0"/>
                  <a:cs typeface="Times New Roman" panose="02020603050405020304" charset="0"/>
                </a:rPr>
                <a:t>Simulation Results</a:t>
              </a:r>
              <a:endParaRPr lang="en-US" altLang="zh-CN" sz="2800" b="1" dirty="0">
                <a:solidFill>
                  <a:schemeClr val="bg1"/>
                </a:solidFill>
                <a:latin typeface="Times New Roman" panose="02020603050405020304" charset="0"/>
                <a:ea typeface="Verdana" panose="020B0604030504040204" pitchFamily="34" charset="0"/>
                <a:cs typeface="Times New Roman" panose="02020603050405020304" charset="0"/>
              </a:endParaRPr>
            </a:p>
          </p:txBody>
        </p:sp>
      </p:grpSp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 l="3198"/>
          <a:stretch>
            <a:fillRect/>
          </a:stretch>
        </p:blipFill>
        <p:spPr>
          <a:xfrm>
            <a:off x="327660" y="1546225"/>
            <a:ext cx="3644900" cy="272796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4352290" y="1617345"/>
            <a:ext cx="3638550" cy="265684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8237855" y="1617345"/>
            <a:ext cx="3644900" cy="2638425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7"/>
            </p:custDataLst>
          </p:nvPr>
        </p:nvSpPr>
        <p:spPr>
          <a:xfrm>
            <a:off x="4565650" y="4558665"/>
            <a:ext cx="3081020" cy="568960"/>
          </a:xfrm>
          <a:prstGeom prst="rect">
            <a:avLst/>
          </a:prstGeom>
          <a:solidFill>
            <a:srgbClr val="FBE44F"/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txBody>
          <a:bodyPr vert="horz" wrap="square" lIns="91440" tIns="45720" rIns="91440" bIns="45720" rtlCol="0" anchor="ctr">
            <a:normAutofit fontScale="90000"/>
          </a:bodyPr>
          <a:p>
            <a:pPr indent="0" algn="ctr" fontAlgn="auto">
              <a:lnSpc>
                <a:spcPct val="125000"/>
              </a:lnSpc>
              <a:buFont typeface="Wingdings" panose="05000000000000000000" charset="0"/>
              <a:buNone/>
            </a:pPr>
            <a:r>
              <a:rPr kumimoji="1" lang="en-US" altLang="zh-CN" sz="1600" b="1" dirty="0">
                <a:solidFill>
                  <a:srgbClr val="FF0000"/>
                </a:solidFill>
                <a:uFillTx/>
                <a:cs typeface="+mn-lt"/>
              </a:rPr>
              <a:t>EMU-HPC &gt; other hybrid schemes</a:t>
            </a:r>
            <a:r>
              <a:rPr kumimoji="1" lang="en-US" altLang="zh-CN" sz="1600" b="1" dirty="0">
                <a:solidFill>
                  <a:schemeClr val="tx1"/>
                </a:solidFill>
                <a:uFillTx/>
                <a:cs typeface="+mn-lt"/>
              </a:rPr>
              <a:t> </a:t>
            </a:r>
            <a:endParaRPr kumimoji="1" lang="en-US" altLang="zh-CN" sz="1600" dirty="0">
              <a:solidFill>
                <a:schemeClr val="tx1"/>
              </a:solidFill>
              <a:uFillTx/>
              <a:latin typeface="Times New Roman" panose="02020603050405020304" charset="0"/>
            </a:endParaRPr>
          </a:p>
        </p:txBody>
      </p:sp>
      <p:sp>
        <p:nvSpPr>
          <p:cNvPr id="4" name="文本框 3"/>
          <p:cNvSpPr txBox="1"/>
          <p:nvPr>
            <p:custDataLst>
              <p:tags r:id="rId8"/>
            </p:custDataLst>
          </p:nvPr>
        </p:nvSpPr>
        <p:spPr>
          <a:xfrm>
            <a:off x="643890" y="1092200"/>
            <a:ext cx="3190240" cy="39624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vert="horz" wrap="square" lIns="91440" tIns="45720" rIns="91440" bIns="45720" rtlCol="0" anchor="t">
            <a:noAutofit/>
          </a:bodyPr>
          <a:p>
            <a:pPr algn="ctr"/>
            <a:r>
              <a:rPr kumimoji="1" lang="en-US" altLang="zh-CN" b="1" i="1" dirty="0">
                <a:solidFill>
                  <a:srgbClr val="00B050"/>
                </a:solidFill>
                <a:sym typeface="+mn-ea"/>
              </a:rPr>
              <a:t>Sum-rate Performance</a:t>
            </a:r>
            <a:endParaRPr kumimoji="1" lang="en-US" altLang="zh-CN" b="1" i="1" dirty="0">
              <a:solidFill>
                <a:srgbClr val="00B050"/>
              </a:solidFill>
              <a:sym typeface="+mn-ea"/>
            </a:endParaRPr>
          </a:p>
        </p:txBody>
      </p:sp>
      <p:sp>
        <p:nvSpPr>
          <p:cNvPr id="8" name="文本框 7"/>
          <p:cNvSpPr txBox="1"/>
          <p:nvPr>
            <p:custDataLst>
              <p:tags r:id="rId9"/>
            </p:custDataLst>
          </p:nvPr>
        </p:nvSpPr>
        <p:spPr>
          <a:xfrm>
            <a:off x="4460240" y="1092200"/>
            <a:ext cx="3343275" cy="39624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vert="horz" wrap="square" lIns="91440" tIns="45720" rIns="91440" bIns="45720" rtlCol="0" anchor="t">
            <a:noAutofit/>
          </a:bodyPr>
          <a:p>
            <a:pPr algn="ctr"/>
            <a:r>
              <a:rPr kumimoji="1" lang="en-US" altLang="zh-CN" b="1" i="1" dirty="0">
                <a:solidFill>
                  <a:srgbClr val="00B050"/>
                </a:solidFill>
                <a:sym typeface="+mn-ea"/>
              </a:rPr>
              <a:t>Multiplexing Performance</a:t>
            </a:r>
            <a:endParaRPr kumimoji="1" lang="en-US" altLang="zh-CN" b="1" i="1" dirty="0">
              <a:solidFill>
                <a:srgbClr val="00B050"/>
              </a:solidFill>
              <a:sym typeface="+mn-ea"/>
            </a:endParaRPr>
          </a:p>
        </p:txBody>
      </p:sp>
      <p:sp>
        <p:nvSpPr>
          <p:cNvPr id="13" name="文本框 12"/>
          <p:cNvSpPr txBox="1"/>
          <p:nvPr>
            <p:custDataLst>
              <p:tags r:id="rId10"/>
            </p:custDataLst>
          </p:nvPr>
        </p:nvSpPr>
        <p:spPr>
          <a:xfrm>
            <a:off x="9023985" y="1092200"/>
            <a:ext cx="2269490" cy="39624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vert="horz" wrap="square" lIns="91440" tIns="45720" rIns="91440" bIns="45720" rtlCol="0" anchor="t">
            <a:noAutofit/>
          </a:bodyPr>
          <a:p>
            <a:pPr algn="ctr"/>
            <a:r>
              <a:rPr kumimoji="1" lang="en-US" altLang="zh-CN" b="1" i="1" dirty="0">
                <a:solidFill>
                  <a:srgbClr val="00B050"/>
                </a:solidFill>
                <a:sym typeface="+mn-ea"/>
              </a:rPr>
              <a:t>Complexity</a:t>
            </a:r>
            <a:endParaRPr kumimoji="1" lang="en-US" altLang="zh-CN" b="1" i="1" dirty="0">
              <a:solidFill>
                <a:srgbClr val="00B050"/>
              </a:solidFill>
              <a:sym typeface="+mn-ea"/>
            </a:endParaRPr>
          </a:p>
        </p:txBody>
      </p:sp>
      <p:sp>
        <p:nvSpPr>
          <p:cNvPr id="15" name="文本框 14"/>
          <p:cNvSpPr txBox="1"/>
          <p:nvPr>
            <p:custDataLst>
              <p:tags r:id="rId11"/>
            </p:custDataLst>
          </p:nvPr>
        </p:nvSpPr>
        <p:spPr>
          <a:xfrm>
            <a:off x="4460240" y="5213985"/>
            <a:ext cx="3719195" cy="706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285750" indent="-285750" algn="l" fontAlgn="auto">
              <a:lnSpc>
                <a:spcPct val="125000"/>
              </a:lnSpc>
              <a:buFont typeface="Wingdings" panose="05000000000000000000" charset="0"/>
              <a:buChar char="Ø"/>
            </a:pPr>
            <a:r>
              <a:rPr kumimoji="1" lang="en-US" altLang="zh-CN" sz="1600" dirty="0">
                <a:uFillTx/>
                <a:latin typeface="Times New Roman" panose="02020603050405020304" charset="0"/>
                <a:sym typeface="+mn-ea"/>
              </a:rPr>
              <a:t>Due to balancing array gains and MUI suppression in analog precoding</a:t>
            </a:r>
            <a:endParaRPr kumimoji="1" lang="en-US" altLang="zh-CN" sz="1600" dirty="0">
              <a:uFillTx/>
              <a:latin typeface="Times New Roman" panose="02020603050405020304" charset="0"/>
              <a:sym typeface="+mn-ea"/>
            </a:endParaRPr>
          </a:p>
        </p:txBody>
      </p:sp>
      <p:sp>
        <p:nvSpPr>
          <p:cNvPr id="17" name="文本框 16"/>
          <p:cNvSpPr txBox="1"/>
          <p:nvPr>
            <p:custDataLst>
              <p:tags r:id="rId12"/>
            </p:custDataLst>
          </p:nvPr>
        </p:nvSpPr>
        <p:spPr>
          <a:xfrm>
            <a:off x="506730" y="5213985"/>
            <a:ext cx="3855720" cy="64198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marL="285750" indent="-285750" algn="l" fontAlgn="auto">
              <a:lnSpc>
                <a:spcPct val="125000"/>
              </a:lnSpc>
              <a:buFont typeface="Wingdings" panose="05000000000000000000" charset="0"/>
              <a:buChar char="Ø"/>
            </a:pPr>
            <a:r>
              <a:rPr kumimoji="1" lang="en-US" altLang="zh-CN" sz="16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Mainly due to the joint analog-digital interference suppression scheme</a:t>
            </a:r>
            <a:endParaRPr kumimoji="1" lang="en-US" altLang="zh-CN" sz="1600" dirty="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18" name="文本框 17"/>
          <p:cNvSpPr txBox="1"/>
          <p:nvPr>
            <p:custDataLst>
              <p:tags r:id="rId13"/>
            </p:custDataLst>
          </p:nvPr>
        </p:nvSpPr>
        <p:spPr>
          <a:xfrm>
            <a:off x="643890" y="4561205"/>
            <a:ext cx="3081020" cy="568960"/>
          </a:xfrm>
          <a:prstGeom prst="rect">
            <a:avLst/>
          </a:prstGeom>
          <a:solidFill>
            <a:srgbClr val="FBE44F"/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txBody>
          <a:bodyPr vert="horz" wrap="square" lIns="91440" tIns="45720" rIns="91440" bIns="45720" rtlCol="0" anchor="ctr">
            <a:normAutofit fontScale="90000"/>
          </a:bodyPr>
          <a:p>
            <a:pPr indent="0" algn="ctr" fontAlgn="auto">
              <a:lnSpc>
                <a:spcPct val="125000"/>
              </a:lnSpc>
              <a:buFont typeface="Wingdings" panose="05000000000000000000" charset="0"/>
              <a:buNone/>
            </a:pPr>
            <a:r>
              <a:rPr kumimoji="1" lang="en-US" altLang="zh-CN" sz="1600" b="1" dirty="0">
                <a:solidFill>
                  <a:srgbClr val="FF0000"/>
                </a:solidFill>
                <a:uFillTx/>
                <a:cs typeface="+mn-lt"/>
              </a:rPr>
              <a:t>EMU-HPC &gt; other hybrid schemes</a:t>
            </a:r>
            <a:r>
              <a:rPr kumimoji="1" lang="en-US" altLang="zh-CN" sz="1600" b="1" dirty="0">
                <a:solidFill>
                  <a:schemeClr val="tx1"/>
                </a:solidFill>
                <a:uFillTx/>
                <a:cs typeface="+mn-lt"/>
              </a:rPr>
              <a:t> </a:t>
            </a:r>
            <a:endParaRPr kumimoji="1" lang="en-US" altLang="zh-CN" sz="1600" dirty="0">
              <a:solidFill>
                <a:schemeClr val="tx1"/>
              </a:solidFill>
              <a:uFillTx/>
              <a:latin typeface="Times New Roman" panose="02020603050405020304" charset="0"/>
            </a:endParaRPr>
          </a:p>
        </p:txBody>
      </p:sp>
      <p:sp>
        <p:nvSpPr>
          <p:cNvPr id="19" name="文本框 18"/>
          <p:cNvSpPr txBox="1"/>
          <p:nvPr>
            <p:custDataLst>
              <p:tags r:id="rId14"/>
            </p:custDataLst>
          </p:nvPr>
        </p:nvSpPr>
        <p:spPr>
          <a:xfrm>
            <a:off x="8425180" y="4558665"/>
            <a:ext cx="3384550" cy="568960"/>
          </a:xfrm>
          <a:prstGeom prst="rect">
            <a:avLst/>
          </a:prstGeom>
          <a:solidFill>
            <a:srgbClr val="FBE44F"/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txBody>
          <a:bodyPr vert="horz" wrap="square" lIns="91440" tIns="45720" rIns="91440" bIns="45720" rtlCol="0" anchor="ctr">
            <a:normAutofit fontScale="90000"/>
          </a:bodyPr>
          <a:p>
            <a:pPr indent="0" algn="ctr" fontAlgn="auto">
              <a:lnSpc>
                <a:spcPct val="125000"/>
              </a:lnSpc>
              <a:buFont typeface="Wingdings" panose="05000000000000000000" charset="0"/>
              <a:buNone/>
            </a:pPr>
            <a:r>
              <a:rPr kumimoji="1" lang="en-US" altLang="zh-CN" sz="1600" b="1" dirty="0">
                <a:solidFill>
                  <a:srgbClr val="FF0000"/>
                </a:solidFill>
                <a:uFillTx/>
                <a:cs typeface="+mn-lt"/>
              </a:rPr>
              <a:t>EMU-HPC has the lowest complexity</a:t>
            </a:r>
            <a:endParaRPr kumimoji="1" lang="en-US" altLang="zh-CN" sz="1600" dirty="0">
              <a:solidFill>
                <a:schemeClr val="tx1"/>
              </a:solidFill>
              <a:uFillTx/>
              <a:latin typeface="Times New Roman" panose="0202060305040502030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1" name="文本框 20"/>
              <p:cNvSpPr txBox="1"/>
              <p:nvPr>
                <p:custDataLst>
                  <p:tags r:id="rId15"/>
                </p:custDataLst>
              </p:nvPr>
            </p:nvSpPr>
            <p:spPr>
              <a:xfrm>
                <a:off x="8316595" y="5213985"/>
                <a:ext cx="3684905" cy="810895"/>
              </a:xfrm>
              <a:prstGeom prst="rect">
                <a:avLst/>
              </a:prstGeom>
              <a:noFill/>
            </p:spPr>
            <p:txBody>
              <a:bodyPr wrap="square" rtlCol="0" anchor="t">
                <a:noAutofit/>
              </a:bodyPr>
              <a:p>
                <a:pPr marL="285750" indent="-285750" fontAlgn="auto">
                  <a:lnSpc>
                    <a:spcPct val="125000"/>
                  </a:lnSpc>
                  <a:buFont typeface="Wingdings" panose="05000000000000000000" charset="0"/>
                  <a:buChar char="Ø"/>
                </a:pPr>
                <a:r>
                  <a:rPr lang="en-US" altLang="zh-CN" sz="1600">
                    <a:latin typeface="Cambria Math" panose="02040503050406030204" charset="0"/>
                    <a:cs typeface="Cambria Math" panose="02040503050406030204" charset="0"/>
                  </a:rPr>
                  <a:t>Achieved by VR-PCA in LazySVD</a:t>
                </a:r>
                <a:endParaRPr lang="en-US" altLang="zh-CN" sz="1600">
                  <a:latin typeface="Cambria Math" panose="02040503050406030204" charset="0"/>
                  <a:cs typeface="Cambria Math" panose="02040503050406030204" charset="0"/>
                </a:endParaRPr>
              </a:p>
              <a:p>
                <a:pPr marL="285750" indent="-285750" fontAlgn="auto">
                  <a:lnSpc>
                    <a:spcPct val="125000"/>
                  </a:lnSpc>
                  <a:buFont typeface="Wingdings" panose="05000000000000000000" charset="0"/>
                  <a:buChar char="Ø"/>
                </a:pPr>
                <a:r>
                  <a:rPr lang="en-US" altLang="zh-CN" sz="1600">
                    <a:latin typeface="Cambria Math" panose="02040503050406030204" charset="0"/>
                    <a:cs typeface="Cambria Math" panose="02040503050406030204" charset="0"/>
                  </a:rPr>
                  <a:t>Only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1600" i="1">
                            <a:latin typeface="Cambria Math" panose="02040503050406030204" charset="0"/>
                            <a:cs typeface="Cambria Math" panose="02040503050406030204" charset="0"/>
                          </a:rPr>
                        </m:ctrlPr>
                      </m:sSubSupPr>
                      <m:e>
                        <m:r>
                          <a:rPr lang="en-US" altLang="zh-CN" sz="1600" i="1">
                            <a:latin typeface="Cambria Math" panose="02040503050406030204" charset="0"/>
                            <a:cs typeface="Cambria Math" panose="02040503050406030204" charset="0"/>
                          </a:rPr>
                          <m:t>𝑁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sz="1600">
                            <a:latin typeface="Cambria Math" panose="02040503050406030204" charset="0"/>
                            <a:cs typeface="Cambria Math" panose="02040503050406030204" charset="0"/>
                          </a:rPr>
                          <m:t>epoch</m:t>
                        </m:r>
                      </m:sub>
                      <m:sup>
                        <m:r>
                          <a:rPr lang="en-US" altLang="zh-CN" sz="1600">
                            <a:latin typeface="Cambria Math" panose="02040503050406030204" charset="0"/>
                            <a:cs typeface="Cambria Math" panose="02040503050406030204" charset="0"/>
                          </a:rPr>
                          <m:t> </m:t>
                        </m:r>
                      </m:sup>
                    </m:sSubSup>
                    <m:r>
                      <a:rPr lang="en-US" altLang="zh-CN" sz="1600">
                        <a:latin typeface="Cambria Math" panose="02040503050406030204" charset="0"/>
                        <a:cs typeface="Cambria Math" panose="02040503050406030204" charset="0"/>
                      </a:rPr>
                      <m:t>=</m:t>
                    </m:r>
                    <m:r>
                      <a:rPr lang="en-US" altLang="zh-CN" sz="1600">
                        <a:latin typeface="Cambria Math" panose="02040503050406030204" charset="0"/>
                        <a:cs typeface="Cambria Math" panose="02040503050406030204" charset="0"/>
                      </a:rPr>
                      <m:t>2</m:t>
                    </m:r>
                  </m:oMath>
                </a14:m>
                <a:r>
                  <a:rPr kumimoji="1" lang="en-US" altLang="zh-CN" sz="1600" dirty="0">
                    <a:uFillTx/>
                    <a:latin typeface="Times New Roman" panose="02020603050405020304" charset="0"/>
                    <a:sym typeface="+mn-ea"/>
                  </a:rPr>
                  <a:t> is sufficient to outperform both HySBD and SROA</a:t>
                </a:r>
                <a:endParaRPr kumimoji="1" lang="en-US" altLang="zh-CN" sz="1600" dirty="0">
                  <a:uFillTx/>
                  <a:latin typeface="Times New Roman" panose="02020603050405020304" charset="0"/>
                  <a:sym typeface="+mn-ea"/>
                </a:endParaRPr>
              </a:p>
              <a:p>
                <a:pPr indent="0" fontAlgn="auto">
                  <a:lnSpc>
                    <a:spcPct val="125000"/>
                  </a:lnSpc>
                  <a:buFont typeface="Wingdings" panose="05000000000000000000" charset="0"/>
                  <a:buNone/>
                </a:pPr>
                <a:endParaRPr kumimoji="1" lang="en-US" altLang="zh-CN" sz="1600" dirty="0">
                  <a:uFillTx/>
                  <a:latin typeface="Times New Roman" panose="02020603050405020304" charset="0"/>
                  <a:sym typeface="+mn-ea"/>
                </a:endParaRPr>
              </a:p>
            </p:txBody>
          </p:sp>
        </mc:Choice>
        <mc:Fallback>
          <p:sp>
            <p:nvSpPr>
              <p:cNvPr id="21" name="文本框 20"/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16"/>
                </p:custDataLst>
              </p:nvPr>
            </p:nvSpPr>
            <p:spPr>
              <a:xfrm>
                <a:off x="8316595" y="5213985"/>
                <a:ext cx="3684905" cy="810895"/>
              </a:xfrm>
              <a:prstGeom prst="rect">
                <a:avLst/>
              </a:prstGeom>
              <a:blipFill rotWithShape="1">
                <a:blip r:embed="rId17"/>
                <a:stretch>
                  <a:fillRect b="-6296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8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4" name="组合 3"/>
          <p:cNvGrpSpPr/>
          <p:nvPr/>
        </p:nvGrpSpPr>
        <p:grpSpPr>
          <a:xfrm>
            <a:off x="-1905" y="1327785"/>
            <a:ext cx="12192635" cy="1046480"/>
            <a:chOff x="0" y="1860"/>
            <a:chExt cx="19610" cy="2725"/>
          </a:xfrm>
        </p:grpSpPr>
        <p:sp>
          <p:nvSpPr>
            <p:cNvPr id="5" name="文本框 4"/>
            <p:cNvSpPr txBox="1"/>
            <p:nvPr>
              <p:custDataLst>
                <p:tags r:id="rId1"/>
              </p:custDataLst>
            </p:nvPr>
          </p:nvSpPr>
          <p:spPr>
            <a:xfrm>
              <a:off x="0" y="1860"/>
              <a:ext cx="19610" cy="2725"/>
            </a:xfrm>
            <a:prstGeom prst="rect">
              <a:avLst/>
            </a:prstGeom>
            <a:solidFill>
              <a:srgbClr val="FBE44F">
                <a:alpha val="65000"/>
              </a:srgbClr>
            </a:solidFill>
            <a:effectLst>
              <a:reflection blurRad="6350" stA="52000" endA="300" endPos="20000" dir="5400000" sy="-100000" algn="bl" rotWithShape="0"/>
            </a:effectLst>
          </p:spPr>
          <p:txBody>
            <a:bodyPr vert="horz" wrap="square" lIns="91440" tIns="45720" rIns="91440" bIns="45720" rtlCol="0" anchor="ctr">
              <a:normAutofit/>
            </a:bodyPr>
            <a:p>
              <a:endParaRPr kumimoji="1" lang="zh-CN" altLang="en-US" dirty="0"/>
            </a:p>
          </p:txBody>
        </p:sp>
        <p:sp>
          <p:nvSpPr>
            <p:cNvPr id="17" name="矩形: 圆角 55"/>
            <p:cNvSpPr/>
            <p:nvPr>
              <p:custDataLst>
                <p:tags r:id="rId2"/>
              </p:custDataLst>
            </p:nvPr>
          </p:nvSpPr>
          <p:spPr>
            <a:xfrm>
              <a:off x="377" y="2215"/>
              <a:ext cx="18276" cy="2135"/>
            </a:xfrm>
            <a:prstGeom prst="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p>
              <a:pPr indent="0" algn="ctr" fontAlgn="auto">
                <a:lnSpc>
                  <a:spcPct val="125000"/>
                </a:lnSpc>
              </a:pPr>
              <a:r>
                <a:rPr lang="en-US" b="1" dirty="0">
                  <a:solidFill>
                    <a:schemeClr val="tx1"/>
                  </a:solidFill>
                  <a:latin typeface="+mn-ea"/>
                  <a:cs typeface="Times New Roman" panose="02020603050405020304" charset="0"/>
                  <a:sym typeface="+mn-ea"/>
                </a:rPr>
                <a:t>We propose </a:t>
              </a:r>
              <a:r>
                <a:rPr lang="en-US" altLang="zh-CN" b="1" dirty="0">
                  <a:solidFill>
                    <a:schemeClr val="tx1"/>
                  </a:solidFill>
                  <a:latin typeface="+mn-ea"/>
                  <a:cs typeface="Times New Roman" panose="02020603050405020304" charset="0"/>
                  <a:sym typeface="+mn-ea"/>
                </a:rPr>
                <a:t>the EMU-HPC method for mmWave massive MU-MIMO to improve the sum-rate with low feedback overhead.</a:t>
              </a:r>
              <a:endParaRPr lang="en-US" altLang="zh-CN" b="1" dirty="0">
                <a:solidFill>
                  <a:schemeClr val="tx1"/>
                </a:solidFill>
                <a:latin typeface="+mn-ea"/>
                <a:cs typeface="Times New Roman" panose="02020603050405020304" charset="0"/>
                <a:sym typeface="+mn-ea"/>
              </a:endParaRP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375285" y="2862580"/>
            <a:ext cx="11468735" cy="2694305"/>
            <a:chOff x="801" y="4186"/>
            <a:chExt cx="18061" cy="4243"/>
          </a:xfrm>
        </p:grpSpPr>
        <p:sp>
          <p:nvSpPr>
            <p:cNvPr id="13" name="文本框 12"/>
            <p:cNvSpPr txBox="1"/>
            <p:nvPr/>
          </p:nvSpPr>
          <p:spPr>
            <a:xfrm>
              <a:off x="801" y="6653"/>
              <a:ext cx="2030" cy="758"/>
            </a:xfrm>
            <a:prstGeom prst="rect">
              <a:avLst/>
            </a:prstGeom>
          </p:spPr>
          <p:txBody>
            <a:bodyPr vert="horz" wrap="square" lIns="91440" tIns="45720" rIns="91440" bIns="45720" rtlCol="0" anchor="ctr">
              <a:normAutofit/>
            </a:bodyPr>
            <a:p>
              <a:pPr indent="0" algn="l" fontAlgn="auto">
                <a:lnSpc>
                  <a:spcPct val="125000"/>
                </a:lnSpc>
              </a:pPr>
              <a:r>
                <a:rPr kumimoji="1" lang="en-US" altLang="zh-CN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EMU-HPC</a:t>
              </a:r>
              <a:endParaRPr kumimoji="1" lang="en-US" altLang="zh-CN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左大括号 8"/>
            <p:cNvSpPr/>
            <p:nvPr/>
          </p:nvSpPr>
          <p:spPr>
            <a:xfrm>
              <a:off x="2852" y="6254"/>
              <a:ext cx="359" cy="1709"/>
            </a:xfrm>
            <a:prstGeom prst="leftBrace">
              <a:avLst/>
            </a:prstGeom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0" name="文本框 9"/>
            <p:cNvSpPr txBox="1"/>
            <p:nvPr/>
          </p:nvSpPr>
          <p:spPr>
            <a:xfrm>
              <a:off x="3268" y="5790"/>
              <a:ext cx="4650" cy="758"/>
            </a:xfrm>
            <a:prstGeom prst="rect">
              <a:avLst/>
            </a:prstGeom>
          </p:spPr>
          <p:txBody>
            <a:bodyPr vert="horz" wrap="square" lIns="91440" tIns="45720" rIns="91440" bIns="45720" rtlCol="0" anchor="ctr">
              <a:normAutofit/>
            </a:bodyPr>
            <a:p>
              <a:pPr indent="0" algn="l" fontAlgn="auto">
                <a:lnSpc>
                  <a:spcPct val="125000"/>
                </a:lnSpc>
              </a:pPr>
              <a:r>
                <a:rPr kumimoji="1" lang="en-US" altLang="zh-CN" dirty="0">
                  <a:latin typeface="Times New Roman" panose="02020603050405020304" charset="0"/>
                  <a:cs typeface="Times New Roman" panose="02020603050405020304" charset="0"/>
                </a:rPr>
                <a:t>Analog Stage: </a:t>
              </a:r>
              <a:r>
                <a:rPr kumimoji="1" lang="en-US" altLang="zh-CN" b="1" dirty="0">
                  <a:solidFill>
                    <a:srgbClr val="252AA8"/>
                  </a:solidFill>
                  <a:latin typeface="Times New Roman" panose="02020603050405020304" charset="0"/>
                  <a:cs typeface="Times New Roman" panose="02020603050405020304" charset="0"/>
                </a:rPr>
                <a:t>NI-GLRAM</a:t>
              </a:r>
              <a:endParaRPr kumimoji="1" lang="en-US" altLang="zh-CN" b="1" dirty="0">
                <a:solidFill>
                  <a:srgbClr val="252AA8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12" name="文本框 11"/>
            <p:cNvSpPr txBox="1"/>
            <p:nvPr/>
          </p:nvSpPr>
          <p:spPr>
            <a:xfrm>
              <a:off x="4425" y="7555"/>
              <a:ext cx="5023" cy="758"/>
            </a:xfrm>
            <a:prstGeom prst="rect">
              <a:avLst/>
            </a:prstGeom>
          </p:spPr>
          <p:txBody>
            <a:bodyPr vert="horz" wrap="square" lIns="91440" tIns="45720" rIns="91440" bIns="45720" rtlCol="0" anchor="ctr">
              <a:normAutofit/>
            </a:bodyPr>
            <a:p>
              <a:pPr indent="0" algn="l" fontAlgn="auto">
                <a:lnSpc>
                  <a:spcPct val="125000"/>
                </a:lnSpc>
              </a:pPr>
              <a:r>
                <a:rPr kumimoji="1" lang="en-US" altLang="zh-CN" dirty="0">
                  <a:latin typeface="Times New Roman" panose="02020603050405020304" charset="0"/>
                  <a:cs typeface="Times New Roman" panose="02020603050405020304" charset="0"/>
                </a:rPr>
                <a:t>Digital Stage: </a:t>
              </a:r>
              <a:r>
                <a:rPr kumimoji="1" lang="en-US" altLang="zh-CN" b="1" dirty="0">
                  <a:solidFill>
                    <a:srgbClr val="252AA8"/>
                  </a:solidFill>
                  <a:latin typeface="Times New Roman" panose="02020603050405020304" charset="0"/>
                  <a:cs typeface="Times New Roman" panose="02020603050405020304" charset="0"/>
                </a:rPr>
                <a:t>RCD</a:t>
              </a:r>
              <a:endParaRPr kumimoji="1" lang="en-US" altLang="zh-CN" b="1" dirty="0">
                <a:solidFill>
                  <a:srgbClr val="252AA8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14" name="左大括号 13"/>
            <p:cNvSpPr/>
            <p:nvPr/>
          </p:nvSpPr>
          <p:spPr>
            <a:xfrm>
              <a:off x="7708" y="5291"/>
              <a:ext cx="359" cy="1755"/>
            </a:xfrm>
            <a:prstGeom prst="leftBrace">
              <a:avLst/>
            </a:prstGeom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5" name="文本框 14"/>
            <p:cNvSpPr txBox="1"/>
            <p:nvPr/>
          </p:nvSpPr>
          <p:spPr>
            <a:xfrm>
              <a:off x="8173" y="4942"/>
              <a:ext cx="4751" cy="758"/>
            </a:xfrm>
            <a:prstGeom prst="rect">
              <a:avLst/>
            </a:prstGeom>
          </p:spPr>
          <p:txBody>
            <a:bodyPr vert="horz" wrap="square" lIns="91440" tIns="45720" rIns="91440" bIns="45720" rtlCol="0" anchor="ctr">
              <a:normAutofit/>
            </a:bodyPr>
            <a:p>
              <a:pPr indent="0" algn="l" fontAlgn="auto">
                <a:lnSpc>
                  <a:spcPct val="125000"/>
                </a:lnSpc>
              </a:pPr>
              <a:r>
                <a:rPr kumimoji="1" lang="en-US" altLang="zh-CN" dirty="0">
                  <a:latin typeface="Times New Roman" panose="02020603050405020304" charset="0"/>
                  <a:cs typeface="Times New Roman" panose="02020603050405020304" charset="0"/>
                </a:rPr>
                <a:t>Analog Combining: </a:t>
              </a:r>
              <a:r>
                <a:rPr kumimoji="1" lang="en-US" altLang="zh-CN" b="1" dirty="0">
                  <a:solidFill>
                    <a:srgbClr val="252AA8"/>
                  </a:solidFill>
                  <a:latin typeface="Times New Roman" panose="02020603050405020304" charset="0"/>
                  <a:cs typeface="Times New Roman" panose="02020603050405020304" charset="0"/>
                </a:rPr>
                <a:t>VR-PCA</a:t>
              </a:r>
              <a:endParaRPr kumimoji="1" lang="en-US" altLang="zh-CN" b="1" dirty="0">
                <a:solidFill>
                  <a:srgbClr val="252AA8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16" name="文本框 15"/>
            <p:cNvSpPr txBox="1"/>
            <p:nvPr/>
          </p:nvSpPr>
          <p:spPr>
            <a:xfrm>
              <a:off x="8173" y="6402"/>
              <a:ext cx="6751" cy="1414"/>
            </a:xfrm>
            <a:prstGeom prst="rect">
              <a:avLst/>
            </a:prstGeom>
          </p:spPr>
          <p:txBody>
            <a:bodyPr vert="horz" wrap="square" lIns="91440" tIns="45720" rIns="91440" bIns="45720" rtlCol="0" anchor="ctr">
              <a:normAutofit/>
            </a:bodyPr>
            <a:p>
              <a:pPr indent="0" algn="l" fontAlgn="auto">
                <a:lnSpc>
                  <a:spcPct val="125000"/>
                </a:lnSpc>
              </a:pPr>
              <a:r>
                <a:rPr kumimoji="1" lang="en-US" altLang="zh-CN" dirty="0">
                  <a:latin typeface="Times New Roman" panose="02020603050405020304" charset="0"/>
                  <a:cs typeface="Times New Roman" panose="02020603050405020304" charset="0"/>
                </a:rPr>
                <a:t>Analog Precoding: </a:t>
              </a:r>
              <a:r>
                <a:rPr kumimoji="1" lang="en-US" altLang="zh-CN" b="1" dirty="0">
                  <a:solidFill>
                    <a:srgbClr val="252AA8"/>
                  </a:solidFill>
                  <a:latin typeface="Times New Roman" panose="02020603050405020304" charset="0"/>
                  <a:cs typeface="Times New Roman" panose="02020603050405020304" charset="0"/>
                </a:rPr>
                <a:t>MUI-aware array gain                  </a:t>
              </a:r>
              <a:endParaRPr kumimoji="1" lang="en-US" altLang="zh-CN" b="1" dirty="0">
                <a:solidFill>
                  <a:srgbClr val="252AA8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  <a:p>
              <a:pPr indent="0" algn="l" fontAlgn="auto">
                <a:lnSpc>
                  <a:spcPct val="125000"/>
                </a:lnSpc>
              </a:pPr>
              <a:r>
                <a:rPr kumimoji="1" lang="en-US" altLang="zh-CN" b="1" dirty="0">
                  <a:solidFill>
                    <a:srgbClr val="252AA8"/>
                  </a:solidFill>
                  <a:latin typeface="Times New Roman" panose="02020603050405020304" charset="0"/>
                  <a:cs typeface="Times New Roman" panose="02020603050405020304" charset="0"/>
                </a:rPr>
                <a:t>                                harvesting</a:t>
              </a:r>
              <a:r>
                <a:rPr kumimoji="1" lang="en-US" altLang="zh-CN" dirty="0">
                  <a:latin typeface="Times New Roman" panose="02020603050405020304" charset="0"/>
                  <a:cs typeface="Times New Roman" panose="02020603050405020304" charset="0"/>
                </a:rPr>
                <a:t> </a:t>
              </a:r>
              <a:endParaRPr kumimoji="1" lang="en-US" altLang="zh-CN" dirty="0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18" name="右大括号 17"/>
            <p:cNvSpPr/>
            <p:nvPr/>
          </p:nvSpPr>
          <p:spPr>
            <a:xfrm>
              <a:off x="14817" y="6968"/>
              <a:ext cx="197" cy="1345"/>
            </a:xfrm>
            <a:prstGeom prst="rightBrace">
              <a:avLst/>
            </a:prstGeom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9" name="文本框 18"/>
            <p:cNvSpPr txBox="1"/>
            <p:nvPr/>
          </p:nvSpPr>
          <p:spPr>
            <a:xfrm>
              <a:off x="15130" y="6757"/>
              <a:ext cx="3133" cy="1672"/>
            </a:xfrm>
            <a:prstGeom prst="rect">
              <a:avLst/>
            </a:prstGeom>
          </p:spPr>
          <p:txBody>
            <a:bodyPr vert="horz" wrap="square" lIns="91440" tIns="45720" rIns="91440" bIns="45720" rtlCol="0" anchor="ctr">
              <a:normAutofit lnSpcReduction="10000"/>
            </a:bodyPr>
            <a:p>
              <a:pPr indent="0" algn="ctr" fontAlgn="auto">
                <a:lnSpc>
                  <a:spcPct val="125000"/>
                </a:lnSpc>
              </a:pPr>
              <a:r>
                <a:rPr kumimoji="1" lang="en-US" altLang="zh-CN" b="1" dirty="0">
                  <a:solidFill>
                    <a:srgbClr val="252AA8"/>
                  </a:solidFill>
                  <a:latin typeface="Times New Roman" panose="02020603050405020304" charset="0"/>
                  <a:cs typeface="Times New Roman" panose="02020603050405020304" charset="0"/>
                </a:rPr>
                <a:t>Joint interference suppression</a:t>
              </a:r>
              <a:endParaRPr kumimoji="1" lang="en-US" altLang="zh-CN" b="1" dirty="0">
                <a:solidFill>
                  <a:srgbClr val="252AA8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50" name="下箭头 49"/>
            <p:cNvSpPr/>
            <p:nvPr/>
          </p:nvSpPr>
          <p:spPr>
            <a:xfrm rot="10800000">
              <a:off x="5033" y="5111"/>
              <a:ext cx="419" cy="681"/>
            </a:xfrm>
            <a:prstGeom prst="downArrow">
              <a:avLst/>
            </a:prstGeom>
            <a:ln>
              <a:solidFill>
                <a:srgbClr val="252AA8"/>
              </a:solidFill>
            </a:ln>
          </p:spPr>
          <p:style>
            <a:lnRef idx="3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0" name="下箭头 19"/>
            <p:cNvSpPr/>
            <p:nvPr/>
          </p:nvSpPr>
          <p:spPr>
            <a:xfrm rot="16200000">
              <a:off x="13221" y="4862"/>
              <a:ext cx="419" cy="920"/>
            </a:xfrm>
            <a:prstGeom prst="downArrow">
              <a:avLst/>
            </a:prstGeom>
            <a:ln>
              <a:solidFill>
                <a:srgbClr val="252AA8"/>
              </a:solidFill>
            </a:ln>
          </p:spPr>
          <p:style>
            <a:lnRef idx="3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2" name="下箭头 21"/>
            <p:cNvSpPr/>
            <p:nvPr/>
          </p:nvSpPr>
          <p:spPr>
            <a:xfrm rot="10800000">
              <a:off x="16487" y="6148"/>
              <a:ext cx="419" cy="728"/>
            </a:xfrm>
            <a:prstGeom prst="downArrow">
              <a:avLst/>
            </a:prstGeom>
            <a:ln>
              <a:solidFill>
                <a:srgbClr val="252AA8"/>
              </a:solidFill>
            </a:ln>
          </p:spPr>
          <p:style>
            <a:lnRef idx="3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3" name="文本框 22"/>
            <p:cNvSpPr txBox="1"/>
            <p:nvPr/>
          </p:nvSpPr>
          <p:spPr>
            <a:xfrm>
              <a:off x="2514" y="4186"/>
              <a:ext cx="5553" cy="758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9050">
              <a:solidFill>
                <a:schemeClr val="accent1">
                  <a:lumMod val="75000"/>
                </a:schemeClr>
              </a:solidFill>
              <a:prstDash val="sysDash"/>
            </a:ln>
          </p:spPr>
          <p:txBody>
            <a:bodyPr vert="horz" wrap="square" lIns="91440" tIns="45720" rIns="91440" bIns="45720" rtlCol="0" anchor="ctr"/>
            <a:p>
              <a:pPr indent="0" algn="ctr" fontAlgn="auto">
                <a:lnSpc>
                  <a:spcPct val="125000"/>
                </a:lnSpc>
              </a:pPr>
              <a:r>
                <a:rPr kumimoji="1" lang="en-US" altLang="zh-CN" b="1" dirty="0">
                  <a:solidFill>
                    <a:srgbClr val="C00000"/>
                  </a:solidFill>
                  <a:latin typeface="Times New Roman" panose="02020603050405020304" charset="0"/>
                  <a:cs typeface="Times New Roman" panose="02020603050405020304" charset="0"/>
                </a:rPr>
                <a:t>Minimal feedback overhead!</a:t>
              </a:r>
              <a:endParaRPr kumimoji="1" lang="zh-CN" altLang="en-US" b="1" dirty="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24" name="文本框 23"/>
            <p:cNvSpPr txBox="1"/>
            <p:nvPr/>
          </p:nvSpPr>
          <p:spPr>
            <a:xfrm>
              <a:off x="14231" y="4617"/>
              <a:ext cx="4631" cy="1346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9050">
              <a:solidFill>
                <a:schemeClr val="accent1">
                  <a:lumMod val="75000"/>
                </a:schemeClr>
              </a:solidFill>
              <a:prstDash val="sysDash"/>
            </a:ln>
          </p:spPr>
          <p:txBody>
            <a:bodyPr vert="horz" wrap="square" lIns="91440" tIns="45720" rIns="91440" bIns="45720" rtlCol="0" anchor="ctr">
              <a:normAutofit/>
            </a:bodyPr>
            <a:p>
              <a:pPr indent="0" algn="ctr" fontAlgn="auto">
                <a:lnSpc>
                  <a:spcPct val="125000"/>
                </a:lnSpc>
              </a:pPr>
              <a:r>
                <a:rPr kumimoji="1" lang="en-US" altLang="zh-CN" b="1" dirty="0">
                  <a:solidFill>
                    <a:srgbClr val="C00000"/>
                  </a:solidFill>
                  <a:latin typeface="Times New Roman" panose="02020603050405020304" charset="0"/>
                  <a:cs typeface="Times New Roman" panose="02020603050405020304" charset="0"/>
                </a:rPr>
                <a:t>Lowest complexity </a:t>
              </a:r>
              <a:endParaRPr kumimoji="1" lang="en-US" altLang="zh-CN" b="1" dirty="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  <a:p>
              <a:pPr indent="0" algn="ctr" fontAlgn="auto">
                <a:lnSpc>
                  <a:spcPct val="125000"/>
                </a:lnSpc>
              </a:pPr>
              <a:r>
                <a:rPr kumimoji="1" lang="en-US" altLang="zh-CN" b="1" dirty="0">
                  <a:solidFill>
                    <a:srgbClr val="C00000"/>
                  </a:solidFill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&amp; </a:t>
              </a:r>
              <a:r>
                <a:rPr kumimoji="1" lang="en-US" altLang="zh-CN" b="1" dirty="0">
                  <a:solidFill>
                    <a:srgbClr val="C00000"/>
                  </a:solidFill>
                  <a:latin typeface="Times New Roman" panose="02020603050405020304" charset="0"/>
                  <a:cs typeface="Times New Roman" panose="02020603050405020304" charset="0"/>
                </a:rPr>
                <a:t>better performance!</a:t>
              </a:r>
              <a:endParaRPr kumimoji="1" lang="en-US" altLang="zh-CN" b="1" dirty="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327660" y="221615"/>
            <a:ext cx="8001635" cy="540385"/>
            <a:chOff x="820" y="1471"/>
            <a:chExt cx="12601" cy="851"/>
          </a:xfrm>
        </p:grpSpPr>
        <p:sp>
          <p:nvSpPr>
            <p:cNvPr id="2" name="文本框 1"/>
            <p:cNvSpPr txBox="1"/>
            <p:nvPr/>
          </p:nvSpPr>
          <p:spPr>
            <a:xfrm>
              <a:off x="820" y="1471"/>
              <a:ext cx="1260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2800" b="1" dirty="0">
                  <a:solidFill>
                    <a:schemeClr val="bg1"/>
                  </a:solidFill>
                  <a:latin typeface="Times New Roman" panose="02020603050405020304" charset="0"/>
                  <a:cs typeface="Times New Roman" panose="02020603050405020304" charset="0"/>
                </a:rPr>
                <a:t>VI-</a:t>
              </a:r>
              <a:endParaRPr lang="en-US" altLang="zh-CN" sz="2800" b="1" dirty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1634" y="1500"/>
              <a:ext cx="11787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2800" b="1" dirty="0">
                  <a:solidFill>
                    <a:schemeClr val="bg1"/>
                  </a:solidFill>
                  <a:latin typeface="Times New Roman" panose="02020603050405020304" charset="0"/>
                  <a:ea typeface="Verdana" panose="020B0604030504040204" pitchFamily="34" charset="0"/>
                  <a:cs typeface="Times New Roman" panose="02020603050405020304" charset="0"/>
                </a:rPr>
                <a:t>Conclusion</a:t>
              </a:r>
              <a:endParaRPr lang="en-US" altLang="zh-CN" sz="2800" b="1" dirty="0">
                <a:solidFill>
                  <a:schemeClr val="bg1"/>
                </a:solidFill>
                <a:latin typeface="Times New Roman" panose="02020603050405020304" charset="0"/>
                <a:ea typeface="Verdana" panose="020B0604030504040204" pitchFamily="34" charset="0"/>
                <a:cs typeface="Times New Roman" panose="02020603050405020304" charset="0"/>
              </a:endParaRPr>
            </a:p>
          </p:txBody>
        </p:sp>
      </p:grpSp>
    </p:spTree>
    <p:custDataLst>
      <p:tags r:id="rId3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/>
          <p:cNvSpPr txBox="1"/>
          <p:nvPr>
            <p:custDataLst>
              <p:tags r:id="rId2"/>
            </p:custDataLst>
          </p:nvPr>
        </p:nvSpPr>
        <p:spPr>
          <a:xfrm>
            <a:off x="2660015" y="2431415"/>
            <a:ext cx="6871335" cy="1130935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/>
            <a:r>
              <a:rPr lang="en-US" altLang="zh-CN" sz="6600" dirty="0">
                <a:solidFill>
                  <a:schemeClr val="bg1"/>
                </a:solidFill>
                <a:latin typeface="Arial Black" panose="020B0A04020102020204" pitchFamily="34" charset="0"/>
                <a:ea typeface="思源黑体 CN Bold" panose="020B0800000000000000" pitchFamily="34" charset="-122"/>
                <a:cs typeface="OPPOSans H" panose="00020600040101010101" pitchFamily="18" charset="-122"/>
                <a:sym typeface="思源黑体 CN Normal" panose="020B0400000000000000" pitchFamily="34" charset="-122"/>
              </a:rPr>
              <a:t>THANK YOU</a:t>
            </a:r>
            <a:endParaRPr lang="en-US" altLang="zh-CN" sz="6600" dirty="0">
              <a:solidFill>
                <a:schemeClr val="bg1"/>
              </a:solidFill>
              <a:latin typeface="Arial Black" panose="020B0A04020102020204" pitchFamily="34" charset="0"/>
              <a:ea typeface="思源黑体 CN Bold" panose="020B0800000000000000" pitchFamily="34" charset="-122"/>
              <a:cs typeface="OPPOSans H" panose="00020600040101010101" pitchFamily="18" charset="-122"/>
              <a:sym typeface="思源黑体 CN Normal" panose="020B0400000000000000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0165" y="3750806"/>
            <a:ext cx="1219200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2000" dirty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Kaijie Zeng, Yuanli Ma, Bin Yan, Zheng Wang*, Yili Xia </a:t>
            </a:r>
            <a:endParaRPr lang="en-US" altLang="zh-CN" sz="2000" dirty="0">
              <a:solidFill>
                <a:schemeClr val="bg1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algn="ctr"/>
            <a:r>
              <a:rPr lang="en-US" altLang="zh-CN" sz="2000" i="1" dirty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Southeast University</a:t>
            </a:r>
            <a:r>
              <a:rPr lang="en-US" altLang="zh-CN" sz="2000" dirty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, Nanjing, China</a:t>
            </a:r>
            <a:endParaRPr lang="en-US" altLang="zh-CN" sz="2000" dirty="0">
              <a:solidFill>
                <a:schemeClr val="bg1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algn="ctr"/>
            <a:endParaRPr lang="en-US" altLang="zh-CN" sz="2000" dirty="0">
              <a:solidFill>
                <a:schemeClr val="bg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50165" y="4695825"/>
            <a:ext cx="1214120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2000" dirty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October 17th, 2025</a:t>
            </a:r>
            <a:endParaRPr lang="en-US" altLang="zh-CN" sz="2000" dirty="0">
              <a:solidFill>
                <a:schemeClr val="bg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>
            <p:custDataLst>
              <p:tags r:id="rId2"/>
            </p:custDataLst>
          </p:nvPr>
        </p:nvSpPr>
        <p:spPr>
          <a:xfrm>
            <a:off x="1068705" y="2886075"/>
            <a:ext cx="2559050" cy="68199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 defTabSz="914400">
              <a:lnSpc>
                <a:spcPct val="120000"/>
              </a:lnSpc>
            </a:pPr>
            <a:r>
              <a:rPr lang="en-US" altLang="zh-CN" sz="3200" b="1" dirty="0">
                <a:gradFill>
                  <a:gsLst>
                    <a:gs pos="0">
                      <a:srgbClr val="D7F0FC"/>
                    </a:gs>
                    <a:gs pos="52000">
                      <a:srgbClr val="FFEFDE"/>
                    </a:gs>
                    <a:gs pos="100000">
                      <a:srgbClr val="FFDCFC"/>
                    </a:gs>
                  </a:gsLst>
                  <a:lin ang="5400000" scaled="1"/>
                </a:gradFill>
                <a:latin typeface="Times New Roman" panose="02020603050405020304" charset="0"/>
                <a:ea typeface="Source Han Serif SC" panose="02020400000000000000" pitchFamily="18" charset="-122"/>
                <a:cs typeface="Times New Roman" panose="02020603050405020304" charset="0"/>
                <a:sym typeface="Source Han Serif SC" panose="02020400000000000000" pitchFamily="18" charset="-122"/>
              </a:rPr>
              <a:t>CONTENTS</a:t>
            </a:r>
            <a:endParaRPr lang="en-US" altLang="zh-CN" sz="3200" b="1" dirty="0">
              <a:gradFill>
                <a:gsLst>
                  <a:gs pos="0">
                    <a:srgbClr val="D7F0FC"/>
                  </a:gs>
                  <a:gs pos="52000">
                    <a:srgbClr val="FFEFDE"/>
                  </a:gs>
                  <a:gs pos="100000">
                    <a:srgbClr val="FFDCFC"/>
                  </a:gs>
                </a:gsLst>
                <a:lin ang="5400000" scaled="1"/>
              </a:gradFill>
              <a:latin typeface="Times New Roman" panose="02020603050405020304" charset="0"/>
              <a:ea typeface="Source Han Serif SC" panose="02020400000000000000" pitchFamily="18" charset="-122"/>
              <a:cs typeface="Times New Roman" panose="02020603050405020304" charset="0"/>
              <a:sym typeface="Source Han Serif SC" panose="02020400000000000000" pitchFamily="18" charset="-122"/>
            </a:endParaRPr>
          </a:p>
        </p:txBody>
      </p:sp>
      <p:pic>
        <p:nvPicPr>
          <p:cNvPr id="11" name="图片 10" descr="摄图网_401146074_光效（企业商用）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rcRect b="59699"/>
          <a:stretch>
            <a:fillRect/>
          </a:stretch>
        </p:blipFill>
        <p:spPr>
          <a:xfrm rot="5400000" flipH="1">
            <a:off x="2480945" y="2567305"/>
            <a:ext cx="3656965" cy="1105535"/>
          </a:xfrm>
          <a:prstGeom prst="rect">
            <a:avLst/>
          </a:prstGeom>
        </p:spPr>
      </p:pic>
      <p:sp>
        <p:nvSpPr>
          <p:cNvPr id="12" name="文本框 11"/>
          <p:cNvSpPr txBox="1"/>
          <p:nvPr>
            <p:custDataLst>
              <p:tags r:id="rId5"/>
            </p:custDataLst>
          </p:nvPr>
        </p:nvSpPr>
        <p:spPr>
          <a:xfrm>
            <a:off x="4145280" y="1224915"/>
            <a:ext cx="155638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Part 01</a:t>
            </a:r>
            <a:endParaRPr lang="en-US" altLang="zh-CN" sz="2400" b="1" dirty="0">
              <a:solidFill>
                <a:schemeClr val="bg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3" name="文本框 12"/>
          <p:cNvSpPr txBox="1"/>
          <p:nvPr>
            <p:custDataLst>
              <p:tags r:id="rId6"/>
            </p:custDataLst>
          </p:nvPr>
        </p:nvSpPr>
        <p:spPr>
          <a:xfrm>
            <a:off x="4145280" y="1983105"/>
            <a:ext cx="151193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Part </a:t>
            </a:r>
            <a:r>
              <a:rPr lang="en-US" altLang="zh-CN" sz="2400" b="1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02</a:t>
            </a:r>
            <a:endParaRPr lang="en-US" altLang="zh-CN" sz="2400" b="1">
              <a:solidFill>
                <a:schemeClr val="bg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4" name="文本框 13"/>
          <p:cNvSpPr txBox="1"/>
          <p:nvPr>
            <p:custDataLst>
              <p:tags r:id="rId7"/>
            </p:custDataLst>
          </p:nvPr>
        </p:nvSpPr>
        <p:spPr>
          <a:xfrm>
            <a:off x="4145280" y="2741295"/>
            <a:ext cx="143065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Part </a:t>
            </a:r>
            <a:r>
              <a:rPr lang="en-US" altLang="zh-CN" sz="2400" b="1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03</a:t>
            </a:r>
            <a:endParaRPr lang="en-US" altLang="zh-CN" sz="2400" b="1">
              <a:solidFill>
                <a:schemeClr val="bg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5" name="文本框 14"/>
          <p:cNvSpPr txBox="1"/>
          <p:nvPr>
            <p:custDataLst>
              <p:tags r:id="rId8"/>
            </p:custDataLst>
          </p:nvPr>
        </p:nvSpPr>
        <p:spPr>
          <a:xfrm>
            <a:off x="4145280" y="3499485"/>
            <a:ext cx="143065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Part </a:t>
            </a:r>
            <a:r>
              <a:rPr lang="en-US" altLang="zh-CN" sz="2400" b="1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04</a:t>
            </a:r>
            <a:endParaRPr lang="en-US" altLang="zh-CN" sz="2400" b="1">
              <a:solidFill>
                <a:schemeClr val="bg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6" name="文本框 15"/>
          <p:cNvSpPr txBox="1"/>
          <p:nvPr>
            <p:custDataLst>
              <p:tags r:id="rId9"/>
            </p:custDataLst>
          </p:nvPr>
        </p:nvSpPr>
        <p:spPr>
          <a:xfrm>
            <a:off x="4145280" y="4257675"/>
            <a:ext cx="143065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Part </a:t>
            </a:r>
            <a:r>
              <a:rPr lang="en-US" altLang="zh-CN" sz="2400" b="1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05</a:t>
            </a:r>
            <a:endParaRPr lang="en-US" altLang="zh-CN" sz="2400" b="1">
              <a:solidFill>
                <a:schemeClr val="bg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7" name="对角圆角矩形 16"/>
          <p:cNvSpPr/>
          <p:nvPr>
            <p:custDataLst>
              <p:tags r:id="rId10"/>
            </p:custDataLst>
          </p:nvPr>
        </p:nvSpPr>
        <p:spPr>
          <a:xfrm>
            <a:off x="5504815" y="1224915"/>
            <a:ext cx="4690745" cy="421640"/>
          </a:xfrm>
          <a:prstGeom prst="round2Diag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34000">
                <a:schemeClr val="accent1">
                  <a:lumMod val="20000"/>
                  <a:lumOff val="80000"/>
                </a:schemeClr>
              </a:gs>
              <a:gs pos="100000">
                <a:schemeClr val="accent1">
                  <a:lumMod val="40000"/>
                  <a:lumOff val="60000"/>
                </a:schemeClr>
              </a:gs>
            </a:gsLst>
            <a:lin ang="2112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altLang="zh-CN" sz="2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Background and Motivation</a:t>
            </a:r>
            <a:endParaRPr lang="en-US" altLang="zh-CN" sz="2000" dirty="0">
              <a:solidFill>
                <a:schemeClr val="accent1">
                  <a:lumMod val="50000"/>
                </a:schemeClr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8" name="对角圆角矩形 17"/>
          <p:cNvSpPr/>
          <p:nvPr>
            <p:custDataLst>
              <p:tags r:id="rId11"/>
            </p:custDataLst>
          </p:nvPr>
        </p:nvSpPr>
        <p:spPr>
          <a:xfrm>
            <a:off x="5504815" y="1992630"/>
            <a:ext cx="4690745" cy="421640"/>
          </a:xfrm>
          <a:prstGeom prst="round2Diag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34000">
                <a:schemeClr val="accent1">
                  <a:lumMod val="20000"/>
                  <a:lumOff val="80000"/>
                </a:schemeClr>
              </a:gs>
              <a:gs pos="100000">
                <a:schemeClr val="accent1">
                  <a:lumMod val="40000"/>
                  <a:lumOff val="60000"/>
                </a:schemeClr>
              </a:gs>
            </a:gsLst>
            <a:lin ang="2112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altLang="zh-CN" sz="2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System Model</a:t>
            </a:r>
            <a:endParaRPr lang="en-US" altLang="zh-CN" sz="2000" dirty="0">
              <a:solidFill>
                <a:schemeClr val="accent1">
                  <a:lumMod val="50000"/>
                </a:schemeClr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9" name="对角圆角矩形 18"/>
          <p:cNvSpPr/>
          <p:nvPr>
            <p:custDataLst>
              <p:tags r:id="rId12"/>
            </p:custDataLst>
          </p:nvPr>
        </p:nvSpPr>
        <p:spPr>
          <a:xfrm>
            <a:off x="5504815" y="2760345"/>
            <a:ext cx="4691380" cy="421640"/>
          </a:xfrm>
          <a:prstGeom prst="round2Diag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34000">
                <a:schemeClr val="accent1">
                  <a:lumMod val="20000"/>
                  <a:lumOff val="80000"/>
                </a:schemeClr>
              </a:gs>
              <a:gs pos="100000">
                <a:schemeClr val="accent1">
                  <a:lumMod val="40000"/>
                  <a:lumOff val="60000"/>
                </a:schemeClr>
              </a:gs>
            </a:gsLst>
            <a:lin ang="2112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altLang="zh-CN" sz="2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Hybrid Precoding and Combining Design</a:t>
            </a:r>
            <a:endParaRPr lang="en-US" altLang="zh-CN" sz="2000" dirty="0">
              <a:solidFill>
                <a:schemeClr val="accent1">
                  <a:lumMod val="50000"/>
                </a:schemeClr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0" name="对角圆角矩形 19"/>
          <p:cNvSpPr/>
          <p:nvPr>
            <p:custDataLst>
              <p:tags r:id="rId13"/>
            </p:custDataLst>
          </p:nvPr>
        </p:nvSpPr>
        <p:spPr>
          <a:xfrm>
            <a:off x="5504815" y="3528060"/>
            <a:ext cx="4691380" cy="421640"/>
          </a:xfrm>
          <a:prstGeom prst="round2Diag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34000">
                <a:schemeClr val="accent1">
                  <a:lumMod val="20000"/>
                  <a:lumOff val="80000"/>
                </a:schemeClr>
              </a:gs>
              <a:gs pos="100000">
                <a:schemeClr val="accent1">
                  <a:lumMod val="40000"/>
                  <a:lumOff val="60000"/>
                </a:schemeClr>
              </a:gs>
            </a:gsLst>
            <a:lin ang="2112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altLang="zh-CN" sz="2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Complexity and Feedback Overhead</a:t>
            </a:r>
            <a:endParaRPr lang="en-US" altLang="zh-CN" sz="2000" dirty="0">
              <a:solidFill>
                <a:schemeClr val="accent1">
                  <a:lumMod val="50000"/>
                </a:schemeClr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2" name="对角圆角矩形 21"/>
          <p:cNvSpPr/>
          <p:nvPr>
            <p:custDataLst>
              <p:tags r:id="rId14"/>
            </p:custDataLst>
          </p:nvPr>
        </p:nvSpPr>
        <p:spPr>
          <a:xfrm>
            <a:off x="5504815" y="4295775"/>
            <a:ext cx="4691380" cy="421640"/>
          </a:xfrm>
          <a:prstGeom prst="round2Diag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34000">
                <a:schemeClr val="accent1">
                  <a:lumMod val="20000"/>
                  <a:lumOff val="80000"/>
                </a:schemeClr>
              </a:gs>
              <a:gs pos="100000">
                <a:schemeClr val="accent1">
                  <a:lumMod val="40000"/>
                  <a:lumOff val="60000"/>
                </a:schemeClr>
              </a:gs>
            </a:gsLst>
            <a:lin ang="2112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altLang="zh-CN" sz="2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Simulation Results</a:t>
            </a:r>
            <a:endParaRPr lang="en-US" altLang="zh-CN" sz="2000" dirty="0">
              <a:solidFill>
                <a:schemeClr val="accent1">
                  <a:lumMod val="50000"/>
                </a:schemeClr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" name="文本框 1"/>
          <p:cNvSpPr txBox="1"/>
          <p:nvPr>
            <p:custDataLst>
              <p:tags r:id="rId15"/>
            </p:custDataLst>
          </p:nvPr>
        </p:nvSpPr>
        <p:spPr>
          <a:xfrm>
            <a:off x="4168140" y="5015865"/>
            <a:ext cx="143065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Part </a:t>
            </a:r>
            <a:r>
              <a:rPr lang="en-US" altLang="zh-CN" sz="2400" b="1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06</a:t>
            </a:r>
            <a:endParaRPr lang="en-US" altLang="zh-CN" sz="2400" b="1">
              <a:solidFill>
                <a:schemeClr val="bg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3" name="对角圆角矩形 2"/>
          <p:cNvSpPr/>
          <p:nvPr>
            <p:custDataLst>
              <p:tags r:id="rId16"/>
            </p:custDataLst>
          </p:nvPr>
        </p:nvSpPr>
        <p:spPr>
          <a:xfrm>
            <a:off x="5504180" y="5015865"/>
            <a:ext cx="4691380" cy="421640"/>
          </a:xfrm>
          <a:prstGeom prst="round2Diag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34000">
                <a:schemeClr val="accent1">
                  <a:lumMod val="20000"/>
                  <a:lumOff val="80000"/>
                </a:schemeClr>
              </a:gs>
              <a:gs pos="100000">
                <a:schemeClr val="accent1">
                  <a:lumMod val="40000"/>
                  <a:lumOff val="60000"/>
                </a:schemeClr>
              </a:gs>
            </a:gsLst>
            <a:lin ang="2112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l"/>
            <a:r>
              <a:rPr lang="en-US" altLang="zh-CN" sz="2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Conclusions</a:t>
            </a:r>
            <a:endParaRPr lang="en-US" altLang="zh-CN" sz="2000" dirty="0">
              <a:solidFill>
                <a:schemeClr val="accent1">
                  <a:lumMod val="50000"/>
                </a:schemeClr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  <p:custDataLst>
      <p:tags r:id="rId17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11" name="组合 10"/>
          <p:cNvGrpSpPr/>
          <p:nvPr/>
        </p:nvGrpSpPr>
        <p:grpSpPr>
          <a:xfrm>
            <a:off x="327660" y="221615"/>
            <a:ext cx="5200650" cy="540385"/>
            <a:chOff x="820" y="1471"/>
            <a:chExt cx="8190" cy="851"/>
          </a:xfrm>
        </p:grpSpPr>
        <p:sp>
          <p:nvSpPr>
            <p:cNvPr id="6" name="文本框 5"/>
            <p:cNvSpPr txBox="1"/>
            <p:nvPr/>
          </p:nvSpPr>
          <p:spPr>
            <a:xfrm>
              <a:off x="820" y="1471"/>
              <a:ext cx="978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2800" b="1" dirty="0">
                  <a:solidFill>
                    <a:schemeClr val="bg1"/>
                  </a:solidFill>
                  <a:latin typeface="Times New Roman" panose="02020603050405020304" charset="0"/>
                  <a:cs typeface="Times New Roman" panose="02020603050405020304" charset="0"/>
                </a:rPr>
                <a:t>I -</a:t>
              </a:r>
              <a:endParaRPr lang="en-US" altLang="zh-CN" sz="2800" b="1" dirty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1512" y="1500"/>
              <a:ext cx="7498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2800" b="1" dirty="0">
                  <a:solidFill>
                    <a:schemeClr val="bg1"/>
                  </a:solidFill>
                  <a:latin typeface="Times New Roman" panose="02020603050405020304" charset="0"/>
                  <a:ea typeface="Verdana" panose="020B0604030504040204" pitchFamily="34" charset="0"/>
                  <a:cs typeface="Times New Roman" panose="02020603050405020304" charset="0"/>
                </a:rPr>
                <a:t>Background and Motivation</a:t>
              </a:r>
              <a:endParaRPr lang="en-US" altLang="zh-CN" sz="2800" b="1" dirty="0">
                <a:solidFill>
                  <a:schemeClr val="bg1"/>
                </a:solidFill>
                <a:latin typeface="Times New Roman" panose="02020603050405020304" charset="0"/>
                <a:ea typeface="Verdana" panose="020B0604030504040204" pitchFamily="34" charset="0"/>
                <a:cs typeface="Times New Roman" panose="02020603050405020304" charset="0"/>
              </a:endParaRP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391795" y="4576445"/>
            <a:ext cx="11344910" cy="1726565"/>
            <a:chOff x="516" y="1862"/>
            <a:chExt cx="17866" cy="2719"/>
          </a:xfrm>
        </p:grpSpPr>
        <p:grpSp>
          <p:nvGrpSpPr>
            <p:cNvPr id="10" name="组合 9"/>
            <p:cNvGrpSpPr/>
            <p:nvPr>
              <p:custDataLst>
                <p:tags r:id="rId1"/>
              </p:custDataLst>
            </p:nvPr>
          </p:nvGrpSpPr>
          <p:grpSpPr>
            <a:xfrm>
              <a:off x="516" y="1862"/>
              <a:ext cx="11076" cy="2593"/>
              <a:chOff x="1476" y="2270"/>
              <a:chExt cx="8494" cy="2949"/>
            </a:xfrm>
          </p:grpSpPr>
          <p:grpSp>
            <p:nvGrpSpPr>
              <p:cNvPr id="9" name="组合 8"/>
              <p:cNvGrpSpPr/>
              <p:nvPr/>
            </p:nvGrpSpPr>
            <p:grpSpPr>
              <a:xfrm>
                <a:off x="1476" y="2270"/>
                <a:ext cx="8494" cy="945"/>
                <a:chOff x="3027" y="2611"/>
                <a:chExt cx="6029" cy="945"/>
              </a:xfrm>
            </p:grpSpPr>
            <p:sp>
              <p:nvSpPr>
                <p:cNvPr id="8" name="文本框 7"/>
                <p:cNvSpPr txBox="1"/>
                <p:nvPr>
                  <p:custDataLst>
                    <p:tags r:id="rId2"/>
                  </p:custDataLst>
                </p:nvPr>
              </p:nvSpPr>
              <p:spPr>
                <a:xfrm>
                  <a:off x="3115" y="2611"/>
                  <a:ext cx="5940" cy="945"/>
                </a:xfrm>
                <a:prstGeom prst="rect">
                  <a:avLst/>
                </a:prstGeom>
                <a:solidFill>
                  <a:schemeClr val="accent2">
                    <a:lumMod val="75000"/>
                  </a:schemeClr>
                </a:solidFill>
              </p:spPr>
              <p:txBody>
                <a:bodyPr vert="horz" wrap="square" lIns="91440" tIns="45720" rIns="91440" bIns="45720" rtlCol="0" anchor="ctr">
                  <a:normAutofit/>
                </a:bodyPr>
                <a:p>
                  <a:pPr algn="l"/>
                  <a:endParaRPr kumimoji="1" lang="zh-CN" altLang="en-US" dirty="0"/>
                </a:p>
              </p:txBody>
            </p:sp>
            <p:sp>
              <p:nvSpPr>
                <p:cNvPr id="12" name="文本框 11"/>
                <p:cNvSpPr txBox="1"/>
                <p:nvPr>
                  <p:custDataLst>
                    <p:tags r:id="rId3"/>
                  </p:custDataLst>
                </p:nvPr>
              </p:nvSpPr>
              <p:spPr>
                <a:xfrm>
                  <a:off x="3027" y="2790"/>
                  <a:ext cx="6029" cy="588"/>
                </a:xfrm>
                <a:prstGeom prst="rect">
                  <a:avLst/>
                </a:prstGeom>
              </p:spPr>
              <p:txBody>
                <a:bodyPr vert="horz" wrap="square" lIns="91440" tIns="45720" rIns="91440" bIns="45720" rtlCol="0" anchor="ctr">
                  <a:noAutofit/>
                </a:bodyPr>
                <a:p>
                  <a:pPr algn="ctr"/>
                  <a:r>
                    <a:rPr kumimoji="1" lang="en-US" altLang="zh-CN" sz="2000" b="1" dirty="0">
                      <a:solidFill>
                        <a:schemeClr val="bg1"/>
                      </a:solidFill>
                      <a:latin typeface="Times New Roman" panose="02020603050405020304" charset="0"/>
                      <a:cs typeface="Times New Roman" panose="02020603050405020304" charset="0"/>
                      <a:sym typeface="+mn-ea"/>
                    </a:rPr>
                    <a:t>Hybrid Precoding Structure for Massive MIMO</a:t>
                  </a:r>
                  <a:endParaRPr kumimoji="1" lang="en-US" altLang="zh-CN" sz="2000" b="1" dirty="0">
                    <a:solidFill>
                      <a:schemeClr val="bg1"/>
                    </a:solidFill>
                    <a:latin typeface="Times New Roman" panose="02020603050405020304" charset="0"/>
                    <a:cs typeface="Times New Roman" panose="02020603050405020304" charset="0"/>
                    <a:sym typeface="+mn-ea"/>
                  </a:endParaRPr>
                </a:p>
              </p:txBody>
            </p:sp>
          </p:grpSp>
          <p:sp>
            <p:nvSpPr>
              <p:cNvPr id="13" name="文本框 12"/>
              <p:cNvSpPr txBox="1"/>
              <p:nvPr/>
            </p:nvSpPr>
            <p:spPr>
              <a:xfrm>
                <a:off x="1599" y="3215"/>
                <a:ext cx="8352" cy="2004"/>
              </a:xfrm>
              <a:prstGeom prst="rect">
                <a:avLst/>
              </a:prstGeom>
              <a:ln w="19050"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rtlCol="0" anchor="ctr"/>
              <a:p>
                <a:pPr marL="285750" indent="-285750" algn="l" fontAlgn="auto">
                  <a:lnSpc>
                    <a:spcPct val="150000"/>
                  </a:lnSpc>
                  <a:buFont typeface="Wingdings" panose="05000000000000000000" charset="0"/>
                  <a:buChar char="Ø"/>
                </a:pPr>
                <a:r>
                  <a:rPr kumimoji="1" lang="en-US" dirty="0">
                    <a:latin typeface="Times New Roman" panose="02020603050405020304" charset="0"/>
                    <a:cs typeface="Times New Roman" panose="02020603050405020304" charset="0"/>
                  </a:rPr>
                  <a:t>Role: An alternative to the fully digital precoding structure </a:t>
                </a:r>
                <a:endParaRPr kumimoji="1" lang="en-US" dirty="0">
                  <a:latin typeface="Times New Roman" panose="02020603050405020304" charset="0"/>
                  <a:cs typeface="Times New Roman" panose="02020603050405020304" charset="0"/>
                </a:endParaRPr>
              </a:p>
              <a:p>
                <a:pPr marL="285750" indent="-285750" algn="l" fontAlgn="auto">
                  <a:lnSpc>
                    <a:spcPct val="150000"/>
                  </a:lnSpc>
                  <a:buFont typeface="Wingdings" panose="05000000000000000000" charset="0"/>
                  <a:buChar char="Ø"/>
                </a:pPr>
                <a:r>
                  <a:rPr kumimoji="1" lang="en-US" altLang="en-US" dirty="0">
                    <a:latin typeface="Times New Roman" panose="02020603050405020304" charset="0"/>
                    <a:ea typeface="宋体" panose="02010600030101010101" pitchFamily="2" charset="-122"/>
                    <a:cs typeface="Times New Roman" panose="02020603050405020304" charset="0"/>
                  </a:rPr>
                  <a:t>Objective: Maximizing the downlink sum-rate</a:t>
                </a:r>
                <a:endParaRPr kumimoji="1" lang="en-US" altLang="en-US" dirty="0">
                  <a:latin typeface="Times New Roman" panose="02020603050405020304" charset="0"/>
                  <a:ea typeface="宋体" panose="02010600030101010101" pitchFamily="2" charset="-122"/>
                  <a:cs typeface="Times New Roman" panose="02020603050405020304" charset="0"/>
                </a:endParaRPr>
              </a:p>
            </p:txBody>
          </p:sp>
        </p:grpSp>
        <p:sp>
          <p:nvSpPr>
            <p:cNvPr id="39" name="椭圆 38"/>
            <p:cNvSpPr/>
            <p:nvPr>
              <p:custDataLst>
                <p:tags r:id="rId4"/>
              </p:custDataLst>
            </p:nvPr>
          </p:nvSpPr>
          <p:spPr>
            <a:xfrm>
              <a:off x="5077" y="2990"/>
              <a:ext cx="4781" cy="737"/>
            </a:xfrm>
            <a:prstGeom prst="ellipse">
              <a:avLst/>
            </a:prstGeom>
            <a:noFill/>
            <a:ln w="19050">
              <a:solidFill>
                <a:srgbClr val="252AA8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2"/>
                  </a:solidFill>
                </a14:hiddenFill>
              </a:ext>
            </a:extLst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rgbClr val="7030A0"/>
                </a:solidFill>
              </a:endParaRPr>
            </a:p>
          </p:txBody>
        </p:sp>
        <p:sp>
          <p:nvSpPr>
            <p:cNvPr id="22" name="矩形 21"/>
            <p:cNvSpPr/>
            <p:nvPr>
              <p:custDataLst>
                <p:tags r:id="rId5"/>
              </p:custDataLst>
            </p:nvPr>
          </p:nvSpPr>
          <p:spPr>
            <a:xfrm>
              <a:off x="12881" y="2536"/>
              <a:ext cx="5501" cy="2045"/>
            </a:xfrm>
            <a:prstGeom prst="rect">
              <a:avLst/>
            </a:prstGeom>
            <a:noFill/>
            <a:ln w="28575" cmpd="sng">
              <a:solidFill>
                <a:srgbClr val="252AA8"/>
              </a:solidFill>
              <a:prstDash val="dash"/>
            </a:ln>
            <a:effectLst/>
            <a:extLst>
              <a:ext uri="{909E8E84-426E-40DD-AFC4-6F175D3DCCD1}">
                <a14:hiddenFill xmlns:a14="http://schemas.microsoft.com/office/drawing/2010/main">
                  <a:gradFill flip="none" rotWithShape="1">
                    <a:gsLst>
                      <a:gs pos="40000">
                        <a:schemeClr val="accent2"/>
                      </a:gs>
                      <a:gs pos="13000">
                        <a:schemeClr val="accent2"/>
                      </a:gs>
                      <a:gs pos="0">
                        <a:srgbClr val="F6ECE2"/>
                      </a:gs>
                    </a:gsLst>
                    <a:lin ang="16200000" scaled="0"/>
                    <a:tileRect/>
                  </a:gra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l"/>
              <a:r>
                <a:rPr kumimoji="1" lang="en-US" altLang="zh-CN" dirty="0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Prohibitive hardware cost &amp; power consumption from per-antenna radio frequency (RF) chains</a:t>
              </a:r>
              <a:endParaRPr kumimoji="1" lang="en-US" altLang="zh-CN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</p:grpSp>
      <p:cxnSp>
        <p:nvCxnSpPr>
          <p:cNvPr id="23" name="曲线连接符 22"/>
          <p:cNvCxnSpPr/>
          <p:nvPr/>
        </p:nvCxnSpPr>
        <p:spPr>
          <a:xfrm>
            <a:off x="6324600" y="5509895"/>
            <a:ext cx="1836420" cy="144145"/>
          </a:xfrm>
          <a:prstGeom prst="curvedConnector3">
            <a:avLst>
              <a:gd name="adj1" fmla="val 50035"/>
            </a:avLst>
          </a:prstGeom>
          <a:ln>
            <a:solidFill>
              <a:srgbClr val="252AA8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25" name="文本框 24"/>
          <p:cNvSpPr txBox="1"/>
          <p:nvPr/>
        </p:nvSpPr>
        <p:spPr>
          <a:xfrm>
            <a:off x="394335" y="1545590"/>
            <a:ext cx="7903210" cy="36639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marL="285750" indent="-285750">
              <a:buSzPct val="80000"/>
              <a:buFont typeface="Wingdings" panose="05000000000000000000" charset="0"/>
              <a:buChar char="l"/>
            </a:pPr>
            <a:r>
              <a:rPr lang="en-US" altLang="zh-CN">
                <a:latin typeface="Times New Roman" panose="02020603050405020304" charset="0"/>
                <a:cs typeface="Times New Roman" panose="02020603050405020304" charset="0"/>
              </a:rPr>
              <a:t>Shannon’s capacity formula:</a:t>
            </a:r>
            <a:endParaRPr lang="en-US" altLang="zh-CN"/>
          </a:p>
          <a:p>
            <a:pPr indent="0">
              <a:buFont typeface="Wingdings" panose="05000000000000000000" charset="0"/>
              <a:buNone/>
            </a:pPr>
            <a:endParaRPr lang="en-US" altLang="zh-CN"/>
          </a:p>
        </p:txBody>
      </p:sp>
      <p:sp>
        <p:nvSpPr>
          <p:cNvPr id="26" name="文本框 25"/>
          <p:cNvSpPr txBox="1"/>
          <p:nvPr/>
        </p:nvSpPr>
        <p:spPr>
          <a:xfrm>
            <a:off x="2901950" y="2132965"/>
            <a:ext cx="6096000" cy="36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252AA8"/>
                </a:solidFill>
              </a14:hiddenFill>
            </a:ext>
          </a:extLst>
        </p:spPr>
        <p:style>
          <a:lnRef idx="0">
            <a:srgbClr val="FFFFFF"/>
          </a:lnRef>
          <a:fillRef idx="1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t">
            <a:spAutoFit/>
          </a:bodyPr>
          <a:p>
            <a:pPr indent="0" algn="ctr">
              <a:buFont typeface="Wingdings" panose="05000000000000000000" charset="0"/>
              <a:buNone/>
            </a:pPr>
            <a:r>
              <a:rPr lang="en-US" altLang="zh-CN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Capacity [bps] = Bandwidth [Hz] </a:t>
            </a:r>
            <a:r>
              <a:rPr lang="zh-CN" altLang="en-US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×</a:t>
            </a:r>
            <a:r>
              <a:rPr lang="en-US" altLang="zh-CN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Sum-Rate [bps/Hz]</a:t>
            </a:r>
            <a:endParaRPr lang="en-US" altLang="zh-CN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394335" y="2616835"/>
            <a:ext cx="10310495" cy="36639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marL="285750" indent="-285750" fontAlgn="auto">
              <a:lnSpc>
                <a:spcPct val="150000"/>
              </a:lnSpc>
              <a:buSzPct val="80000"/>
              <a:buFont typeface="Wingdings" panose="05000000000000000000" charset="0"/>
              <a:buChar char="l"/>
            </a:pPr>
            <a:r>
              <a:rPr lang="en-US" altLang="zh-CN">
                <a:latin typeface="Times New Roman" panose="02020603050405020304" charset="0"/>
                <a:cs typeface="Times New Roman" panose="02020603050405020304" charset="0"/>
              </a:rPr>
              <a:t>Thus, the capacity can be maximized through:</a:t>
            </a:r>
            <a:endParaRPr lang="en-US" altLang="zh-CN">
              <a:latin typeface="Times New Roman" panose="02020603050405020304" charset="0"/>
              <a:cs typeface="Times New Roman" panose="02020603050405020304" charset="0"/>
            </a:endParaRPr>
          </a:p>
          <a:p>
            <a:pPr marL="1200150" lvl="2" indent="-285750" fontAlgn="auto">
              <a:lnSpc>
                <a:spcPct val="150000"/>
              </a:lnSpc>
              <a:buSzPct val="80000"/>
              <a:buFont typeface="Wingdings" panose="05000000000000000000" charset="0"/>
              <a:buChar char="l"/>
            </a:pPr>
            <a:r>
              <a:rPr lang="en-US" altLang="zh-CN">
                <a:latin typeface="Times New Roman" panose="02020603050405020304" charset="0"/>
                <a:cs typeface="Times New Roman" panose="02020603050405020304" charset="0"/>
              </a:rPr>
              <a:t>Higher frequency band                                                                         </a:t>
            </a:r>
            <a:r>
              <a:rPr lang="en-US" altLang="zh-CN" b="1">
                <a:latin typeface="Times New Roman" panose="02020603050405020304" charset="0"/>
                <a:cs typeface="Times New Roman" panose="02020603050405020304" charset="0"/>
              </a:rPr>
              <a:t>mmWave, </a:t>
            </a:r>
            <a:r>
              <a:rPr lang="en-US" altLang="zh-CN">
                <a:latin typeface="Times New Roman" panose="02020603050405020304" charset="0"/>
                <a:cs typeface="Times New Roman" panose="02020603050405020304" charset="0"/>
              </a:rPr>
              <a:t>...   </a:t>
            </a:r>
            <a:endParaRPr lang="en-US" altLang="zh-CN">
              <a:latin typeface="Times New Roman" panose="02020603050405020304" charset="0"/>
              <a:cs typeface="Times New Roman" panose="02020603050405020304" charset="0"/>
            </a:endParaRPr>
          </a:p>
          <a:p>
            <a:pPr marL="1200150" lvl="2" indent="-285750" fontAlgn="auto">
              <a:lnSpc>
                <a:spcPct val="150000"/>
              </a:lnSpc>
              <a:buSzPct val="80000"/>
              <a:buFont typeface="Wingdings" panose="05000000000000000000" charset="0"/>
              <a:buChar char="l"/>
            </a:pPr>
            <a:r>
              <a:rPr lang="en-US" altLang="zh-CN">
                <a:latin typeface="Times New Roman" panose="02020603050405020304" charset="0"/>
                <a:cs typeface="Times New Roman" panose="02020603050405020304" charset="0"/>
                <a:sym typeface="+mn-ea"/>
              </a:rPr>
              <a:t>Efficient utilization of spatial resources</a:t>
            </a:r>
            <a:r>
              <a:rPr lang="en-US" altLang="zh-CN">
                <a:latin typeface="Times New Roman" panose="02020603050405020304" charset="0"/>
                <a:cs typeface="Times New Roman" panose="02020603050405020304" charset="0"/>
              </a:rPr>
              <a:t>                                         </a:t>
            </a:r>
            <a:r>
              <a:rPr lang="en-US" altLang="zh-CN" b="1">
                <a:latin typeface="Times New Roman" panose="02020603050405020304" charset="0"/>
                <a:cs typeface="Times New Roman" panose="02020603050405020304" charset="0"/>
              </a:rPr>
              <a:t>Massive MIMO,</a:t>
            </a:r>
            <a:r>
              <a:rPr lang="en-US" altLang="zh-CN">
                <a:latin typeface="Times New Roman" panose="02020603050405020304" charset="0"/>
                <a:cs typeface="Times New Roman" panose="02020603050405020304" charset="0"/>
              </a:rPr>
              <a:t> ...</a:t>
            </a:r>
            <a:endParaRPr lang="en-US" altLang="zh-CN">
              <a:latin typeface="Times New Roman" panose="02020603050405020304" charset="0"/>
              <a:cs typeface="Times New Roman" panose="02020603050405020304" charset="0"/>
            </a:endParaRPr>
          </a:p>
          <a:p>
            <a:pPr marL="1200150" lvl="2" indent="-285750" fontAlgn="auto">
              <a:lnSpc>
                <a:spcPct val="150000"/>
              </a:lnSpc>
              <a:buSzPct val="80000"/>
              <a:buFont typeface="Wingdings" panose="05000000000000000000" charset="0"/>
              <a:buChar char="l"/>
            </a:pPr>
            <a:r>
              <a:rPr lang="en-US" altLang="zh-CN">
                <a:latin typeface="Times New Roman" panose="02020603050405020304" charset="0"/>
                <a:cs typeface="Times New Roman" panose="02020603050405020304" charset="0"/>
                <a:sym typeface="+mn-ea"/>
              </a:rPr>
              <a:t>Advanced transmission techniques </a:t>
            </a:r>
            <a:r>
              <a:rPr lang="en-US" altLang="zh-CN">
                <a:latin typeface="Times New Roman" panose="02020603050405020304" charset="0"/>
                <a:cs typeface="Times New Roman" panose="02020603050405020304" charset="0"/>
              </a:rPr>
              <a:t>                                                     </a:t>
            </a:r>
            <a:r>
              <a:rPr lang="en-US" altLang="zh-CN" b="1">
                <a:latin typeface="Times New Roman" panose="02020603050405020304" charset="0"/>
                <a:cs typeface="Times New Roman" panose="02020603050405020304" charset="0"/>
              </a:rPr>
              <a:t>Precoding</a:t>
            </a:r>
            <a:r>
              <a:rPr lang="en-US" altLang="zh-CN">
                <a:latin typeface="Times New Roman" panose="02020603050405020304" charset="0"/>
                <a:cs typeface="Times New Roman" panose="02020603050405020304" charset="0"/>
              </a:rPr>
              <a:t>, ...</a:t>
            </a:r>
            <a:endParaRPr lang="en-US" altLang="zh-CN">
              <a:latin typeface="Times New Roman" panose="02020603050405020304" charset="0"/>
              <a:cs typeface="Times New Roman" panose="02020603050405020304" charset="0"/>
            </a:endParaRPr>
          </a:p>
          <a:p>
            <a:pPr indent="0">
              <a:buFont typeface="Wingdings" panose="05000000000000000000" charset="0"/>
              <a:buNone/>
            </a:pPr>
            <a:endParaRPr lang="en-US" altLang="zh-CN">
              <a:latin typeface="Times New Roman" panose="02020603050405020304" charset="0"/>
              <a:cs typeface="Times New Roman" panose="02020603050405020304" charset="0"/>
            </a:endParaRPr>
          </a:p>
        </p:txBody>
      </p:sp>
      <p:cxnSp>
        <p:nvCxnSpPr>
          <p:cNvPr id="2" name="直接箭头连接符 1"/>
          <p:cNvCxnSpPr/>
          <p:nvPr/>
        </p:nvCxnSpPr>
        <p:spPr>
          <a:xfrm>
            <a:off x="5512435" y="3330575"/>
            <a:ext cx="1431290" cy="0"/>
          </a:xfrm>
          <a:prstGeom prst="straightConnector1">
            <a:avLst/>
          </a:prstGeom>
          <a:ln>
            <a:solidFill>
              <a:srgbClr val="252AA8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3" name="直接箭头连接符 2"/>
          <p:cNvCxnSpPr/>
          <p:nvPr/>
        </p:nvCxnSpPr>
        <p:spPr>
          <a:xfrm>
            <a:off x="5512435" y="3760470"/>
            <a:ext cx="1431290" cy="0"/>
          </a:xfrm>
          <a:prstGeom prst="straightConnector1">
            <a:avLst/>
          </a:prstGeom>
          <a:ln>
            <a:solidFill>
              <a:srgbClr val="252AA8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4" name="直接箭头连接符 3"/>
          <p:cNvCxnSpPr/>
          <p:nvPr/>
        </p:nvCxnSpPr>
        <p:spPr>
          <a:xfrm>
            <a:off x="5512435" y="4163060"/>
            <a:ext cx="1431290" cy="0"/>
          </a:xfrm>
          <a:prstGeom prst="straightConnector1">
            <a:avLst/>
          </a:prstGeom>
          <a:ln>
            <a:solidFill>
              <a:srgbClr val="252AA8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8" name="矩形 17"/>
          <p:cNvSpPr/>
          <p:nvPr>
            <p:custDataLst>
              <p:tags r:id="rId6"/>
            </p:custDataLst>
          </p:nvPr>
        </p:nvSpPr>
        <p:spPr>
          <a:xfrm>
            <a:off x="9993630" y="3392805"/>
            <a:ext cx="1735455" cy="743585"/>
          </a:xfrm>
          <a:prstGeom prst="rect">
            <a:avLst/>
          </a:prstGeom>
          <a:noFill/>
          <a:ln w="15875" cmpd="sng">
            <a:solidFill>
              <a:srgbClr val="252AA8"/>
            </a:solidFill>
            <a:prstDash val="dash"/>
          </a:ln>
          <a:effectLst/>
          <a:extLst>
            <a:ext uri="{909E8E84-426E-40DD-AFC4-6F175D3DCCD1}">
              <a14:hiddenFill xmlns:a14="http://schemas.microsoft.com/office/drawing/2010/main">
                <a:gradFill flip="none" rotWithShape="1">
                  <a:gsLst>
                    <a:gs pos="40000">
                      <a:schemeClr val="accent2"/>
                    </a:gs>
                    <a:gs pos="13000">
                      <a:schemeClr val="accent2"/>
                    </a:gs>
                    <a:gs pos="0">
                      <a:srgbClr val="F6ECE2"/>
                    </a:gs>
                  </a:gsLst>
                  <a:lin ang="16200000" scaled="0"/>
                  <a:tileRect/>
                </a:gra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kumimoji="1" lang="en-US" altLang="zh-CN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Reciprocal</a:t>
            </a:r>
            <a:endParaRPr kumimoji="1" lang="en-US" altLang="zh-CN" dirty="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algn="ctr"/>
            <a:r>
              <a:rPr kumimoji="1" lang="en-US" altLang="zh-CN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Integration</a:t>
            </a:r>
            <a:endParaRPr kumimoji="1" lang="en-US" altLang="zh-CN" dirty="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9" name="右大括号 18"/>
          <p:cNvSpPr/>
          <p:nvPr/>
        </p:nvSpPr>
        <p:spPr>
          <a:xfrm>
            <a:off x="9611995" y="3227070"/>
            <a:ext cx="96520" cy="1023620"/>
          </a:xfrm>
          <a:prstGeom prst="rightBrace">
            <a:avLst/>
          </a:prstGeom>
          <a:ln w="15875" cmpd="sng">
            <a:solidFill>
              <a:srgbClr val="252AA8"/>
            </a:solidFill>
            <a:prstDash val="solid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394335" y="1136650"/>
            <a:ext cx="10902950" cy="36639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marL="285750" indent="-285750">
              <a:buSzPct val="80000"/>
              <a:buFont typeface="Wingdings" panose="05000000000000000000" charset="0"/>
              <a:buChar char="l"/>
            </a:pPr>
            <a:r>
              <a:rPr lang="en-US" altLang="zh-CN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5G and beyond</a:t>
            </a:r>
            <a:r>
              <a:rPr lang="en-US" altLang="zh-CN">
                <a:latin typeface="Times New Roman" panose="02020603050405020304" charset="0"/>
                <a:cs typeface="Times New Roman" panose="02020603050405020304" charset="0"/>
              </a:rPr>
              <a:t> needs to support the soaring demand for higher data-rate in various new services and applications. </a:t>
            </a:r>
            <a:endParaRPr lang="en-US" altLang="zh-CN"/>
          </a:p>
          <a:p>
            <a:pPr indent="0">
              <a:buFont typeface="Wingdings" panose="05000000000000000000" charset="0"/>
              <a:buNone/>
            </a:pPr>
            <a:endParaRPr lang="en-US" altLang="zh-CN"/>
          </a:p>
        </p:txBody>
      </p:sp>
    </p:spTree>
    <p:custDataLst>
      <p:tags r:id="rId7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11" name="组合 10"/>
          <p:cNvGrpSpPr/>
          <p:nvPr/>
        </p:nvGrpSpPr>
        <p:grpSpPr>
          <a:xfrm>
            <a:off x="327660" y="221615"/>
            <a:ext cx="5200650" cy="540385"/>
            <a:chOff x="820" y="1471"/>
            <a:chExt cx="8190" cy="851"/>
          </a:xfrm>
        </p:grpSpPr>
        <p:sp>
          <p:nvSpPr>
            <p:cNvPr id="6" name="文本框 5"/>
            <p:cNvSpPr txBox="1"/>
            <p:nvPr/>
          </p:nvSpPr>
          <p:spPr>
            <a:xfrm>
              <a:off x="820" y="1471"/>
              <a:ext cx="978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2800" b="1" dirty="0">
                  <a:solidFill>
                    <a:schemeClr val="bg1"/>
                  </a:solidFill>
                  <a:latin typeface="Times New Roman" panose="02020603050405020304" charset="0"/>
                  <a:cs typeface="Times New Roman" panose="02020603050405020304" charset="0"/>
                </a:rPr>
                <a:t>I -</a:t>
              </a:r>
              <a:endParaRPr lang="en-US" altLang="zh-CN" sz="2800" b="1" dirty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1512" y="1500"/>
              <a:ext cx="7498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2800" b="1" dirty="0">
                  <a:solidFill>
                    <a:schemeClr val="bg1"/>
                  </a:solidFill>
                  <a:latin typeface="Times New Roman" panose="02020603050405020304" charset="0"/>
                  <a:ea typeface="Verdana" panose="020B0604030504040204" pitchFamily="34" charset="0"/>
                  <a:cs typeface="Times New Roman" panose="02020603050405020304" charset="0"/>
                </a:rPr>
                <a:t>Background and Motivation</a:t>
              </a:r>
              <a:endParaRPr lang="en-US" altLang="zh-CN" sz="2800" b="1" dirty="0">
                <a:solidFill>
                  <a:schemeClr val="bg1"/>
                </a:solidFill>
                <a:latin typeface="Times New Roman" panose="02020603050405020304" charset="0"/>
                <a:ea typeface="Verdana" panose="020B0604030504040204" pitchFamily="34" charset="0"/>
                <a:cs typeface="Times New Roman" panose="02020603050405020304" charset="0"/>
              </a:endParaRPr>
            </a:p>
          </p:txBody>
        </p:sp>
      </p:grpSp>
      <p:sp>
        <p:nvSpPr>
          <p:cNvPr id="25" name="文本框 24"/>
          <p:cNvSpPr txBox="1"/>
          <p:nvPr/>
        </p:nvSpPr>
        <p:spPr>
          <a:xfrm>
            <a:off x="191770" y="1076325"/>
            <a:ext cx="7903210" cy="36639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marL="285750" indent="-285750">
              <a:buSzPct val="80000"/>
              <a:buFont typeface="Wingdings" panose="05000000000000000000" charset="0"/>
              <a:buChar char="l"/>
            </a:pPr>
            <a:r>
              <a:rPr lang="en-US" altLang="zh-CN">
                <a:latin typeface="Times New Roman" panose="02020603050405020304" charset="0"/>
                <a:cs typeface="Times New Roman" panose="02020603050405020304" charset="0"/>
              </a:rPr>
              <a:t>Research gap in multi-user (MU) hybrid precoding and combibing: </a:t>
            </a:r>
            <a:endParaRPr lang="en-US" altLang="zh-CN">
              <a:latin typeface="Times New Roman" panose="02020603050405020304" charset="0"/>
              <a:cs typeface="Times New Roman" panose="02020603050405020304" charset="0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-1905" y="1493520"/>
            <a:ext cx="12192635" cy="1337310"/>
            <a:chOff x="0" y="1860"/>
            <a:chExt cx="19610" cy="2725"/>
          </a:xfrm>
        </p:grpSpPr>
        <p:sp>
          <p:nvSpPr>
            <p:cNvPr id="5" name="文本框 4"/>
            <p:cNvSpPr txBox="1"/>
            <p:nvPr>
              <p:custDataLst>
                <p:tags r:id="rId1"/>
              </p:custDataLst>
            </p:nvPr>
          </p:nvSpPr>
          <p:spPr>
            <a:xfrm>
              <a:off x="0" y="1860"/>
              <a:ext cx="19610" cy="2725"/>
            </a:xfrm>
            <a:prstGeom prst="rect">
              <a:avLst/>
            </a:prstGeom>
            <a:solidFill>
              <a:srgbClr val="FBE44F">
                <a:alpha val="65000"/>
              </a:srgbClr>
            </a:solidFill>
            <a:effectLst>
              <a:reflection blurRad="6350" stA="52000" endA="300" endPos="20000" dir="5400000" sy="-100000" algn="bl" rotWithShape="0"/>
            </a:effectLst>
          </p:spPr>
          <p:txBody>
            <a:bodyPr vert="horz" wrap="square" lIns="91440" tIns="45720" rIns="91440" bIns="45720" rtlCol="0" anchor="ctr">
              <a:normAutofit/>
            </a:bodyPr>
            <a:p>
              <a:endParaRPr kumimoji="1" lang="zh-CN" altLang="en-US" dirty="0"/>
            </a:p>
          </p:txBody>
        </p:sp>
        <p:sp>
          <p:nvSpPr>
            <p:cNvPr id="17" name="矩形: 圆角 55"/>
            <p:cNvSpPr/>
            <p:nvPr>
              <p:custDataLst>
                <p:tags r:id="rId2"/>
              </p:custDataLst>
            </p:nvPr>
          </p:nvSpPr>
          <p:spPr>
            <a:xfrm>
              <a:off x="377" y="2215"/>
              <a:ext cx="18276" cy="2135"/>
            </a:xfrm>
            <a:prstGeom prst="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en-US" sz="3200" b="1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charset="0"/>
                  <a:ea typeface="微软雅黑" panose="020B0503020204020204" charset="-122"/>
                  <a:cs typeface="Times New Roman" panose="02020603050405020304" charset="0"/>
                  <a:sym typeface="+mn-ea"/>
                </a:rPr>
                <a:t>High Sum-rate Performance  vs  Low Feedback Overhead!</a:t>
              </a:r>
              <a:endParaRPr lang="en-US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endParaRPr>
            </a:p>
          </p:txBody>
        </p:sp>
      </p:grpSp>
      <p:sp>
        <p:nvSpPr>
          <p:cNvPr id="29" name="文本框 28"/>
          <p:cNvSpPr txBox="1"/>
          <p:nvPr/>
        </p:nvSpPr>
        <p:spPr>
          <a:xfrm>
            <a:off x="883920" y="3199130"/>
            <a:ext cx="10420985" cy="1735455"/>
          </a:xfrm>
          <a:prstGeom prst="rect">
            <a:avLst/>
          </a:prstGeom>
          <a:ln w="19050">
            <a:solidFill>
              <a:schemeClr val="accent1"/>
            </a:solidFill>
            <a:prstDash val="dashDot"/>
          </a:ln>
        </p:spPr>
        <p:txBody>
          <a:bodyPr vert="horz" wrap="square" lIns="91440" tIns="45720" rIns="91440" bIns="45720" rtlCol="0" anchor="ctr">
            <a:normAutofit lnSpcReduction="20000"/>
          </a:bodyPr>
          <a:p>
            <a:pPr indent="0" algn="l" fontAlgn="auto">
              <a:lnSpc>
                <a:spcPct val="150000"/>
              </a:lnSpc>
              <a:buFont typeface="Wingdings" panose="05000000000000000000" charset="0"/>
              <a:buNone/>
            </a:pPr>
            <a:endParaRPr kumimoji="1" lang="en-US" altLang="zh-CN" dirty="0">
              <a:latin typeface="Times New Roman" panose="02020603050405020304" charset="0"/>
              <a:cs typeface="Times New Roman" panose="02020603050405020304" charset="0"/>
            </a:endParaRPr>
          </a:p>
          <a:p>
            <a:pPr marL="285750" indent="-285750" algn="l" fontAlgn="auto">
              <a:lnSpc>
                <a:spcPct val="150000"/>
              </a:lnSpc>
              <a:buFont typeface="Wingdings" panose="05000000000000000000" charset="0"/>
              <a:buChar char="Ø"/>
            </a:pPr>
            <a:r>
              <a:rPr kumimoji="1" lang="en-US" dirty="0">
                <a:latin typeface="Times New Roman" panose="02020603050405020304" charset="0"/>
                <a:cs typeface="Times New Roman" panose="02020603050405020304" charset="0"/>
              </a:rPr>
              <a:t>Existing algorithms with high sum-rate are achieved via alternating optimization, incurring high feedback overhead</a:t>
            </a:r>
            <a:endParaRPr kumimoji="1" lang="en-US" dirty="0">
              <a:latin typeface="Times New Roman" panose="02020603050405020304" charset="0"/>
              <a:cs typeface="Times New Roman" panose="02020603050405020304" charset="0"/>
            </a:endParaRPr>
          </a:p>
          <a:p>
            <a:pPr marL="285750" indent="-285750" algn="l" fontAlgn="auto">
              <a:lnSpc>
                <a:spcPct val="150000"/>
              </a:lnSpc>
              <a:buFont typeface="Wingdings" panose="05000000000000000000" charset="0"/>
              <a:buChar char="Ø"/>
            </a:pPr>
            <a:r>
              <a:rPr kumimoji="1" lang="en-US" dirty="0">
                <a:latin typeface="Times New Roman" panose="02020603050405020304" charset="0"/>
                <a:cs typeface="Times New Roman" panose="02020603050405020304" charset="0"/>
              </a:rPr>
              <a:t>Existing algorithms with low feedback overhead provide insufficient sum-rate</a:t>
            </a:r>
            <a:endParaRPr kumimoji="1" lang="en-US" dirty="0">
              <a:latin typeface="Times New Roman" panose="02020603050405020304" charset="0"/>
              <a:cs typeface="Times New Roman" panose="02020603050405020304" charset="0"/>
            </a:endParaRPr>
          </a:p>
          <a:p>
            <a:pPr indent="0" algn="l" fontAlgn="auto">
              <a:lnSpc>
                <a:spcPct val="150000"/>
              </a:lnSpc>
              <a:buFont typeface="Wingdings" panose="05000000000000000000" charset="0"/>
              <a:buNone/>
            </a:pPr>
            <a:endParaRPr kumimoji="1" lang="en-US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56" name="矩形: 圆角 55"/>
          <p:cNvSpPr/>
          <p:nvPr>
            <p:custDataLst>
              <p:tags r:id="rId3"/>
            </p:custDataLst>
          </p:nvPr>
        </p:nvSpPr>
        <p:spPr>
          <a:xfrm>
            <a:off x="-1905" y="5364480"/>
            <a:ext cx="12211685" cy="1020445"/>
          </a:xfrm>
          <a:prstGeom prst="rect">
            <a:avLst/>
          </a:prstGeom>
          <a:solidFill>
            <a:srgbClr val="EEBD4A"/>
          </a:solidFill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2400" b="1" dirty="0">
                <a:solidFill>
                  <a:schemeClr val="bg1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From a practical perspective, this paper proposes a scheme called </a:t>
            </a:r>
            <a:r>
              <a:rPr lang="en-US" altLang="zh-CN" sz="2400" b="1" dirty="0">
                <a:solidFill>
                  <a:srgbClr val="C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EMU-HPC</a:t>
            </a:r>
            <a:r>
              <a:rPr lang="en-US" altLang="zh-CN" sz="2400" b="1" dirty="0">
                <a:solidFill>
                  <a:schemeClr val="bg1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 </a:t>
            </a:r>
            <a:endParaRPr lang="en-US" altLang="zh-CN" sz="2400" b="1" dirty="0">
              <a:solidFill>
                <a:schemeClr val="bg1"/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  <a:sym typeface="+mn-ea"/>
            </a:endParaRPr>
          </a:p>
          <a:p>
            <a:pPr algn="ctr"/>
            <a:r>
              <a:rPr lang="en-US" altLang="zh-CN" sz="2400" b="1" dirty="0">
                <a:solidFill>
                  <a:schemeClr val="bg1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that attains superior performance with minimal feedback overhead! </a:t>
            </a:r>
            <a:endParaRPr lang="en-US" altLang="zh-CN" sz="2400" b="1" dirty="0">
              <a:solidFill>
                <a:schemeClr val="bg1"/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50" name="下箭头 49"/>
          <p:cNvSpPr/>
          <p:nvPr/>
        </p:nvSpPr>
        <p:spPr>
          <a:xfrm>
            <a:off x="5961380" y="2539365"/>
            <a:ext cx="266065" cy="596900"/>
          </a:xfrm>
          <a:prstGeom prst="downArrow">
            <a:avLst/>
          </a:prstGeom>
          <a:ln>
            <a:solidFill>
              <a:srgbClr val="252AA8"/>
            </a:soli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4" name="下箭头 23"/>
          <p:cNvSpPr/>
          <p:nvPr/>
        </p:nvSpPr>
        <p:spPr>
          <a:xfrm>
            <a:off x="5961380" y="4758055"/>
            <a:ext cx="266065" cy="596900"/>
          </a:xfrm>
          <a:prstGeom prst="downArrow">
            <a:avLst/>
          </a:prstGeom>
          <a:ln>
            <a:solidFill>
              <a:srgbClr val="252AA8"/>
            </a:soli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4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 descr="Fig_System_Diagram_0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126480" y="1677035"/>
            <a:ext cx="5720080" cy="2571115"/>
          </a:xfrm>
          <a:prstGeom prst="rect">
            <a:avLst/>
          </a:prstGeom>
        </p:spPr>
      </p:pic>
      <p:sp>
        <p:nvSpPr>
          <p:cNvPr id="45" name="矩形 44"/>
          <p:cNvSpPr/>
          <p:nvPr/>
        </p:nvSpPr>
        <p:spPr>
          <a:xfrm>
            <a:off x="6485890" y="1143000"/>
            <a:ext cx="5001260" cy="450215"/>
          </a:xfrm>
          <a:prstGeom prst="rect">
            <a:avLst/>
          </a:prstGeom>
          <a:solidFill>
            <a:srgbClr val="2094CE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kumimoji="1" lang="en-US" altLang="zh-CN" dirty="0">
                <a:solidFill>
                  <a:schemeClr val="bg1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A</a:t>
            </a:r>
            <a:r>
              <a:rPr kumimoji="1" lang="zh-CN" altLang="en-US" dirty="0">
                <a:solidFill>
                  <a:schemeClr val="bg1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single-cell MU-</a:t>
            </a:r>
            <a:r>
              <a:rPr kumimoji="1" lang="zh-CN" altLang="en-US" dirty="0">
                <a:solidFill>
                  <a:schemeClr val="bg1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MIMO downlink system</a:t>
            </a:r>
            <a:endParaRPr kumimoji="1" lang="zh-CN" altLang="en-US" dirty="0">
              <a:solidFill>
                <a:schemeClr val="bg1"/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  <a:sym typeface="+mn-ea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6437630" y="4496435"/>
            <a:ext cx="5408930" cy="1921510"/>
            <a:chOff x="10031" y="7147"/>
            <a:chExt cx="8518" cy="3026"/>
          </a:xfrm>
        </p:grpSpPr>
        <p:sp>
          <p:nvSpPr>
            <p:cNvPr id="5" name="矩形 4" descr="7b0a202020202262756c6c6574223a20227b5c2263617465676f727949645c223a5c225c222c5c2274656d706c61746549645c223a32303233313638347d220a7d0a"/>
            <p:cNvSpPr/>
            <p:nvPr>
              <p:custDataLst>
                <p:tags r:id="rId2"/>
              </p:custDataLst>
            </p:nvPr>
          </p:nvSpPr>
          <p:spPr>
            <a:xfrm>
              <a:off x="10031" y="7147"/>
              <a:ext cx="8518" cy="3027"/>
            </a:xfrm>
            <a:prstGeom prst="rect">
              <a:avLst/>
            </a:prstGeom>
            <a:noFill/>
            <a:ln w="15875" cmpd="sng">
              <a:solidFill>
                <a:srgbClr val="252AA8"/>
              </a:solidFill>
              <a:prstDash val="dash"/>
            </a:ln>
            <a:effectLst/>
            <a:extLst>
              <a:ext uri="{909E8E84-426E-40DD-AFC4-6F175D3DCCD1}">
                <a14:hiddenFill xmlns:a14="http://schemas.microsoft.com/office/drawing/2010/main">
                  <a:gradFill flip="none" rotWithShape="1">
                    <a:gsLst>
                      <a:gs pos="40000">
                        <a:schemeClr val="accent2"/>
                      </a:gs>
                      <a:gs pos="13000">
                        <a:schemeClr val="accent2"/>
                      </a:gs>
                      <a:gs pos="0">
                        <a:srgbClr val="F6ECE2"/>
                      </a:gs>
                    </a:gsLst>
                    <a:lin ang="16200000" scaled="0"/>
                    <a:tileRect/>
                  </a:gra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indent="0" algn="ctr" fontAlgn="auto">
                <a:lnSpc>
                  <a:spcPct val="125000"/>
                </a:lnSpc>
              </a:pPr>
              <a:r>
                <a:rPr kumimoji="1" lang="en-US" altLang="zh-CN" sz="2000" b="1" dirty="0">
                  <a:solidFill>
                    <a:srgbClr val="252AA8"/>
                  </a:solidFill>
                  <a:latin typeface="Times New Roman" panose="02020603050405020304" charset="0"/>
                  <a:cs typeface="Times New Roman" panose="02020603050405020304" charset="0"/>
                </a:rPr>
                <a:t>Constraints</a:t>
              </a:r>
              <a:endParaRPr kumimoji="1" lang="en-US" altLang="zh-CN" sz="2000" b="1" dirty="0">
                <a:solidFill>
                  <a:srgbClr val="252AA8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  <a:p>
              <a:pPr indent="0" algn="l" fontAlgn="auto">
                <a:lnSpc>
                  <a:spcPct val="125000"/>
                </a:lnSpc>
                <a:buBlip>
                  <a:blip r:embed="rId3">
                    <a:extLst>
                      <a:ext uri="{96DAC541-7B7A-43D3-8B79-37D633B846F1}">
                        <asvg:svgBlip xmlns:asvg="http://schemas.microsoft.com/office/drawing/2016/SVG/main" r:embed="rId4"/>
                      </a:ext>
                    </a:extLst>
                  </a:blip>
                </a:buBlip>
              </a:pPr>
              <a:r>
                <a:rPr kumimoji="1" lang="en-US" altLang="zh-CN" sz="1600" dirty="0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 Constant modulus (CM) constraints:</a:t>
              </a:r>
              <a:endParaRPr kumimoji="1" lang="en-US" altLang="zh-CN" sz="16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  <a:p>
              <a:pPr indent="0" algn="l" fontAlgn="auto">
                <a:lnSpc>
                  <a:spcPct val="125000"/>
                </a:lnSpc>
                <a:buBlip>
                  <a:blip r:embed="rId3">
                    <a:extLst>
                      <a:ext uri="{96DAC541-7B7A-43D3-8B79-37D633B846F1}">
                        <asvg:svgBlip xmlns:asvg="http://schemas.microsoft.com/office/drawing/2016/SVG/main" r:embed="rId4"/>
                      </a:ext>
                    </a:extLst>
                  </a:blip>
                </a:buBlip>
              </a:pPr>
              <a:endParaRPr kumimoji="1" lang="en-US" altLang="zh-CN" sz="16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  <a:p>
              <a:pPr indent="0" algn="l" fontAlgn="auto">
                <a:lnSpc>
                  <a:spcPct val="125000"/>
                </a:lnSpc>
                <a:buBlip>
                  <a:blip r:embed="rId3">
                    <a:extLst>
                      <a:ext uri="{96DAC541-7B7A-43D3-8B79-37D633B846F1}">
                        <asvg:svgBlip xmlns:asvg="http://schemas.microsoft.com/office/drawing/2016/SVG/main" r:embed="rId4"/>
                      </a:ext>
                    </a:extLst>
                  </a:blip>
                </a:buBlip>
              </a:pPr>
              <a:r>
                <a:rPr kumimoji="1" lang="en-US" altLang="zh-CN" sz="1600" dirty="0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 Total transmit power constraint:</a:t>
              </a:r>
              <a:endParaRPr kumimoji="1" lang="en-US" altLang="zh-CN" sz="16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  <a:p>
              <a:pPr indent="0" algn="l" fontAlgn="auto">
                <a:lnSpc>
                  <a:spcPct val="125000"/>
                </a:lnSpc>
                <a:buNone/>
              </a:pPr>
              <a:endParaRPr kumimoji="1" lang="en-US" altLang="zh-CN" sz="16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4310" y="8589"/>
              <a:ext cx="3589" cy="493"/>
            </a:xfrm>
            <a:prstGeom prst="rect">
              <a:avLst/>
            </a:prstGeom>
          </p:spPr>
        </p:pic>
        <p:grpSp>
          <p:nvGrpSpPr>
            <p:cNvPr id="14" name="组合 13"/>
            <p:cNvGrpSpPr/>
            <p:nvPr/>
          </p:nvGrpSpPr>
          <p:grpSpPr>
            <a:xfrm>
              <a:off x="10917" y="8590"/>
              <a:ext cx="3196" cy="416"/>
              <a:chOff x="3398" y="8995"/>
              <a:chExt cx="7095" cy="1031"/>
            </a:xfrm>
          </p:grpSpPr>
          <p:pic>
            <p:nvPicPr>
              <p:cNvPr id="9" name="图片 8"/>
              <p:cNvPicPr>
                <a:picLocks noChangeAspect="1"/>
              </p:cNvPicPr>
              <p:nvPr/>
            </p:nvPicPr>
            <p:blipFill>
              <a:blip r:embed="rId6"/>
              <a:srcRect r="25932"/>
              <a:stretch>
                <a:fillRect/>
              </a:stretch>
            </p:blipFill>
            <p:spPr>
              <a:xfrm>
                <a:off x="3398" y="9004"/>
                <a:ext cx="3179" cy="1022"/>
              </a:xfrm>
              <a:prstGeom prst="rect">
                <a:avLst/>
              </a:prstGeom>
            </p:spPr>
          </p:pic>
          <p:pic>
            <p:nvPicPr>
              <p:cNvPr id="10" name="图片 9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805" y="8995"/>
                <a:ext cx="2689" cy="1031"/>
              </a:xfrm>
              <a:prstGeom prst="rect">
                <a:avLst/>
              </a:prstGeom>
            </p:spPr>
          </p:pic>
          <p:pic>
            <p:nvPicPr>
              <p:cNvPr id="12" name="图片 11"/>
              <p:cNvPicPr>
                <a:picLocks noChangeAspect="1"/>
              </p:cNvPicPr>
              <p:nvPr/>
            </p:nvPicPr>
            <p:blipFill>
              <a:blip r:embed="rId6"/>
              <a:srcRect l="81897" r="-3239"/>
              <a:stretch>
                <a:fillRect/>
              </a:stretch>
            </p:blipFill>
            <p:spPr>
              <a:xfrm>
                <a:off x="6685" y="9004"/>
                <a:ext cx="916" cy="1022"/>
              </a:xfrm>
              <a:prstGeom prst="rect">
                <a:avLst/>
              </a:prstGeom>
            </p:spPr>
          </p:pic>
        </p:grpSp>
        <p:pic>
          <p:nvPicPr>
            <p:cNvPr id="16" name="图片 15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2918" y="9531"/>
              <a:ext cx="2789" cy="451"/>
            </a:xfrm>
            <a:prstGeom prst="rect">
              <a:avLst/>
            </a:prstGeom>
          </p:spPr>
        </p:pic>
      </p:grpSp>
      <p:grpSp>
        <p:nvGrpSpPr>
          <p:cNvPr id="22" name="组合 21"/>
          <p:cNvGrpSpPr/>
          <p:nvPr/>
        </p:nvGrpSpPr>
        <p:grpSpPr>
          <a:xfrm>
            <a:off x="327660" y="221615"/>
            <a:ext cx="3199130" cy="540385"/>
            <a:chOff x="820" y="1471"/>
            <a:chExt cx="5038" cy="851"/>
          </a:xfrm>
        </p:grpSpPr>
        <p:sp>
          <p:nvSpPr>
            <p:cNvPr id="23" name="文本框 22"/>
            <p:cNvSpPr txBox="1"/>
            <p:nvPr/>
          </p:nvSpPr>
          <p:spPr>
            <a:xfrm>
              <a:off x="820" y="1471"/>
              <a:ext cx="1098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2800" b="1" dirty="0">
                  <a:solidFill>
                    <a:schemeClr val="bg1"/>
                  </a:solidFill>
                  <a:latin typeface="Times New Roman" panose="02020603050405020304" charset="0"/>
                  <a:cs typeface="Times New Roman" panose="02020603050405020304" charset="0"/>
                </a:rPr>
                <a:t>II-</a:t>
              </a:r>
              <a:endParaRPr lang="en-US" altLang="zh-CN" sz="2800" b="1" dirty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24" name="文本框 23"/>
            <p:cNvSpPr txBox="1"/>
            <p:nvPr/>
          </p:nvSpPr>
          <p:spPr>
            <a:xfrm>
              <a:off x="1442" y="1500"/>
              <a:ext cx="4416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2800" b="1" dirty="0">
                  <a:solidFill>
                    <a:schemeClr val="bg1"/>
                  </a:solidFill>
                  <a:latin typeface="Times New Roman" panose="02020603050405020304" charset="0"/>
                  <a:ea typeface="Verdana" panose="020B0604030504040204" pitchFamily="34" charset="0"/>
                  <a:cs typeface="Times New Roman" panose="02020603050405020304" charset="0"/>
                </a:rPr>
                <a:t>System Model</a:t>
              </a:r>
              <a:endParaRPr lang="en-US" altLang="zh-CN" sz="2800" b="1" dirty="0">
                <a:solidFill>
                  <a:schemeClr val="bg1"/>
                </a:solidFill>
                <a:latin typeface="Times New Roman" panose="02020603050405020304" charset="0"/>
                <a:ea typeface="Verdana" panose="020B0604030504040204" pitchFamily="34" charset="0"/>
                <a:cs typeface="Times New Roman" panose="02020603050405020304" charset="0"/>
              </a:endParaRP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327660" y="1143000"/>
            <a:ext cx="5574030" cy="5308600"/>
            <a:chOff x="10030" y="1800"/>
            <a:chExt cx="8778" cy="8360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8" name="矩形 17" descr="7b0a202020202262756c6c6574223a20227b5c2263617465676f727949645c223a5c225c222c5c2274656d706c61746549645c223a32303233313638347d220a7d0a"/>
                <p:cNvSpPr/>
                <p:nvPr>
                  <p:custDataLst>
                    <p:tags r:id="rId9"/>
                  </p:custDataLst>
                </p:nvPr>
              </p:nvSpPr>
              <p:spPr>
                <a:xfrm>
                  <a:off x="10030" y="1800"/>
                  <a:ext cx="8779" cy="8361"/>
                </a:xfrm>
                <a:prstGeom prst="rect">
                  <a:avLst/>
                </a:prstGeom>
                <a:noFill/>
                <a:ln w="15875" cmpd="sng">
                  <a:solidFill>
                    <a:srgbClr val="252AA8"/>
                  </a:solidFill>
                  <a:prstDash val="dash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gradFill flip="none" rotWithShape="1">
                        <a:gsLst>
                          <a:gs pos="40000">
                            <a:schemeClr val="accent2"/>
                          </a:gs>
                          <a:gs pos="13000">
                            <a:schemeClr val="accent2"/>
                          </a:gs>
                          <a:gs pos="0">
                            <a:srgbClr val="F6ECE2"/>
                          </a:gs>
                        </a:gsLst>
                        <a:lin ang="16200000" scaled="0"/>
                        <a:tileRect/>
                      </a:gra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indent="0" algn="ctr" fontAlgn="auto">
                    <a:lnSpc>
                      <a:spcPct val="125000"/>
                    </a:lnSpc>
                  </a:pPr>
                  <a:r>
                    <a:rPr kumimoji="1" lang="en-US" altLang="zh-CN" sz="2000" b="1" dirty="0">
                      <a:solidFill>
                        <a:srgbClr val="252AA8"/>
                      </a:solidFill>
                      <a:latin typeface="Times New Roman" panose="02020603050405020304" charset="0"/>
                      <a:cs typeface="Times New Roman" panose="02020603050405020304" charset="0"/>
                    </a:rPr>
                    <a:t>System Configuration</a:t>
                  </a:r>
                  <a:endParaRPr kumimoji="1" lang="en-US" altLang="zh-CN" sz="2000" b="1" dirty="0">
                    <a:solidFill>
                      <a:srgbClr val="252AA8"/>
                    </a:solidFill>
                    <a:latin typeface="Times New Roman" panose="02020603050405020304" charset="0"/>
                    <a:cs typeface="Times New Roman" panose="02020603050405020304" charset="0"/>
                  </a:endParaRPr>
                </a:p>
                <a:p>
                  <a:pPr indent="0" algn="l" fontAlgn="auto">
                    <a:lnSpc>
                      <a:spcPct val="125000"/>
                    </a:lnSpc>
                    <a:buBlip>
                      <a:blip r:embed="rId3">
                        <a:extLst>
                          <a:ext uri="{96DAC541-7B7A-43D3-8B79-37D633B846F1}">
                            <asvg:svgBlip xmlns:asvg="http://schemas.microsoft.com/office/drawing/2016/SVG/main" r:embed="rId4"/>
                          </a:ext>
                        </a:extLst>
                      </a:blip>
                    </a:buBlip>
                  </a:pPr>
                  <a:r>
                    <a:rPr kumimoji="1" lang="en-US" altLang="zh-CN" sz="1600" dirty="0">
                      <a:solidFill>
                        <a:schemeClr val="tx1"/>
                      </a:solidFill>
                      <a:latin typeface="Times New Roman" panose="02020603050405020304" charset="0"/>
                      <a:cs typeface="Times New Roman" panose="02020603050405020304" charset="0"/>
                    </a:rPr>
                    <a:t> Base station (BS):</a:t>
                  </a:r>
                  <a:endParaRPr kumimoji="1" lang="en-US" altLang="zh-CN" sz="1600" dirty="0">
                    <a:solidFill>
                      <a:schemeClr val="tx1"/>
                    </a:solidFill>
                    <a:latin typeface="Times New Roman" panose="02020603050405020304" charset="0"/>
                    <a:cs typeface="Times New Roman" panose="02020603050405020304" charset="0"/>
                  </a:endParaRPr>
                </a:p>
                <a:p>
                  <a:pPr lvl="1" indent="0" algn="l" fontAlgn="auto">
                    <a:lnSpc>
                      <a:spcPct val="125000"/>
                    </a:lnSpc>
                    <a:buBlip>
                      <a:blip r:embed="rId3">
                        <a:extLst>
                          <a:ext uri="{96DAC541-7B7A-43D3-8B79-37D633B846F1}">
                            <asvg:svgBlip xmlns:asvg="http://schemas.microsoft.com/office/drawing/2016/SVG/main" r:embed="rId4"/>
                          </a:ext>
                        </a:extLst>
                      </a:blip>
                    </a:buBlip>
                  </a:pPr>
                  <a:r>
                    <a:rPr kumimoji="1" lang="en-US" altLang="zh-CN" sz="1600" dirty="0">
                      <a:solidFill>
                        <a:schemeClr val="tx1"/>
                      </a:solidFill>
                      <a:latin typeface="Times New Roman" panose="02020603050405020304" charset="0"/>
                      <a:cs typeface="Times New Roman" panose="02020603050405020304" charset="0"/>
                    </a:rPr>
                    <a:t> 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kumimoji="1" lang="en-US" altLang="zh-CN" sz="1600" i="1" dirty="0">
                              <a:solidFill>
                                <a:schemeClr val="tx1"/>
                              </a:solidFill>
                              <a:latin typeface="Cambria Math" panose="02040503050406030204" charset="0"/>
                              <a:cs typeface="Cambria Math" panose="02040503050406030204" charset="0"/>
                            </a:rPr>
                          </m:ctrlPr>
                        </m:sSubPr>
                        <m:e>
                          <m:r>
                            <a:rPr kumimoji="1" lang="en-US" altLang="zh-CN" sz="1600" i="1" dirty="0">
                              <a:solidFill>
                                <a:schemeClr val="tx1"/>
                              </a:solidFill>
                              <a:latin typeface="Cambria Math" panose="02040503050406030204" charset="0"/>
                              <a:cs typeface="Cambria Math" panose="02040503050406030204" charset="0"/>
                            </a:rPr>
                            <m:t>𝑁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kumimoji="1" lang="en-US" altLang="zh-CN" sz="1600" dirty="0">
                              <a:solidFill>
                                <a:schemeClr val="tx1"/>
                              </a:solidFill>
                              <a:latin typeface="Cambria Math" panose="02040503050406030204" charset="0"/>
                              <a:cs typeface="Cambria Math" panose="02040503050406030204" charset="0"/>
                            </a:rPr>
                            <m:t>t</m:t>
                          </m:r>
                        </m:sub>
                      </m:sSub>
                    </m:oMath>
                  </a14:m>
                  <a:r>
                    <a:rPr kumimoji="1" lang="en-US" altLang="zh-CN" sz="1600" dirty="0">
                      <a:solidFill>
                        <a:schemeClr val="tx1"/>
                      </a:solidFill>
                      <a:latin typeface="Times New Roman" panose="02020603050405020304" charset="0"/>
                      <a:cs typeface="Times New Roman" panose="02020603050405020304" charset="0"/>
                    </a:rPr>
                    <a:t> transmit antennas and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kumimoji="1" lang="en-US" altLang="zh-CN" sz="1600" i="1" dirty="0">
                              <a:solidFill>
                                <a:schemeClr val="tx1"/>
                              </a:solidFill>
                              <a:latin typeface="Cambria Math" panose="02040503050406030204" charset="0"/>
                              <a:cs typeface="Cambria Math" panose="02040503050406030204" charset="0"/>
                            </a:rPr>
                          </m:ctrlPr>
                        </m:sSubPr>
                        <m:e>
                          <m:r>
                            <a:rPr kumimoji="1" lang="en-US" altLang="zh-CN" sz="1600" i="1" dirty="0">
                              <a:solidFill>
                                <a:schemeClr val="tx1"/>
                              </a:solidFill>
                              <a:latin typeface="Cambria Math" panose="02040503050406030204" charset="0"/>
                              <a:cs typeface="Cambria Math" panose="02040503050406030204" charset="0"/>
                            </a:rPr>
                            <m:t>𝑀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kumimoji="1" lang="en-US" altLang="zh-CN" sz="1600" dirty="0">
                              <a:solidFill>
                                <a:schemeClr val="tx1"/>
                              </a:solidFill>
                              <a:latin typeface="Cambria Math" panose="02040503050406030204" charset="0"/>
                              <a:cs typeface="Cambria Math" panose="02040503050406030204" charset="0"/>
                            </a:rPr>
                            <m:t>t</m:t>
                          </m:r>
                        </m:sub>
                      </m:sSub>
                    </m:oMath>
                  </a14:m>
                  <a:r>
                    <a:rPr kumimoji="1" lang="en-US" altLang="zh-CN" sz="1600" dirty="0">
                      <a:solidFill>
                        <a:schemeClr val="tx1"/>
                      </a:solidFill>
                      <a:latin typeface="Times New Roman" panose="02020603050405020304" charset="0"/>
                      <a:cs typeface="Times New Roman" panose="02020603050405020304" charset="0"/>
                    </a:rPr>
                    <a:t> RF chains</a:t>
                  </a:r>
                  <a:endParaRPr kumimoji="1" lang="en-US" altLang="zh-CN" sz="1600" dirty="0">
                    <a:solidFill>
                      <a:schemeClr val="tx1"/>
                    </a:solidFill>
                    <a:latin typeface="Times New Roman" panose="02020603050405020304" charset="0"/>
                    <a:cs typeface="Times New Roman" panose="02020603050405020304" charset="0"/>
                  </a:endParaRPr>
                </a:p>
                <a:p>
                  <a:pPr lvl="1" indent="0" algn="l" fontAlgn="auto">
                    <a:lnSpc>
                      <a:spcPct val="125000"/>
                    </a:lnSpc>
                    <a:buBlip>
                      <a:blip r:embed="rId3">
                        <a:extLst>
                          <a:ext uri="{96DAC541-7B7A-43D3-8B79-37D633B846F1}">
                            <asvg:svgBlip xmlns:asvg="http://schemas.microsoft.com/office/drawing/2016/SVG/main" r:embed="rId4"/>
                          </a:ext>
                        </a:extLst>
                      </a:blip>
                    </a:buBlip>
                  </a:pPr>
                  <a:r>
                    <a:rPr kumimoji="1" lang="en-US" altLang="zh-CN" sz="1600" dirty="0">
                      <a:solidFill>
                        <a:schemeClr val="tx1"/>
                      </a:solidFill>
                      <a:latin typeface="Times New Roman" panose="02020603050405020304" charset="0"/>
                      <a:cs typeface="Times New Roman" panose="02020603050405020304" charset="0"/>
                    </a:rPr>
                    <a:t>  Serving </a:t>
                  </a:r>
                  <a14:m>
                    <m:oMath xmlns:m="http://schemas.openxmlformats.org/officeDocument/2006/math">
                      <m:r>
                        <a:rPr kumimoji="1" lang="en-US" altLang="zh-CN" sz="1600" i="1" dirty="0">
                          <a:solidFill>
                            <a:schemeClr val="tx1"/>
                          </a:solidFill>
                          <a:latin typeface="Cambria Math" panose="02040503050406030204" charset="0"/>
                          <a:cs typeface="Cambria Math" panose="02040503050406030204" charset="0"/>
                        </a:rPr>
                        <m:t>𝐾</m:t>
                      </m:r>
                    </m:oMath>
                  </a14:m>
                  <a:r>
                    <a:rPr kumimoji="1" lang="en-US" altLang="zh-CN" sz="1600" dirty="0">
                      <a:solidFill>
                        <a:schemeClr val="tx1"/>
                      </a:solidFill>
                      <a:latin typeface="Times New Roman" panose="02020603050405020304" charset="0"/>
                      <a:cs typeface="Times New Roman" panose="02020603050405020304" charset="0"/>
                    </a:rPr>
                    <a:t> mobile stations</a:t>
                  </a:r>
                  <a:endParaRPr kumimoji="1" lang="en-US" altLang="zh-CN" sz="1600" dirty="0">
                    <a:solidFill>
                      <a:schemeClr val="tx1"/>
                    </a:solidFill>
                    <a:latin typeface="Times New Roman" panose="02020603050405020304" charset="0"/>
                    <a:cs typeface="Times New Roman" panose="02020603050405020304" charset="0"/>
                  </a:endParaRPr>
                </a:p>
                <a:p>
                  <a:pPr marL="0" lvl="0" indent="0" algn="l" fontAlgn="auto">
                    <a:lnSpc>
                      <a:spcPct val="125000"/>
                    </a:lnSpc>
                    <a:buBlip>
                      <a:blip r:embed="rId3">
                        <a:extLst>
                          <a:ext uri="{96DAC541-7B7A-43D3-8B79-37D633B846F1}">
                            <asvg:svgBlip xmlns:asvg="http://schemas.microsoft.com/office/drawing/2016/SVG/main" r:embed="rId4"/>
                          </a:ext>
                        </a:extLst>
                      </a:blip>
                    </a:buBlip>
                  </a:pPr>
                  <a:r>
                    <a:rPr kumimoji="1" lang="en-US" altLang="zh-CN" sz="1600" dirty="0">
                      <a:solidFill>
                        <a:schemeClr val="tx1"/>
                      </a:solidFill>
                      <a:latin typeface="Times New Roman" panose="02020603050405020304" charset="0"/>
                      <a:cs typeface="Times New Roman" panose="02020603050405020304" charset="0"/>
                    </a:rPr>
                    <a:t> The </a:t>
                  </a:r>
                  <a:r>
                    <a:rPr kumimoji="1" lang="en-US" altLang="zh-CN" sz="1600" i="1" dirty="0">
                      <a:solidFill>
                        <a:schemeClr val="tx1"/>
                      </a:solidFill>
                      <a:latin typeface="Times New Roman" panose="02020603050405020304" charset="0"/>
                      <a:cs typeface="Times New Roman" panose="02020603050405020304" charset="0"/>
                    </a:rPr>
                    <a:t>k-</a:t>
                  </a:r>
                  <a:r>
                    <a:rPr kumimoji="1" lang="en-US" altLang="zh-CN" sz="1600" dirty="0">
                      <a:solidFill>
                        <a:schemeClr val="tx1"/>
                      </a:solidFill>
                      <a:latin typeface="Times New Roman" panose="02020603050405020304" charset="0"/>
                      <a:cs typeface="Times New Roman" panose="02020603050405020304" charset="0"/>
                    </a:rPr>
                    <a:t>th mobile station (MS-</a:t>
                  </a:r>
                  <a:r>
                    <a:rPr kumimoji="1" lang="en-US" altLang="zh-CN" sz="1600" i="1" dirty="0">
                      <a:solidFill>
                        <a:schemeClr val="tx1"/>
                      </a:solidFill>
                      <a:latin typeface="Times New Roman" panose="02020603050405020304" charset="0"/>
                      <a:cs typeface="Times New Roman" panose="02020603050405020304" charset="0"/>
                    </a:rPr>
                    <a:t>k</a:t>
                  </a:r>
                  <a:r>
                    <a:rPr kumimoji="1" lang="en-US" altLang="zh-CN" sz="1600" dirty="0">
                      <a:solidFill>
                        <a:schemeClr val="tx1"/>
                      </a:solidFill>
                      <a:latin typeface="Times New Roman" panose="02020603050405020304" charset="0"/>
                      <a:cs typeface="Times New Roman" panose="02020603050405020304" charset="0"/>
                    </a:rPr>
                    <a:t>): </a:t>
                  </a:r>
                  <a:endParaRPr kumimoji="1" lang="en-US" altLang="zh-CN" sz="1600" dirty="0">
                    <a:solidFill>
                      <a:schemeClr val="tx1"/>
                    </a:solidFill>
                    <a:latin typeface="Times New Roman" panose="02020603050405020304" charset="0"/>
                    <a:cs typeface="Times New Roman" panose="02020603050405020304" charset="0"/>
                  </a:endParaRPr>
                </a:p>
                <a:p>
                  <a:pPr marL="457200" lvl="1" indent="0" algn="l" fontAlgn="auto">
                    <a:lnSpc>
                      <a:spcPct val="125000"/>
                    </a:lnSpc>
                    <a:buBlip>
                      <a:blip r:embed="rId3">
                        <a:extLst>
                          <a:ext uri="{96DAC541-7B7A-43D3-8B79-37D633B846F1}">
                            <asvg:svgBlip xmlns:asvg="http://schemas.microsoft.com/office/drawing/2016/SVG/main" r:embed="rId4"/>
                          </a:ext>
                        </a:extLst>
                      </a:blip>
                    </a:buBlip>
                  </a:pPr>
                  <a:r>
                    <a:rPr kumimoji="1" lang="en-US" altLang="zh-CN" sz="1600" dirty="0">
                      <a:solidFill>
                        <a:schemeClr val="tx1"/>
                      </a:solidFill>
                      <a:latin typeface="Cambria Math" panose="02040503050406030204" charset="0"/>
                      <a:cs typeface="Cambria Math" panose="02040503050406030204" charset="0"/>
                    </a:rPr>
                    <a:t>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kumimoji="1" lang="en-US" altLang="zh-CN" sz="1600" i="1" dirty="0">
                              <a:solidFill>
                                <a:schemeClr val="tx1"/>
                              </a:solidFill>
                              <a:latin typeface="Cambria Math" panose="02040503050406030204" charset="0"/>
                              <a:cs typeface="Cambria Math" panose="02040503050406030204" charset="0"/>
                            </a:rPr>
                          </m:ctrlPr>
                        </m:sSubPr>
                        <m:e>
                          <m:r>
                            <a:rPr kumimoji="1" lang="en-US" altLang="zh-CN" sz="1600" i="1" dirty="0">
                              <a:solidFill>
                                <a:schemeClr val="tx1"/>
                              </a:solidFill>
                              <a:latin typeface="Cambria Math" panose="02040503050406030204" charset="0"/>
                              <a:cs typeface="Cambria Math" panose="02040503050406030204" charset="0"/>
                            </a:rPr>
                            <m:t>𝑁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kumimoji="1" lang="en-US" altLang="zh-CN" sz="1600" dirty="0">
                              <a:solidFill>
                                <a:schemeClr val="tx1"/>
                              </a:solidFill>
                              <a:latin typeface="Cambria Math" panose="02040503050406030204" charset="0"/>
                              <a:cs typeface="Cambria Math" panose="02040503050406030204" charset="0"/>
                            </a:rPr>
                            <m:t>r</m:t>
                          </m:r>
                        </m:sub>
                      </m:sSub>
                    </m:oMath>
                  </a14:m>
                  <a:r>
                    <a:rPr kumimoji="1" lang="en-US" altLang="zh-CN" sz="1600" dirty="0">
                      <a:solidFill>
                        <a:schemeClr val="tx1"/>
                      </a:solidFill>
                      <a:latin typeface="Times New Roman" panose="02020603050405020304" charset="0"/>
                      <a:cs typeface="Times New Roman" panose="02020603050405020304" charset="0"/>
                      <a:sym typeface="+mn-ea"/>
                    </a:rPr>
                    <a:t> (</a:t>
                  </a:r>
                  <a14:m>
                    <m:oMath xmlns:m="http://schemas.openxmlformats.org/officeDocument/2006/math">
                      <m:r>
                        <a:rPr kumimoji="1" lang="en-US" altLang="zh-CN" sz="1600" i="1" dirty="0">
                          <a:solidFill>
                            <a:schemeClr val="tx1"/>
                          </a:solidFill>
                          <a:latin typeface="Cambria Math" panose="02040503050406030204" charset="0"/>
                          <a:cs typeface="Cambria Math" panose="02040503050406030204" charset="0"/>
                          <a:sym typeface="+mn-ea"/>
                        </a:rPr>
                        <m:t>≪</m:t>
                      </m:r>
                      <m:sSub>
                        <m:sSubPr>
                          <m:ctrlPr>
                            <a:rPr kumimoji="1" lang="en-US" altLang="zh-CN" sz="1600" i="1" dirty="0">
                              <a:solidFill>
                                <a:schemeClr val="tx1"/>
                              </a:solidFill>
                              <a:latin typeface="Cambria Math" panose="02040503050406030204" charset="0"/>
                              <a:cs typeface="Cambria Math" panose="02040503050406030204" charset="0"/>
                            </a:rPr>
                          </m:ctrlPr>
                        </m:sSubPr>
                        <m:e>
                          <m:r>
                            <a:rPr kumimoji="1" lang="en-US" altLang="zh-CN" sz="1600" i="1" dirty="0">
                              <a:solidFill>
                                <a:schemeClr val="tx1"/>
                              </a:solidFill>
                              <a:latin typeface="Cambria Math" panose="02040503050406030204" charset="0"/>
                              <a:cs typeface="Cambria Math" panose="02040503050406030204" charset="0"/>
                            </a:rPr>
                            <m:t>𝑁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kumimoji="1" lang="en-US" altLang="zh-CN" sz="1600" dirty="0">
                              <a:solidFill>
                                <a:schemeClr val="tx1"/>
                              </a:solidFill>
                              <a:latin typeface="Cambria Math" panose="02040503050406030204" charset="0"/>
                              <a:cs typeface="Cambria Math" panose="02040503050406030204" charset="0"/>
                            </a:rPr>
                            <m:t>t</m:t>
                          </m:r>
                        </m:sub>
                      </m:sSub>
                    </m:oMath>
                  </a14:m>
                  <a:r>
                    <a:rPr kumimoji="1" lang="en-US" altLang="zh-CN" sz="1600" dirty="0">
                      <a:solidFill>
                        <a:schemeClr val="tx1"/>
                      </a:solidFill>
                      <a:latin typeface="Times New Roman" panose="02020603050405020304" charset="0"/>
                      <a:cs typeface="Times New Roman" panose="02020603050405020304" charset="0"/>
                      <a:sym typeface="+mn-ea"/>
                    </a:rPr>
                    <a:t>) receive antennas and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kumimoji="1" lang="en-US" altLang="zh-CN" sz="1600" i="1" dirty="0">
                              <a:solidFill>
                                <a:schemeClr val="tx1"/>
                              </a:solidFill>
                              <a:latin typeface="Cambria Math" panose="02040503050406030204" charset="0"/>
                              <a:cs typeface="Cambria Math" panose="02040503050406030204" charset="0"/>
                            </a:rPr>
                          </m:ctrlPr>
                        </m:sSubPr>
                        <m:e>
                          <m:r>
                            <a:rPr kumimoji="1" lang="en-US" altLang="zh-CN" sz="1600" i="1" dirty="0">
                              <a:solidFill>
                                <a:schemeClr val="tx1"/>
                              </a:solidFill>
                              <a:latin typeface="Cambria Math" panose="02040503050406030204" charset="0"/>
                              <a:cs typeface="Cambria Math" panose="02040503050406030204" charset="0"/>
                            </a:rPr>
                            <m:t>𝑀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kumimoji="1" lang="en-US" altLang="zh-CN" sz="1600" dirty="0">
                              <a:solidFill>
                                <a:schemeClr val="tx1"/>
                              </a:solidFill>
                              <a:latin typeface="Cambria Math" panose="02040503050406030204" charset="0"/>
                              <a:cs typeface="Cambria Math" panose="02040503050406030204" charset="0"/>
                            </a:rPr>
                            <m:t>r</m:t>
                          </m:r>
                        </m:sub>
                      </m:sSub>
                    </m:oMath>
                  </a14:m>
                  <a:r>
                    <a:rPr kumimoji="1" lang="en-US" altLang="zh-CN" sz="1600" dirty="0">
                      <a:solidFill>
                        <a:schemeClr val="tx1"/>
                      </a:solidFill>
                      <a:latin typeface="Times New Roman" panose="02020603050405020304" charset="0"/>
                      <a:cs typeface="Times New Roman" panose="02020603050405020304" charset="0"/>
                      <a:sym typeface="+mn-ea"/>
                    </a:rPr>
                    <a:t> RF chains</a:t>
                  </a:r>
                  <a:endParaRPr kumimoji="1" lang="en-US" altLang="zh-CN" sz="1600" dirty="0">
                    <a:solidFill>
                      <a:schemeClr val="tx1"/>
                    </a:solidFill>
                    <a:latin typeface="Times New Roman" panose="02020603050405020304" charset="0"/>
                    <a:cs typeface="Times New Roman" panose="02020603050405020304" charset="0"/>
                    <a:sym typeface="+mn-ea"/>
                  </a:endParaRPr>
                </a:p>
                <a:p>
                  <a:pPr marL="457200" lvl="1" indent="0" algn="l" fontAlgn="auto">
                    <a:lnSpc>
                      <a:spcPct val="125000"/>
                    </a:lnSpc>
                    <a:buBlip>
                      <a:blip r:embed="rId3">
                        <a:extLst>
                          <a:ext uri="{96DAC541-7B7A-43D3-8B79-37D633B846F1}">
                            <asvg:svgBlip xmlns:asvg="http://schemas.microsoft.com/office/drawing/2016/SVG/main" r:embed="rId4"/>
                          </a:ext>
                        </a:extLst>
                      </a:blip>
                    </a:buBlip>
                  </a:pPr>
                  <a:r>
                    <a:rPr kumimoji="1" lang="en-US" altLang="zh-CN" sz="1600" dirty="0">
                      <a:solidFill>
                        <a:schemeClr val="tx1"/>
                      </a:solidFill>
                      <a:latin typeface="Times New Roman" panose="02020603050405020304" charset="0"/>
                      <a:cs typeface="Times New Roman" panose="02020603050405020304" charset="0"/>
                      <a:sym typeface="+mn-ea"/>
                    </a:rPr>
                    <a:t> Receiving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kumimoji="1" lang="en-US" altLang="zh-CN" sz="1600" i="1" dirty="0">
                              <a:solidFill>
                                <a:schemeClr val="tx1"/>
                              </a:solidFill>
                              <a:latin typeface="Cambria Math" panose="02040503050406030204" charset="0"/>
                              <a:cs typeface="Cambria Math" panose="02040503050406030204" charset="0"/>
                            </a:rPr>
                          </m:ctrlPr>
                        </m:sSubPr>
                        <m:e>
                          <m:r>
                            <a:rPr kumimoji="1" lang="en-US" altLang="zh-CN" sz="1600" i="1" dirty="0">
                              <a:solidFill>
                                <a:schemeClr val="tx1"/>
                              </a:solidFill>
                              <a:latin typeface="Cambria Math" panose="02040503050406030204" charset="0"/>
                              <a:cs typeface="Cambria Math" panose="02040503050406030204" charset="0"/>
                            </a:rPr>
                            <m:t>𝑁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kumimoji="1" lang="en-US" altLang="zh-CN" sz="1600" dirty="0">
                              <a:solidFill>
                                <a:schemeClr val="tx1"/>
                              </a:solidFill>
                              <a:latin typeface="Cambria Math" panose="02040503050406030204" charset="0"/>
                              <a:cs typeface="Cambria Math" panose="02040503050406030204" charset="0"/>
                            </a:rPr>
                            <m:t>s</m:t>
                          </m:r>
                        </m:sub>
                      </m:sSub>
                    </m:oMath>
                  </a14:m>
                  <a:r>
                    <a:rPr kumimoji="1" lang="en-US" altLang="zh-CN" sz="1600" dirty="0">
                      <a:solidFill>
                        <a:schemeClr val="tx1"/>
                      </a:solidFill>
                      <a:latin typeface="Times New Roman" panose="02020603050405020304" charset="0"/>
                      <a:cs typeface="Times New Roman" panose="02020603050405020304" charset="0"/>
                      <a:sym typeface="+mn-ea"/>
                    </a:rPr>
                    <a:t> data streams</a:t>
                  </a:r>
                  <a:endParaRPr kumimoji="1" lang="en-US" altLang="zh-CN" sz="1600" dirty="0">
                    <a:solidFill>
                      <a:schemeClr val="tx1"/>
                    </a:solidFill>
                    <a:latin typeface="Times New Roman" panose="02020603050405020304" charset="0"/>
                    <a:cs typeface="Times New Roman" panose="02020603050405020304" charset="0"/>
                    <a:sym typeface="+mn-ea"/>
                  </a:endParaRPr>
                </a:p>
                <a:p>
                  <a:pPr marL="0" lvl="0" indent="0" algn="l" fontAlgn="auto">
                    <a:lnSpc>
                      <a:spcPct val="125000"/>
                    </a:lnSpc>
                    <a:buBlip>
                      <a:blip r:embed="rId3">
                        <a:extLst>
                          <a:ext uri="{96DAC541-7B7A-43D3-8B79-37D633B846F1}">
                            <asvg:svgBlip xmlns:asvg="http://schemas.microsoft.com/office/drawing/2016/SVG/main" r:embed="rId4"/>
                          </a:ext>
                        </a:extLst>
                      </a:blip>
                    </a:buBlip>
                  </a:pPr>
                  <a:r>
                    <a:rPr kumimoji="1" lang="en-US" altLang="zh-CN" sz="1600" dirty="0">
                      <a:solidFill>
                        <a:schemeClr val="tx1"/>
                      </a:solidFill>
                      <a:latin typeface="Times New Roman" panose="02020603050405020304" charset="0"/>
                      <a:cs typeface="Times New Roman" panose="02020603050405020304" charset="0"/>
                    </a:rPr>
                    <a:t> Minimal hardware cost assumption:</a:t>
                  </a:r>
                  <a:endParaRPr kumimoji="1" lang="en-US" altLang="zh-CN" sz="1600" dirty="0">
                    <a:solidFill>
                      <a:schemeClr val="tx1"/>
                    </a:solidFill>
                    <a:latin typeface="Times New Roman" panose="02020603050405020304" charset="0"/>
                    <a:cs typeface="Times New Roman" panose="02020603050405020304" charset="0"/>
                  </a:endParaRPr>
                </a:p>
                <a:p>
                  <a:pPr marL="0" lvl="0" indent="0" algn="ctr" fontAlgn="auto">
                    <a:lnSpc>
                      <a:spcPct val="125000"/>
                    </a:lnSpc>
                    <a:buNone/>
                  </a:pPr>
                  <a14:m>
                    <m:oMath xmlns:m="http://schemas.openxmlformats.org/officeDocument/2006/math">
                      <m:sSub>
                        <m:sSubPr>
                          <m:ctrlPr>
                            <a:rPr kumimoji="1" lang="en-US" altLang="zh-CN" sz="1600" i="1" dirty="0">
                              <a:solidFill>
                                <a:schemeClr val="tx1"/>
                              </a:solidFill>
                              <a:latin typeface="Cambria Math" panose="02040503050406030204" charset="0"/>
                              <a:cs typeface="Cambria Math" panose="02040503050406030204" charset="0"/>
                            </a:rPr>
                          </m:ctrlPr>
                        </m:sSubPr>
                        <m:e>
                          <m:r>
                            <a:rPr kumimoji="1" lang="en-US" altLang="zh-CN" sz="1600" i="1" dirty="0">
                              <a:solidFill>
                                <a:schemeClr val="tx1"/>
                              </a:solidFill>
                              <a:latin typeface="Cambria Math" panose="02040503050406030204" charset="0"/>
                              <a:cs typeface="Cambria Math" panose="02040503050406030204" charset="0"/>
                            </a:rPr>
                            <m:t>𝑀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kumimoji="1" lang="en-US" altLang="zh-CN" sz="1600" dirty="0">
                              <a:solidFill>
                                <a:schemeClr val="tx1"/>
                              </a:solidFill>
                              <a:latin typeface="Cambria Math" panose="02040503050406030204" charset="0"/>
                              <a:cs typeface="Cambria Math" panose="02040503050406030204" charset="0"/>
                            </a:rPr>
                            <m:t>r</m:t>
                          </m:r>
                        </m:sub>
                      </m:sSub>
                      <m:r>
                        <a:rPr kumimoji="1" lang="en-US" altLang="zh-CN" sz="1600" dirty="0">
                          <a:solidFill>
                            <a:schemeClr val="tx1"/>
                          </a:solidFill>
                          <a:latin typeface="Cambria Math" panose="02040503050406030204" charset="0"/>
                          <a:cs typeface="Cambria Math" panose="02040503050406030204" charset="0"/>
                        </a:rPr>
                        <m:t>= </m:t>
                      </m:r>
                      <m:sSub>
                        <m:sSubPr>
                          <m:ctrlPr>
                            <a:rPr kumimoji="1" lang="en-US" altLang="zh-CN" sz="1600" i="1" dirty="0">
                              <a:solidFill>
                                <a:schemeClr val="tx1"/>
                              </a:solidFill>
                              <a:latin typeface="Cambria Math" panose="02040503050406030204" charset="0"/>
                              <a:cs typeface="Cambria Math" panose="02040503050406030204" charset="0"/>
                            </a:rPr>
                          </m:ctrlPr>
                        </m:sSubPr>
                        <m:e>
                          <m:r>
                            <a:rPr kumimoji="1" lang="en-US" altLang="zh-CN" sz="1600" i="1" dirty="0">
                              <a:solidFill>
                                <a:schemeClr val="tx1"/>
                              </a:solidFill>
                              <a:latin typeface="Cambria Math" panose="02040503050406030204" charset="0"/>
                              <a:cs typeface="Cambria Math" panose="02040503050406030204" charset="0"/>
                            </a:rPr>
                            <m:t>𝑁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kumimoji="1" lang="en-US" altLang="zh-CN" sz="1600" dirty="0">
                              <a:solidFill>
                                <a:schemeClr val="tx1"/>
                              </a:solidFill>
                              <a:latin typeface="Cambria Math" panose="02040503050406030204" charset="0"/>
                              <a:cs typeface="Cambria Math" panose="02040503050406030204" charset="0"/>
                            </a:rPr>
                            <m:t>s</m:t>
                          </m:r>
                        </m:sub>
                      </m:sSub>
                    </m:oMath>
                  </a14:m>
                  <a:r>
                    <a:rPr kumimoji="1" lang="en-US" altLang="zh-CN" sz="1600" dirty="0">
                      <a:solidFill>
                        <a:schemeClr val="tx1"/>
                      </a:solidFill>
                      <a:latin typeface="Times New Roman" panose="02020603050405020304" charset="0"/>
                      <a:cs typeface="Times New Roman" panose="02020603050405020304" charset="0"/>
                      <a:sym typeface="+mn-ea"/>
                    </a:rPr>
                    <a:t>,  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kumimoji="1" lang="en-US" altLang="zh-CN" sz="1600" i="1" dirty="0">
                              <a:solidFill>
                                <a:schemeClr val="tx1"/>
                              </a:solidFill>
                              <a:latin typeface="Cambria Math" panose="02040503050406030204" charset="0"/>
                              <a:cs typeface="Cambria Math" panose="02040503050406030204" charset="0"/>
                            </a:rPr>
                          </m:ctrlPr>
                        </m:sSubPr>
                        <m:e>
                          <m:r>
                            <a:rPr kumimoji="1" lang="en-US" altLang="zh-CN" sz="1600" i="1" dirty="0">
                              <a:solidFill>
                                <a:schemeClr val="tx1"/>
                              </a:solidFill>
                              <a:latin typeface="Cambria Math" panose="02040503050406030204" charset="0"/>
                              <a:cs typeface="Cambria Math" panose="02040503050406030204" charset="0"/>
                            </a:rPr>
                            <m:t>𝐾𝑀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kumimoji="1" lang="en-US" altLang="zh-CN" sz="1600" dirty="0">
                              <a:solidFill>
                                <a:schemeClr val="tx1"/>
                              </a:solidFill>
                              <a:latin typeface="Cambria Math" panose="02040503050406030204" charset="0"/>
                              <a:cs typeface="Cambria Math" panose="02040503050406030204" charset="0"/>
                            </a:rPr>
                            <m:t>r</m:t>
                          </m:r>
                        </m:sub>
                      </m:sSub>
                      <m:r>
                        <a:rPr kumimoji="1" lang="en-US" altLang="zh-CN" sz="1600" dirty="0">
                          <a:solidFill>
                            <a:schemeClr val="tx1"/>
                          </a:solidFill>
                          <a:latin typeface="Cambria Math" panose="02040503050406030204" charset="0"/>
                          <a:cs typeface="Cambria Math" panose="02040503050406030204" charset="0"/>
                        </a:rPr>
                        <m:t>= </m:t>
                      </m:r>
                      <m:sSub>
                        <m:sSubPr>
                          <m:ctrlPr>
                            <a:rPr kumimoji="1" lang="en-US" altLang="zh-CN" sz="1600" i="1" dirty="0">
                              <a:solidFill>
                                <a:schemeClr val="tx1"/>
                              </a:solidFill>
                              <a:latin typeface="Cambria Math" panose="02040503050406030204" charset="0"/>
                              <a:cs typeface="Cambria Math" panose="02040503050406030204" charset="0"/>
                            </a:rPr>
                          </m:ctrlPr>
                        </m:sSubPr>
                        <m:e>
                          <m:r>
                            <a:rPr kumimoji="1" lang="en-US" altLang="zh-CN" sz="1600" i="1" dirty="0">
                              <a:solidFill>
                                <a:schemeClr val="tx1"/>
                              </a:solidFill>
                              <a:latin typeface="Cambria Math" panose="02040503050406030204" charset="0"/>
                              <a:cs typeface="Cambria Math" panose="02040503050406030204" charset="0"/>
                            </a:rPr>
                            <m:t>𝑀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kumimoji="1" lang="en-US" altLang="zh-CN" sz="1600" dirty="0">
                              <a:solidFill>
                                <a:schemeClr val="tx1"/>
                              </a:solidFill>
                              <a:latin typeface="Cambria Math" panose="02040503050406030204" charset="0"/>
                              <a:cs typeface="Cambria Math" panose="02040503050406030204" charset="0"/>
                            </a:rPr>
                            <m:t>t</m:t>
                          </m:r>
                        </m:sub>
                      </m:sSub>
                    </m:oMath>
                  </a14:m>
                  <a:endParaRPr kumimoji="1" lang="en-US" altLang="zh-CN" sz="1600" dirty="0">
                    <a:solidFill>
                      <a:schemeClr val="tx1"/>
                    </a:solidFill>
                    <a:latin typeface="Cambria Math" panose="02040503050406030204" charset="0"/>
                    <a:cs typeface="Cambria Math" panose="02040503050406030204" charset="0"/>
                  </a:endParaRPr>
                </a:p>
                <a:p>
                  <a:pPr marL="0" lvl="0" indent="0" algn="l" fontAlgn="auto">
                    <a:lnSpc>
                      <a:spcPct val="125000"/>
                    </a:lnSpc>
                    <a:buSzPct val="100000"/>
                    <a:buBlip>
                      <a:blip r:embed="rId3">
                        <a:extLst>
                          <a:ext uri="{96DAC541-7B7A-43D3-8B79-37D633B846F1}">
                            <asvg:svgBlip xmlns:asvg="http://schemas.microsoft.com/office/drawing/2016/SVG/main" r:embed="rId4"/>
                          </a:ext>
                        </a:extLst>
                      </a:blip>
                    </a:buBlip>
                  </a:pPr>
                  <a:r>
                    <a:rPr kumimoji="1" lang="en-US" altLang="zh-CN" sz="1600" dirty="0">
                      <a:solidFill>
                        <a:schemeClr val="tx1"/>
                      </a:solidFill>
                      <a:latin typeface="Times New Roman" panose="02020603050405020304" charset="0"/>
                      <a:cs typeface="Times New Roman" panose="02020603050405020304" charset="0"/>
                      <a:sym typeface="+mn-ea"/>
                    </a:rPr>
                    <a:t> The Saleh-Valenzuela model for the mmWave channel:</a:t>
                  </a:r>
                  <a:endParaRPr kumimoji="1" lang="en-US" altLang="zh-CN" sz="1600" dirty="0">
                    <a:solidFill>
                      <a:schemeClr val="tx1"/>
                    </a:solidFill>
                    <a:latin typeface="Times New Roman" panose="02020603050405020304" charset="0"/>
                    <a:cs typeface="Times New Roman" panose="02020603050405020304" charset="0"/>
                    <a:sym typeface="+mn-ea"/>
                  </a:endParaRPr>
                </a:p>
                <a:p>
                  <a:pPr marL="0" lvl="0" indent="0" algn="l" fontAlgn="auto">
                    <a:lnSpc>
                      <a:spcPct val="125000"/>
                    </a:lnSpc>
                    <a:buSzPct val="100000"/>
                    <a:buNone/>
                  </a:pPr>
                  <a:endParaRPr kumimoji="1" lang="en-US" altLang="zh-CN" sz="1600" dirty="0">
                    <a:solidFill>
                      <a:schemeClr val="tx1"/>
                    </a:solidFill>
                    <a:latin typeface="Times New Roman" panose="02020603050405020304" charset="0"/>
                    <a:cs typeface="Times New Roman" panose="02020603050405020304" charset="0"/>
                    <a:sym typeface="+mn-ea"/>
                  </a:endParaRPr>
                </a:p>
                <a:p>
                  <a:pPr marL="0" lvl="0" indent="0" algn="l" fontAlgn="auto">
                    <a:lnSpc>
                      <a:spcPct val="125000"/>
                    </a:lnSpc>
                    <a:buSzPct val="100000"/>
                    <a:buNone/>
                  </a:pPr>
                  <a:endParaRPr kumimoji="1" lang="en-US" altLang="zh-CN" sz="1600" dirty="0">
                    <a:solidFill>
                      <a:schemeClr val="tx1"/>
                    </a:solidFill>
                    <a:latin typeface="Times New Roman" panose="02020603050405020304" charset="0"/>
                    <a:cs typeface="Times New Roman" panose="02020603050405020304" charset="0"/>
                    <a:sym typeface="+mn-ea"/>
                  </a:endParaRPr>
                </a:p>
                <a:p>
                  <a:pPr marL="0" lvl="0" indent="0" algn="l" fontAlgn="auto">
                    <a:lnSpc>
                      <a:spcPct val="125000"/>
                    </a:lnSpc>
                    <a:buSzPct val="100000"/>
                    <a:buBlip>
                      <a:blip r:embed="rId3">
                        <a:extLst>
                          <a:ext uri="{96DAC541-7B7A-43D3-8B79-37D633B846F1}">
                            <asvg:svgBlip xmlns:asvg="http://schemas.microsoft.com/office/drawing/2016/SVG/main" r:embed="rId4"/>
                          </a:ext>
                        </a:extLst>
                      </a:blip>
                    </a:buBlip>
                  </a:pPr>
                  <a:r>
                    <a:rPr kumimoji="1" lang="en-US" altLang="zh-CN" sz="1600" dirty="0">
                      <a:solidFill>
                        <a:schemeClr val="tx1"/>
                      </a:solidFill>
                      <a:latin typeface="Times New Roman" panose="02020603050405020304" charset="0"/>
                      <a:cs typeface="Times New Roman" panose="02020603050405020304" charset="0"/>
                      <a:sym typeface="+mn-ea"/>
                    </a:rPr>
                    <a:t>The SINR of each data stream (the i-th stream of MS-k):</a:t>
                  </a:r>
                  <a:endParaRPr kumimoji="1" lang="en-US" altLang="zh-CN" sz="1600" dirty="0">
                    <a:solidFill>
                      <a:schemeClr val="tx1"/>
                    </a:solidFill>
                    <a:latin typeface="Times New Roman" panose="02020603050405020304" charset="0"/>
                    <a:cs typeface="Times New Roman" panose="02020603050405020304" charset="0"/>
                    <a:sym typeface="+mn-ea"/>
                  </a:endParaRPr>
                </a:p>
                <a:p>
                  <a:pPr marL="0" lvl="0" indent="0" algn="l" fontAlgn="auto">
                    <a:lnSpc>
                      <a:spcPct val="125000"/>
                    </a:lnSpc>
                    <a:buSzPct val="80000"/>
                    <a:buNone/>
                  </a:pPr>
                  <a:endParaRPr kumimoji="1" lang="en-US" altLang="zh-CN" sz="1600" dirty="0">
                    <a:solidFill>
                      <a:schemeClr val="tx1"/>
                    </a:solidFill>
                    <a:latin typeface="Cambria Math" panose="02040503050406030204" charset="0"/>
                    <a:cs typeface="Cambria Math" panose="02040503050406030204" charset="0"/>
                  </a:endParaRPr>
                </a:p>
                <a:p>
                  <a:pPr marL="0" lvl="0" indent="0" algn="l" fontAlgn="auto">
                    <a:lnSpc>
                      <a:spcPct val="125000"/>
                    </a:lnSpc>
                    <a:buSzPct val="80000"/>
                    <a:buNone/>
                  </a:pPr>
                  <a:endParaRPr kumimoji="1" lang="en-US" altLang="zh-CN" sz="1600" dirty="0">
                    <a:solidFill>
                      <a:schemeClr val="tx1"/>
                    </a:solidFill>
                    <a:latin typeface="Cambria Math" panose="02040503050406030204" charset="0"/>
                    <a:cs typeface="Cambria Math" panose="02040503050406030204" charset="0"/>
                  </a:endParaRPr>
                </a:p>
                <a:p>
                  <a:pPr marL="0" lvl="0" indent="0" algn="l" fontAlgn="auto">
                    <a:lnSpc>
                      <a:spcPct val="125000"/>
                    </a:lnSpc>
                    <a:buSzPct val="80000"/>
                    <a:buNone/>
                  </a:pPr>
                  <a:endParaRPr kumimoji="1" lang="en-US" altLang="zh-CN" sz="1600" dirty="0">
                    <a:solidFill>
                      <a:schemeClr val="tx1"/>
                    </a:solidFill>
                    <a:latin typeface="Cambria Math" panose="02040503050406030204" charset="0"/>
                    <a:cs typeface="Cambria Math" panose="02040503050406030204" charset="0"/>
                  </a:endParaRPr>
                </a:p>
                <a:p>
                  <a:pPr marL="0" lvl="0" indent="0" algn="l" fontAlgn="auto">
                    <a:lnSpc>
                      <a:spcPct val="125000"/>
                    </a:lnSpc>
                    <a:buSzPct val="80000"/>
                    <a:buNone/>
                  </a:pPr>
                  <a:endParaRPr kumimoji="1" lang="en-US" altLang="zh-CN" sz="1600" dirty="0">
                    <a:solidFill>
                      <a:schemeClr val="tx1"/>
                    </a:solidFill>
                    <a:latin typeface="Cambria Math" panose="02040503050406030204" charset="0"/>
                    <a:cs typeface="Cambria Math" panose="02040503050406030204" charset="0"/>
                  </a:endParaRPr>
                </a:p>
              </p:txBody>
            </p:sp>
          </mc:Choice>
          <mc:Fallback>
            <p:sp>
              <p:nvSpPr>
                <p:cNvPr id="18" name="矩形 17" descr="7b0a202020202262756c6c6574223a20227b5c2263617465676f727949645c223a5c225c222c5c2274656d706c61746549645c223a32303233313638347d220a7d0a"/>
                <p:cNvSpPr>
                  <a:spLocks noRot="1" noChangeAspect="1" noMove="1" noResize="1" noEditPoints="1" noAdjustHandles="1" noChangeArrowheads="1" noChangeShapeType="1" noTextEdit="1"/>
                </p:cNvSpPr>
                <p:nvPr>
                  <p:custDataLst>
                    <p:tags r:id="rId10"/>
                  </p:custDataLst>
                </p:nvPr>
              </p:nvSpPr>
              <p:spPr>
                <a:xfrm>
                  <a:off x="10030" y="1800"/>
                  <a:ext cx="8779" cy="8361"/>
                </a:xfrm>
                <a:prstGeom prst="rect">
                  <a:avLst/>
                </a:prstGeom>
                <a:blipFill rotWithShape="1">
                  <a:blip r:embed="rId11"/>
                </a:blipFill>
                <a:ln w="15875" cmpd="sng">
                  <a:solidFill>
                    <a:srgbClr val="252AA8"/>
                  </a:solidFill>
                  <a:prstDash val="dash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gradFill flip="none" rotWithShape="1">
                        <a:gsLst>
                          <a:gs pos="40000">
                            <a:schemeClr val="accent2"/>
                          </a:gs>
                          <a:gs pos="13000">
                            <a:schemeClr val="accent2"/>
                          </a:gs>
                          <a:gs pos="0">
                            <a:srgbClr val="F6ECE2"/>
                          </a:gs>
                        </a:gsLst>
                        <a:lin ang="16200000" scaled="0"/>
                        <a:tileRect/>
                      </a:gra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1470" y="8217"/>
              <a:ext cx="5785" cy="1890"/>
            </a:xfrm>
            <a:prstGeom prst="rect">
              <a:avLst/>
            </a:prstGeom>
          </p:spPr>
        </p:pic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12067" y="6838"/>
              <a:ext cx="4591" cy="890"/>
            </a:xfrm>
            <a:prstGeom prst="rect">
              <a:avLst/>
            </a:prstGeom>
          </p:spPr>
        </p:pic>
      </p:grpSp>
    </p:spTree>
    <p:custDataLst>
      <p:tags r:id="rId14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11" name="组合 10"/>
          <p:cNvGrpSpPr/>
          <p:nvPr/>
        </p:nvGrpSpPr>
        <p:grpSpPr>
          <a:xfrm>
            <a:off x="327660" y="221615"/>
            <a:ext cx="3199130" cy="540385"/>
            <a:chOff x="820" y="1471"/>
            <a:chExt cx="5038" cy="851"/>
          </a:xfrm>
        </p:grpSpPr>
        <p:sp>
          <p:nvSpPr>
            <p:cNvPr id="6" name="文本框 5"/>
            <p:cNvSpPr txBox="1"/>
            <p:nvPr/>
          </p:nvSpPr>
          <p:spPr>
            <a:xfrm>
              <a:off x="820" y="1471"/>
              <a:ext cx="1098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2800" b="1" dirty="0">
                  <a:solidFill>
                    <a:schemeClr val="bg1"/>
                  </a:solidFill>
                  <a:latin typeface="Times New Roman" panose="02020603050405020304" charset="0"/>
                  <a:cs typeface="Times New Roman" panose="02020603050405020304" charset="0"/>
                </a:rPr>
                <a:t>II-</a:t>
              </a:r>
              <a:endParaRPr lang="en-US" altLang="zh-CN" sz="2800" b="1" dirty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1442" y="1500"/>
              <a:ext cx="4416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2800" b="1" dirty="0">
                  <a:solidFill>
                    <a:schemeClr val="bg1"/>
                  </a:solidFill>
                  <a:latin typeface="Times New Roman" panose="02020603050405020304" charset="0"/>
                  <a:ea typeface="Verdana" panose="020B0604030504040204" pitchFamily="34" charset="0"/>
                  <a:cs typeface="Times New Roman" panose="02020603050405020304" charset="0"/>
                </a:rPr>
                <a:t>System Model</a:t>
              </a:r>
              <a:endParaRPr lang="en-US" altLang="zh-CN" sz="2800" b="1" dirty="0">
                <a:solidFill>
                  <a:schemeClr val="bg1"/>
                </a:solidFill>
                <a:latin typeface="Times New Roman" panose="02020603050405020304" charset="0"/>
                <a:ea typeface="Verdana" panose="020B0604030504040204" pitchFamily="34" charset="0"/>
                <a:cs typeface="Times New Roman" panose="02020603050405020304" charset="0"/>
              </a:endParaRPr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020560" y="1281430"/>
            <a:ext cx="3632835" cy="1452245"/>
          </a:xfrm>
          <a:prstGeom prst="rect">
            <a:avLst/>
          </a:prstGeom>
          <a:ln w="19050">
            <a:solidFill>
              <a:schemeClr val="accent1">
                <a:lumMod val="75000"/>
              </a:schemeClr>
            </a:solidFill>
            <a:prstDash val="sysDash"/>
          </a:ln>
        </p:spPr>
      </p:pic>
      <p:sp>
        <p:nvSpPr>
          <p:cNvPr id="8" name="矩形 7"/>
          <p:cNvSpPr/>
          <p:nvPr>
            <p:custDataLst>
              <p:tags r:id="rId2"/>
            </p:custDataLst>
          </p:nvPr>
        </p:nvSpPr>
        <p:spPr>
          <a:xfrm>
            <a:off x="1228725" y="1482090"/>
            <a:ext cx="4362450" cy="59880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0">
            <a:srgbClr val="FFFFFF"/>
          </a:lnRef>
          <a:fillRef idx="2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zh-CN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T</a:t>
            </a:r>
            <a:r>
              <a:rPr lang="zh-CN" altLang="en-US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he </a:t>
            </a:r>
            <a:r>
              <a:rPr lang="en-US" altLang="zh-CN">
                <a:solidFill>
                  <a:srgbClr val="7030A0"/>
                </a:solidFill>
                <a:latin typeface="Times New Roman" panose="02020603050405020304" charset="0"/>
                <a:cs typeface="Times New Roman" panose="02020603050405020304" charset="0"/>
              </a:rPr>
              <a:t>sum-rate maximization</a:t>
            </a:r>
            <a:r>
              <a:rPr lang="en-US" altLang="zh-CN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problem:</a:t>
            </a:r>
            <a:endParaRPr lang="en-US" altLang="zh-CN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9" name="矩形 8"/>
          <p:cNvSpPr/>
          <p:nvPr>
            <p:custDataLst>
              <p:tags r:id="rId3"/>
            </p:custDataLst>
          </p:nvPr>
        </p:nvSpPr>
        <p:spPr>
          <a:xfrm>
            <a:off x="1228725" y="4780280"/>
            <a:ext cx="4362450" cy="76263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0">
            <a:srgbClr val="FFFFFF"/>
          </a:lnRef>
          <a:fillRef idx="2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zh-CN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</a:rPr>
              <a:t>Specifically, t</a:t>
            </a:r>
            <a:r>
              <a:rPr lang="zh-CN" altLang="en-US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he</a:t>
            </a:r>
            <a:r>
              <a:rPr lang="en-US" altLang="zh-CN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zh-CN">
                <a:solidFill>
                  <a:srgbClr val="7030A0"/>
                </a:solidFill>
                <a:latin typeface="Times New Roman" panose="02020603050405020304" charset="0"/>
                <a:cs typeface="Times New Roman" panose="02020603050405020304" charset="0"/>
              </a:rPr>
              <a:t>analog precoder and combiner</a:t>
            </a:r>
            <a:r>
              <a:rPr lang="en-US" altLang="zh-CN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can be obtained as:</a:t>
            </a:r>
            <a:endParaRPr lang="en-US" altLang="zh-CN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590550" y="1075055"/>
            <a:ext cx="11102340" cy="5190490"/>
          </a:xfrm>
          <a:prstGeom prst="rect">
            <a:avLst/>
          </a:prstGeom>
          <a:noFill/>
          <a:ln>
            <a:prstDash val="sysDot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20560" y="4592320"/>
            <a:ext cx="3632835" cy="1110615"/>
          </a:xfrm>
          <a:prstGeom prst="rect">
            <a:avLst/>
          </a:prstGeom>
          <a:ln w="19050">
            <a:solidFill>
              <a:schemeClr val="accent1">
                <a:lumMod val="75000"/>
              </a:schemeClr>
            </a:solidFill>
            <a:prstDash val="sysDash"/>
          </a:ln>
        </p:spPr>
      </p:pic>
      <p:sp>
        <p:nvSpPr>
          <p:cNvPr id="25" name="文本框 24"/>
          <p:cNvSpPr txBox="1"/>
          <p:nvPr/>
        </p:nvSpPr>
        <p:spPr>
          <a:xfrm>
            <a:off x="1785620" y="2348865"/>
            <a:ext cx="9874250" cy="221615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marL="285750" indent="-285750" fontAlgn="auto">
              <a:lnSpc>
                <a:spcPct val="150000"/>
              </a:lnSpc>
              <a:buSzPct val="80000"/>
              <a:buFont typeface="Wingdings" panose="05000000000000000000" charset="0"/>
              <a:buChar char="l"/>
            </a:pPr>
            <a:r>
              <a:rPr lang="en-US" altLang="zh-CN">
                <a:latin typeface="Times New Roman" panose="02020603050405020304" charset="0"/>
                <a:cs typeface="Times New Roman" panose="02020603050405020304" charset="0"/>
              </a:rPr>
              <a:t>Solving it directly is almost impossible!</a:t>
            </a:r>
            <a:endParaRPr lang="en-US" altLang="zh-CN">
              <a:latin typeface="Times New Roman" panose="02020603050405020304" charset="0"/>
              <a:cs typeface="Times New Roman" panose="02020603050405020304" charset="0"/>
            </a:endParaRPr>
          </a:p>
          <a:p>
            <a:pPr marL="742950" lvl="1" indent="-285750" fontAlgn="auto">
              <a:lnSpc>
                <a:spcPct val="150000"/>
              </a:lnSpc>
              <a:buSzPct val="80000"/>
              <a:buFont typeface="Wingdings" panose="05000000000000000000" charset="0"/>
              <a:buChar char="l"/>
            </a:pPr>
            <a:r>
              <a:rPr lang="en-US" altLang="zh-CN">
                <a:latin typeface="Times New Roman" panose="02020603050405020304" charset="0"/>
                <a:cs typeface="Times New Roman" panose="02020603050405020304" charset="0"/>
              </a:rPr>
              <a:t>The non-convex CM constraints makes the global optimum intractable</a:t>
            </a:r>
            <a:endParaRPr lang="en-US" altLang="zh-CN">
              <a:latin typeface="Times New Roman" panose="02020603050405020304" charset="0"/>
              <a:cs typeface="Times New Roman" panose="02020603050405020304" charset="0"/>
            </a:endParaRPr>
          </a:p>
          <a:p>
            <a:pPr marL="285750" lvl="0" indent="-285750" fontAlgn="auto">
              <a:lnSpc>
                <a:spcPct val="150000"/>
              </a:lnSpc>
              <a:buSzPct val="80000"/>
              <a:buFont typeface="Wingdings" panose="05000000000000000000" charset="0"/>
              <a:buChar char="l"/>
            </a:pPr>
            <a:r>
              <a:rPr lang="en-US" altLang="zh-CN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As a result, existing research normally adopts the </a:t>
            </a:r>
            <a:r>
              <a:rPr lang="en-US" altLang="zh-CN" b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two-stage design pattern</a:t>
            </a:r>
            <a:r>
              <a:rPr lang="en-US" altLang="zh-CN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:</a:t>
            </a:r>
            <a:endParaRPr lang="en-US" altLang="zh-CN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marL="742950" lvl="1" indent="-285750" fontAlgn="auto">
              <a:lnSpc>
                <a:spcPct val="150000"/>
              </a:lnSpc>
              <a:buSzPct val="80000"/>
              <a:buFont typeface="Wingdings" panose="05000000000000000000" charset="0"/>
              <a:buChar char="l"/>
            </a:pPr>
            <a:r>
              <a:rPr kumimoji="1" lang="en-US" altLang="zh-CN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Analog stage:  </a:t>
            </a:r>
            <a:r>
              <a:rPr kumimoji="1" lang="en-US" altLang="zh-CN" b="1" dirty="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M</a:t>
            </a:r>
            <a:r>
              <a:rPr kumimoji="1" lang="en-US" altLang="zh-CN" b="1" dirty="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aximizing array gains </a:t>
            </a:r>
            <a:endParaRPr kumimoji="1" lang="en-US" altLang="zh-CN" dirty="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marL="742950" lvl="1" indent="-285750" fontAlgn="auto">
              <a:lnSpc>
                <a:spcPct val="150000"/>
              </a:lnSpc>
              <a:buSzPct val="80000"/>
              <a:buFont typeface="Wingdings" panose="05000000000000000000" charset="0"/>
              <a:buChar char="l"/>
            </a:pPr>
            <a:r>
              <a:rPr kumimoji="1" lang="en-US" altLang="zh-CN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Digital stage:  </a:t>
            </a:r>
            <a:r>
              <a:rPr kumimoji="1" lang="en-US" altLang="zh-CN" b="1" dirty="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Managing interference (and noise)</a:t>
            </a:r>
            <a:endParaRPr kumimoji="1" lang="en-US" altLang="zh-CN" dirty="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marL="742950" lvl="1" indent="-285750" fontAlgn="auto">
              <a:lnSpc>
                <a:spcPct val="150000"/>
              </a:lnSpc>
              <a:buSzPct val="80000"/>
              <a:buFont typeface="Wingdings" panose="05000000000000000000" charset="0"/>
              <a:buChar char="l"/>
            </a:pPr>
            <a:endParaRPr lang="en-US" altLang="zh-CN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785620" y="5833745"/>
            <a:ext cx="945769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285750" indent="-285750">
              <a:buSzPct val="80000"/>
              <a:buFont typeface="Wingdings" panose="05000000000000000000" charset="0"/>
              <a:buChar char="l"/>
            </a:pPr>
            <a:r>
              <a:rPr lang="en-US" altLang="zh-CN">
                <a:latin typeface="Times New Roman" panose="02020603050405020304" charset="0"/>
                <a:cs typeface="Times New Roman" panose="02020603050405020304" charset="0"/>
                <a:sym typeface="+mn-ea"/>
              </a:rPr>
              <a:t>This is conventionally solved via generalized low-rank approximations of matrices (</a:t>
            </a:r>
            <a:r>
              <a:rPr lang="en-US" altLang="zh-CN" b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GLRAM</a:t>
            </a:r>
            <a:r>
              <a:rPr lang="en-US" altLang="zh-CN">
                <a:latin typeface="Times New Roman" panose="02020603050405020304" charset="0"/>
                <a:cs typeface="Times New Roman" panose="02020603050405020304" charset="0"/>
                <a:sym typeface="+mn-ea"/>
              </a:rPr>
              <a:t>)</a:t>
            </a:r>
            <a:r>
              <a:rPr lang="en-US" altLang="zh-CN" baseline="30000">
                <a:latin typeface="Times New Roman" panose="02020603050405020304" charset="0"/>
                <a:cs typeface="Times New Roman" panose="02020603050405020304" charset="0"/>
                <a:sym typeface="+mn-ea"/>
              </a:rPr>
              <a:t>[1]</a:t>
            </a:r>
            <a:endParaRPr lang="en-US" altLang="zh-CN" baseline="300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36" name="文本框 35"/>
          <p:cNvSpPr txBox="1"/>
          <p:nvPr/>
        </p:nvSpPr>
        <p:spPr>
          <a:xfrm>
            <a:off x="409575" y="6339205"/>
            <a:ext cx="908494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000">
                <a:latin typeface="Times New Roman" panose="02020603050405020304" charset="0"/>
                <a:cs typeface="Times New Roman" panose="02020603050405020304" charset="0"/>
              </a:rPr>
              <a:t>[1] J. Ye, “Generalized low rank approximations of matrices,” </a:t>
            </a:r>
            <a:r>
              <a:rPr lang="en-US" altLang="zh-CN" sz="1000" i="1">
                <a:latin typeface="Times New Roman" panose="02020603050405020304" charset="0"/>
                <a:cs typeface="Times New Roman" panose="02020603050405020304" charset="0"/>
              </a:rPr>
              <a:t>Machine Learning</a:t>
            </a:r>
            <a:r>
              <a:rPr lang="en-US" altLang="zh-CN" sz="1000">
                <a:latin typeface="Times New Roman" panose="02020603050405020304" charset="0"/>
                <a:cs typeface="Times New Roman" panose="02020603050405020304" charset="0"/>
              </a:rPr>
              <a:t>, vol. 61, no. 1-3, pp. 167–191, 2005.</a:t>
            </a:r>
            <a:endParaRPr lang="en-US" altLang="zh-CN" sz="1000"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  <p:custDataLst>
      <p:tags r:id="rId5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11" name="组合 10"/>
          <p:cNvGrpSpPr/>
          <p:nvPr/>
        </p:nvGrpSpPr>
        <p:grpSpPr>
          <a:xfrm>
            <a:off x="327660" y="221615"/>
            <a:ext cx="8001635" cy="540385"/>
            <a:chOff x="820" y="1471"/>
            <a:chExt cx="12601" cy="851"/>
          </a:xfrm>
        </p:grpSpPr>
        <p:sp>
          <p:nvSpPr>
            <p:cNvPr id="6" name="文本框 5"/>
            <p:cNvSpPr txBox="1"/>
            <p:nvPr/>
          </p:nvSpPr>
          <p:spPr>
            <a:xfrm>
              <a:off x="820" y="1471"/>
              <a:ext cx="1260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2800" b="1" dirty="0">
                  <a:solidFill>
                    <a:schemeClr val="bg1"/>
                  </a:solidFill>
                  <a:latin typeface="Times New Roman" panose="02020603050405020304" charset="0"/>
                  <a:cs typeface="Times New Roman" panose="02020603050405020304" charset="0"/>
                </a:rPr>
                <a:t>III-</a:t>
              </a:r>
              <a:endParaRPr lang="en-US" altLang="zh-CN" sz="2800" b="1" dirty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1634" y="1500"/>
              <a:ext cx="11787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2800" b="1" dirty="0">
                  <a:solidFill>
                    <a:schemeClr val="bg1"/>
                  </a:solidFill>
                  <a:latin typeface="Times New Roman" panose="02020603050405020304" charset="0"/>
                  <a:ea typeface="Verdana" panose="020B0604030504040204" pitchFamily="34" charset="0"/>
                  <a:cs typeface="Times New Roman" panose="02020603050405020304" charset="0"/>
                </a:rPr>
                <a:t>Hybrid Precoding and Combining Design</a:t>
              </a:r>
              <a:endParaRPr lang="en-US" altLang="zh-CN" sz="2800" b="1" dirty="0">
                <a:solidFill>
                  <a:schemeClr val="bg1"/>
                </a:solidFill>
                <a:latin typeface="Times New Roman" panose="02020603050405020304" charset="0"/>
                <a:ea typeface="Verdana" panose="020B0604030504040204" pitchFamily="34" charset="0"/>
                <a:cs typeface="Times New Roman" panose="02020603050405020304" charset="0"/>
              </a:endParaRPr>
            </a:p>
          </p:txBody>
        </p:sp>
      </p:grpSp>
      <p:sp>
        <p:nvSpPr>
          <p:cNvPr id="26" name="圆角矩形 25"/>
          <p:cNvSpPr/>
          <p:nvPr/>
        </p:nvSpPr>
        <p:spPr>
          <a:xfrm>
            <a:off x="327660" y="1930400"/>
            <a:ext cx="2038350" cy="1274445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0">
            <a:srgbClr val="FFFFFF"/>
          </a:lnRef>
          <a:fillRef idx="2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b="1" i="1">
                <a:solidFill>
                  <a:schemeClr val="tx1"/>
                </a:solidFill>
                <a:effectLst/>
              </a:rPr>
              <a:t>How to</a:t>
            </a:r>
            <a:r>
              <a:rPr lang="en-US" altLang="zh-CN" b="1" i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altLang="zh-CN" b="1" i="1"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reduce the feedback overhead</a:t>
            </a:r>
            <a:r>
              <a:rPr lang="en-US" altLang="zh-CN" b="1" i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?</a:t>
            </a:r>
            <a:endParaRPr lang="en-US" altLang="zh-CN" b="1" i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2707640" y="1800860"/>
            <a:ext cx="4426585" cy="3960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vert="horz" wrap="square" lIns="91440" tIns="45720" rIns="91440" bIns="45720" rtlCol="0" anchor="t">
            <a:noAutofit/>
          </a:bodyPr>
          <a:p>
            <a:pPr algn="ctr"/>
            <a:r>
              <a:rPr kumimoji="1" lang="en-US" altLang="zh-CN" b="1" i="1" dirty="0">
                <a:solidFill>
                  <a:srgbClr val="00B050"/>
                </a:solidFill>
                <a:sym typeface="+mn-ea"/>
              </a:rPr>
              <a:t>NI-GLRAM for Analog Combining</a:t>
            </a:r>
            <a:endParaRPr kumimoji="1" lang="en-US" altLang="zh-CN" b="1" i="1" dirty="0">
              <a:solidFill>
                <a:srgbClr val="00B050"/>
              </a:solidFill>
              <a:sym typeface="+mn-ea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2707640" y="2197100"/>
            <a:ext cx="4425950" cy="3855085"/>
          </a:xfrm>
          <a:prstGeom prst="rect">
            <a:avLst/>
          </a:prstGeom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8" name="矩形 27"/>
          <p:cNvSpPr/>
          <p:nvPr>
            <p:custDataLst>
              <p:tags r:id="rId1"/>
            </p:custDataLst>
          </p:nvPr>
        </p:nvSpPr>
        <p:spPr>
          <a:xfrm>
            <a:off x="409575" y="3952240"/>
            <a:ext cx="1956435" cy="1661160"/>
          </a:xfrm>
          <a:prstGeom prst="rect">
            <a:avLst/>
          </a:prstGeom>
          <a:solidFill>
            <a:srgbClr val="252AA8"/>
          </a:solidFill>
        </p:spPr>
        <p:style>
          <a:lnRef idx="0">
            <a:srgbClr val="FFFFFF"/>
          </a:lnRef>
          <a:fillRef idx="2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2000" b="1" i="1">
                <a:solidFill>
                  <a:srgbClr val="FFFF00"/>
                </a:solidFill>
                <a:latin typeface="Times New Roman" panose="02020603050405020304" charset="0"/>
                <a:cs typeface="Times New Roman" panose="02020603050405020304" charset="0"/>
              </a:rPr>
              <a:t>Non-Iterative</a:t>
            </a:r>
            <a:endParaRPr lang="en-US" altLang="zh-CN" sz="2000" b="1" i="1">
              <a:solidFill>
                <a:srgbClr val="FFFF00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algn="ctr"/>
            <a:r>
              <a:rPr lang="en-US" altLang="zh-CN" sz="2000" b="1" i="1">
                <a:solidFill>
                  <a:srgbClr val="FFFF00"/>
                </a:solidFill>
                <a:latin typeface="Times New Roman" panose="02020603050405020304" charset="0"/>
                <a:cs typeface="Times New Roman" panose="02020603050405020304" charset="0"/>
              </a:rPr>
              <a:t>GLRAM </a:t>
            </a:r>
            <a:endParaRPr lang="en-US" altLang="zh-CN" sz="2000" b="1" i="1">
              <a:solidFill>
                <a:srgbClr val="FFFF00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algn="ctr"/>
            <a:r>
              <a:rPr lang="en-US" altLang="zh-CN" sz="2000" b="1" i="1">
                <a:solidFill>
                  <a:srgbClr val="FFFF00"/>
                </a:solidFill>
                <a:latin typeface="Times New Roman" panose="02020603050405020304" charset="0"/>
                <a:cs typeface="Times New Roman" panose="02020603050405020304" charset="0"/>
              </a:rPr>
              <a:t>Framwork</a:t>
            </a:r>
            <a:endParaRPr lang="en-US" altLang="zh-CN" sz="2000" b="1" i="1">
              <a:solidFill>
                <a:srgbClr val="FFFF00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algn="ctr"/>
            <a:r>
              <a:rPr lang="en-US" altLang="zh-CN" sz="2000" b="1" i="1">
                <a:solidFill>
                  <a:srgbClr val="FFFF00"/>
                </a:solidFill>
                <a:latin typeface="Times New Roman" panose="02020603050405020304" charset="0"/>
                <a:cs typeface="Times New Roman" panose="02020603050405020304" charset="0"/>
              </a:rPr>
              <a:t>in Analog Stage</a:t>
            </a:r>
            <a:endParaRPr lang="en-US" altLang="zh-CN" sz="2000" b="1" i="1">
              <a:solidFill>
                <a:srgbClr val="FFFF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50" name="下箭头 49"/>
          <p:cNvSpPr/>
          <p:nvPr/>
        </p:nvSpPr>
        <p:spPr>
          <a:xfrm>
            <a:off x="1254760" y="3279775"/>
            <a:ext cx="266065" cy="596900"/>
          </a:xfrm>
          <a:prstGeom prst="downArrow">
            <a:avLst/>
          </a:prstGeom>
          <a:ln>
            <a:solidFill>
              <a:srgbClr val="252AA8"/>
            </a:soli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9" name="文本框 28"/>
          <p:cNvSpPr txBox="1"/>
          <p:nvPr/>
        </p:nvSpPr>
        <p:spPr>
          <a:xfrm>
            <a:off x="2823210" y="2190115"/>
            <a:ext cx="4228465" cy="51244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p>
            <a:pPr indent="0" algn="l" fontAlgn="auto">
              <a:lnSpc>
                <a:spcPct val="125000"/>
              </a:lnSpc>
            </a:pPr>
            <a:r>
              <a:rPr kumimoji="1" lang="en-US" altLang="zh-CN" sz="1400" dirty="0">
                <a:latin typeface="Times New Roman" panose="02020603050405020304" charset="0"/>
                <a:cs typeface="Times New Roman" panose="02020603050405020304" charset="0"/>
              </a:rPr>
              <a:t>The </a:t>
            </a:r>
            <a:r>
              <a:rPr kumimoji="1" lang="en-US" altLang="zh-CN" sz="1400" dirty="0">
                <a:solidFill>
                  <a:srgbClr val="00B050"/>
                </a:solidFill>
                <a:latin typeface="Times New Roman" panose="02020603050405020304" charset="0"/>
                <a:cs typeface="Times New Roman" panose="02020603050405020304" charset="0"/>
              </a:rPr>
              <a:t>array gain maximization</a:t>
            </a:r>
            <a:r>
              <a:rPr kumimoji="1" lang="en-US" altLang="zh-CN" sz="1400" dirty="0">
                <a:latin typeface="Times New Roman" panose="02020603050405020304" charset="0"/>
                <a:cs typeface="Times New Roman" panose="02020603050405020304" charset="0"/>
              </a:rPr>
              <a:t> problem at MS-</a:t>
            </a:r>
            <a:r>
              <a:rPr kumimoji="1" lang="en-US" altLang="zh-CN" sz="1400" i="1" dirty="0">
                <a:latin typeface="Times New Roman" panose="02020603050405020304" charset="0"/>
                <a:cs typeface="Times New Roman" panose="02020603050405020304" charset="0"/>
              </a:rPr>
              <a:t>k</a:t>
            </a:r>
            <a:r>
              <a:rPr kumimoji="1" lang="en-US" altLang="zh-CN" sz="1400" dirty="0">
                <a:latin typeface="Times New Roman" panose="02020603050405020304" charset="0"/>
                <a:cs typeface="Times New Roman" panose="02020603050405020304" charset="0"/>
              </a:rPr>
              <a:t>:</a:t>
            </a:r>
            <a:endParaRPr kumimoji="1" lang="en-US" altLang="zh-CN" sz="14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8475" y="2627630"/>
            <a:ext cx="3856355" cy="923925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0" name="文本框 9"/>
              <p:cNvSpPr txBox="1"/>
              <p:nvPr/>
            </p:nvSpPr>
            <p:spPr>
              <a:xfrm>
                <a:off x="2828290" y="3495040"/>
                <a:ext cx="4293870" cy="811530"/>
              </a:xfrm>
              <a:prstGeom prst="rect">
                <a:avLst/>
              </a:prstGeom>
            </p:spPr>
            <p:txBody>
              <a:bodyPr vert="horz" wrap="square" lIns="91440" tIns="45720" rIns="91440" bIns="45720" rtlCol="0" anchor="ctr">
                <a:normAutofit/>
              </a:bodyPr>
              <a:p>
                <a:pPr indent="0" algn="l" fontAlgn="auto">
                  <a:lnSpc>
                    <a:spcPct val="125000"/>
                  </a:lnSpc>
                </a:pPr>
                <a:r>
                  <a:rPr kumimoji="1" lang="en-US" altLang="zh-CN" sz="1400" dirty="0">
                    <a:latin typeface="Times New Roman" panose="02020603050405020304" charset="0"/>
                    <a:cs typeface="Times New Roman" panose="02020603050405020304" charset="0"/>
                  </a:rPr>
                  <a:t>The </a:t>
                </a:r>
                <a:r>
                  <a:rPr kumimoji="1" lang="en-US" altLang="zh-CN" sz="1400" dirty="0">
                    <a:solidFill>
                      <a:srgbClr val="00B05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semi-unitary solution</a:t>
                </a:r>
                <a:r>
                  <a:rPr kumimoji="1" lang="en-US" altLang="zh-CN" sz="1400" dirty="0">
                    <a:latin typeface="Times New Roman" panose="02020603050405020304" charset="0"/>
                    <a:cs typeface="Times New Roman" panose="02020603050405020304" charset="0"/>
                  </a:rPr>
                  <a:t>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1400" i="1" dirty="0">
                            <a:latin typeface="Cambria Math" panose="02040503050406030204" charset="0"/>
                            <a:cs typeface="Cambria Math" panose="02040503050406030204" charset="0"/>
                          </a:rPr>
                        </m:ctrlPr>
                      </m:sSubPr>
                      <m:e>
                        <m:acc>
                          <m:accPr>
                            <m:ctrlPr>
                              <a:rPr kumimoji="1" lang="en-US" altLang="zh-CN" sz="1400" i="1" dirty="0">
                                <a:latin typeface="Cambria Math" panose="02040503050406030204" charset="0"/>
                                <a:cs typeface="Cambria Math" panose="02040503050406030204" charset="0"/>
                              </a:rPr>
                            </m:ctrlPr>
                          </m:accPr>
                          <m:e>
                            <m:r>
                              <a:rPr kumimoji="1" lang="en-US" altLang="zh-CN" sz="1400" b="1" dirty="0">
                                <a:latin typeface="Cambria Math" panose="02040503050406030204" charset="0"/>
                                <a:cs typeface="Cambria Math" panose="02040503050406030204" charset="0"/>
                              </a:rPr>
                              <m:t>𝐖</m:t>
                            </m:r>
                          </m:e>
                        </m:acc>
                      </m:e>
                      <m:sub>
                        <m:r>
                          <m:rPr>
                            <m:sty m:val="p"/>
                          </m:rPr>
                          <a:rPr kumimoji="1" lang="en-US" altLang="zh-CN" sz="1400" dirty="0">
                            <a:latin typeface="Cambria Math" panose="02040503050406030204" charset="0"/>
                            <a:cs typeface="Cambria Math" panose="02040503050406030204" charset="0"/>
                          </a:rPr>
                          <m:t>A</m:t>
                        </m:r>
                        <m:r>
                          <a:rPr kumimoji="1" lang="en-US" altLang="zh-CN" sz="1400" dirty="0">
                            <a:latin typeface="Cambria Math" panose="02040503050406030204" charset="0"/>
                            <a:cs typeface="Cambria Math" panose="02040503050406030204" charset="0"/>
                          </a:rPr>
                          <m:t>,</m:t>
                        </m:r>
                        <m:r>
                          <a:rPr kumimoji="1" lang="en-US" altLang="zh-CN" sz="1400" i="1" dirty="0">
                            <a:latin typeface="Cambria Math" panose="02040503050406030204" charset="0"/>
                            <a:cs typeface="Cambria Math" panose="02040503050406030204" charset="0"/>
                          </a:rPr>
                          <m:t>𝑘</m:t>
                        </m:r>
                      </m:sub>
                    </m:sSub>
                  </m:oMath>
                </a14:m>
                <a:r>
                  <a:rPr kumimoji="1" lang="en-US" altLang="zh-CN" sz="1400" dirty="0">
                    <a:latin typeface="Times New Roman" panose="02020603050405020304" charset="0"/>
                    <a:cs typeface="Times New Roman" panose="02020603050405020304" charset="0"/>
                  </a:rPr>
                  <a:t>  is obtained by truncated SVD (TSVD)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1400" i="1" dirty="0">
                            <a:latin typeface="Cambria Math" panose="02040503050406030204" charset="0"/>
                            <a:cs typeface="Cambria Math" panose="02040503050406030204" charset="0"/>
                          </a:rPr>
                        </m:ctrlPr>
                      </m:sSubPr>
                      <m:e>
                        <m:r>
                          <a:rPr kumimoji="1" lang="en-US" altLang="zh-CN" sz="1400" b="1" dirty="0">
                            <a:latin typeface="Cambria Math" panose="02040503050406030204" charset="0"/>
                            <a:cs typeface="Cambria Math" panose="02040503050406030204" charset="0"/>
                          </a:rPr>
                          <m:t>𝐇</m:t>
                        </m:r>
                      </m:e>
                      <m:sub>
                        <m:r>
                          <a:rPr kumimoji="1" lang="en-US" altLang="zh-CN" sz="1400" i="1" dirty="0">
                            <a:latin typeface="Cambria Math" panose="02040503050406030204" charset="0"/>
                            <a:cs typeface="Cambria Math" panose="02040503050406030204" charset="0"/>
                          </a:rPr>
                          <m:t>𝑘</m:t>
                        </m:r>
                      </m:sub>
                    </m:sSub>
                  </m:oMath>
                </a14:m>
                <a:r>
                  <a:rPr kumimoji="1" lang="en-US" altLang="zh-CN" sz="1400" dirty="0">
                    <a:latin typeface="Times New Roman" panose="02020603050405020304" charset="0"/>
                    <a:cs typeface="Times New Roman" panose="02020603050405020304" charset="0"/>
                  </a:rPr>
                  <a:t>:</a:t>
                </a:r>
                <a:endParaRPr kumimoji="1" lang="en-US" altLang="zh-CN" sz="1400" dirty="0">
                  <a:latin typeface="Times New Roman" panose="02020603050405020304" charset="0"/>
                  <a:cs typeface="Times New Roman" panose="02020603050405020304" charset="0"/>
                </a:endParaRPr>
              </a:p>
            </p:txBody>
          </p:sp>
        </mc:Choice>
        <mc:Fallback>
          <p:sp>
            <p:nvSpPr>
              <p:cNvPr id="10" name="文本框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28290" y="3495040"/>
                <a:ext cx="4293870" cy="811530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" name="图片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90670" y="4320540"/>
            <a:ext cx="1727200" cy="261620"/>
          </a:xfrm>
          <a:prstGeom prst="rect">
            <a:avLst/>
          </a:prstGeom>
        </p:spPr>
      </p:pic>
      <p:sp>
        <p:nvSpPr>
          <p:cNvPr id="24" name="文本框 23"/>
          <p:cNvSpPr txBox="1"/>
          <p:nvPr/>
        </p:nvSpPr>
        <p:spPr>
          <a:xfrm>
            <a:off x="2823210" y="4522470"/>
            <a:ext cx="4311015" cy="862330"/>
          </a:xfrm>
          <a:prstGeom prst="rect">
            <a:avLst/>
          </a:prstGeom>
        </p:spPr>
        <p:txBody>
          <a:bodyPr vert="horz" wrap="square" lIns="91440" tIns="45720" rIns="91440" bIns="45720" rtlCol="0" anchor="ctr"/>
          <a:p>
            <a:pPr indent="0" algn="l" fontAlgn="auto">
              <a:lnSpc>
                <a:spcPct val="125000"/>
              </a:lnSpc>
            </a:pPr>
            <a:r>
              <a:rPr kumimoji="1" lang="en-US" altLang="zh-CN" sz="1400" dirty="0">
                <a:latin typeface="Times New Roman" panose="02020603050405020304" charset="0"/>
                <a:cs typeface="Times New Roman" panose="02020603050405020304" charset="0"/>
              </a:rPr>
              <a:t>Each MS computes the TSVD via </a:t>
            </a:r>
            <a:r>
              <a:rPr kumimoji="1" lang="en-US" altLang="zh-CN" sz="1400" dirty="0">
                <a:solidFill>
                  <a:srgbClr val="00B05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the VR-PCA</a:t>
            </a:r>
            <a:r>
              <a:rPr kumimoji="1" lang="en-US" altLang="zh-CN" sz="1400" baseline="30000" dirty="0">
                <a:solidFill>
                  <a:srgbClr val="00B05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[2]</a:t>
            </a:r>
            <a:r>
              <a:rPr kumimoji="1" lang="en-US" altLang="zh-CN" sz="1400" dirty="0">
                <a:solidFill>
                  <a:srgbClr val="00B05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method within the LazySVD</a:t>
            </a:r>
            <a:r>
              <a:rPr kumimoji="1" lang="en-US" altLang="zh-CN" sz="1400" baseline="30000" dirty="0">
                <a:solidFill>
                  <a:srgbClr val="00B05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[3]</a:t>
            </a:r>
            <a:r>
              <a:rPr kumimoji="1" lang="en-US" altLang="zh-CN" sz="1400" dirty="0">
                <a:solidFill>
                  <a:srgbClr val="00B05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framework</a:t>
            </a:r>
            <a:r>
              <a:rPr kumimoji="1" lang="en-US" altLang="zh-CN" sz="1400" b="1" dirty="0">
                <a:solidFill>
                  <a:srgbClr val="00B05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kumimoji="1" lang="en-US" altLang="zh-CN" sz="14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for </a:t>
            </a:r>
            <a:r>
              <a:rPr kumimoji="1" lang="en-US" altLang="zh-CN" sz="1400" dirty="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lower complexity</a:t>
            </a:r>
            <a:r>
              <a:rPr kumimoji="1" lang="en-US" altLang="zh-CN" sz="14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.</a:t>
            </a:r>
            <a:endParaRPr kumimoji="1" lang="en-US" altLang="zh-CN" sz="1400" b="1" dirty="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2839720" y="5330190"/>
            <a:ext cx="1689100" cy="45656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p>
            <a:pPr indent="0" algn="l" fontAlgn="auto">
              <a:lnSpc>
                <a:spcPct val="125000"/>
              </a:lnSpc>
            </a:pPr>
            <a:r>
              <a:rPr kumimoji="1" lang="en-US" altLang="zh-CN" sz="1400" dirty="0">
                <a:latin typeface="Times New Roman" panose="02020603050405020304" charset="0"/>
                <a:cs typeface="Times New Roman" panose="02020603050405020304" charset="0"/>
              </a:rPr>
              <a:t>Phase extraction: </a:t>
            </a:r>
            <a:endParaRPr kumimoji="1" lang="en-US" altLang="zh-CN" sz="14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32" name="图片 3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41190" y="5384800"/>
            <a:ext cx="2080895" cy="41275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-1905" y="950848"/>
            <a:ext cx="12192635" cy="658104"/>
            <a:chOff x="0" y="1374"/>
            <a:chExt cx="19610" cy="1341"/>
          </a:xfrm>
        </p:grpSpPr>
        <p:sp>
          <p:nvSpPr>
            <p:cNvPr id="3" name="文本框 2"/>
            <p:cNvSpPr txBox="1"/>
            <p:nvPr>
              <p:custDataLst>
                <p:tags r:id="rId6"/>
              </p:custDataLst>
            </p:nvPr>
          </p:nvSpPr>
          <p:spPr>
            <a:xfrm>
              <a:off x="0" y="1374"/>
              <a:ext cx="19610" cy="1339"/>
            </a:xfrm>
            <a:prstGeom prst="rect">
              <a:avLst/>
            </a:prstGeom>
            <a:solidFill>
              <a:srgbClr val="FBE44F">
                <a:alpha val="65000"/>
              </a:srgbClr>
            </a:solidFill>
            <a:effectLst>
              <a:reflection blurRad="6350" stA="52000" endA="300" endPos="20000" dir="5400000" sy="-100000" algn="bl" rotWithShape="0"/>
            </a:effectLst>
          </p:spPr>
          <p:txBody>
            <a:bodyPr vert="horz" wrap="square" lIns="91440" tIns="45720" rIns="91440" bIns="45720" rtlCol="0" anchor="ctr">
              <a:normAutofit/>
            </a:bodyPr>
            <a:p>
              <a:endParaRPr kumimoji="1" lang="zh-CN" altLang="en-US" dirty="0"/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2" name="矩形: 圆角 55"/>
                <p:cNvSpPr/>
                <p:nvPr>
                  <p:custDataLst>
                    <p:tags r:id="rId7"/>
                  </p:custDataLst>
                </p:nvPr>
              </p:nvSpPr>
              <p:spPr>
                <a:xfrm>
                  <a:off x="388" y="1374"/>
                  <a:ext cx="18276" cy="1341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3">
                  <a:schemeClr val="lt1"/>
                </a:lnRef>
                <a:fillRef idx="1">
                  <a:schemeClr val="accent6"/>
                </a:fillRef>
                <a:effectRef idx="1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l"/>
                  <a:r>
                    <a:rPr lang="en-US" sz="2400" b="1" dirty="0">
                      <a:solidFill>
                        <a:schemeClr val="accent6">
                          <a:lumMod val="75000"/>
                        </a:schemeClr>
                      </a:solidFill>
                      <a:latin typeface="Times New Roman" panose="02020603050405020304" charset="0"/>
                      <a:ea typeface="微软雅黑" panose="020B0503020204020204" charset="-122"/>
                      <a:cs typeface="Times New Roman" panose="02020603050405020304" charset="0"/>
                      <a:sym typeface="+mn-ea"/>
                    </a:rPr>
                    <a:t>Challenge 1: Alternating optimization in GLRAM </a:t>
                  </a:r>
                  <a14:m>
                    <m:oMath xmlns:m="http://schemas.openxmlformats.org/officeDocument/2006/math">
                      <m:r>
                        <a:rPr lang="en-US" sz="2400" b="1" i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charset="0"/>
                          <a:ea typeface="微软雅黑" panose="020B0503020204020204" charset="-122"/>
                          <a:cs typeface="Cambria Math" panose="02040503050406030204" charset="0"/>
                          <a:sym typeface="+mn-ea"/>
                        </a:rPr>
                        <m:t>→</m:t>
                      </m:r>
                    </m:oMath>
                  </a14:m>
                  <a:r>
                    <a:rPr lang="en-US" sz="2400" b="1" dirty="0">
                      <a:solidFill>
                        <a:schemeClr val="accent6">
                          <a:lumMod val="75000"/>
                        </a:schemeClr>
                      </a:solidFill>
                      <a:latin typeface="Times New Roman" panose="02020603050405020304" charset="0"/>
                      <a:ea typeface="微软雅黑" panose="020B0503020204020204" charset="-122"/>
                      <a:cs typeface="Times New Roman" panose="02020603050405020304" charset="0"/>
                      <a:sym typeface="+mn-ea"/>
                    </a:rPr>
                    <a:t> Prohibitive feedback overhead</a:t>
                  </a:r>
                  <a:endParaRPr lang="en-US" sz="2400" b="1" dirty="0">
                    <a:solidFill>
                      <a:schemeClr val="accent6">
                        <a:lumMod val="75000"/>
                      </a:schemeClr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charset="0"/>
                    <a:sym typeface="+mn-ea"/>
                  </a:endParaRPr>
                </a:p>
              </p:txBody>
            </p:sp>
          </mc:Choice>
          <mc:Fallback>
            <p:sp>
              <p:nvSpPr>
                <p:cNvPr id="12" name="矩形: 圆角 55"/>
                <p:cNvSpPr>
                  <a:spLocks noRot="1" noChangeAspect="1" noMove="1" noResize="1" noEditPoints="1" noAdjustHandles="1" noChangeArrowheads="1" noChangeShapeType="1" noTextEdit="1"/>
                </p:cNvSpPr>
                <p:nvPr>
                  <p:custDataLst>
                    <p:tags r:id="rId8"/>
                  </p:custDataLst>
                </p:nvPr>
              </p:nvSpPr>
              <p:spPr>
                <a:xfrm>
                  <a:off x="388" y="1374"/>
                  <a:ext cx="18276" cy="1341"/>
                </a:xfrm>
                <a:prstGeom prst="rect">
                  <a:avLst/>
                </a:prstGeom>
                <a:blipFill rotWithShape="1">
                  <a:blip r:embed="rId9"/>
                </a:blipFill>
                <a:ln>
                  <a:noFill/>
                </a:ln>
              </p:spPr>
              <p:style>
                <a:lnRef idx="3">
                  <a:schemeClr val="lt1"/>
                </a:lnRef>
                <a:fillRef idx="1">
                  <a:schemeClr val="accent6"/>
                </a:fillRef>
                <a:effectRef idx="1">
                  <a:schemeClr val="accent6"/>
                </a:effectRef>
                <a:fontRef idx="minor">
                  <a:schemeClr val="lt1"/>
                </a:fontRef>
              </p:style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2" name="文本框 21"/>
          <p:cNvSpPr txBox="1"/>
          <p:nvPr/>
        </p:nvSpPr>
        <p:spPr>
          <a:xfrm>
            <a:off x="7430135" y="1797685"/>
            <a:ext cx="4426585" cy="39624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vert="horz" wrap="square" lIns="91440" tIns="45720" rIns="91440" bIns="45720" rtlCol="0" anchor="t">
            <a:noAutofit/>
          </a:bodyPr>
          <a:p>
            <a:pPr algn="ctr"/>
            <a:r>
              <a:rPr kumimoji="1" lang="en-US" altLang="zh-CN" b="1" i="1" dirty="0">
                <a:solidFill>
                  <a:srgbClr val="00B050"/>
                </a:solidFill>
                <a:sym typeface="+mn-ea"/>
              </a:rPr>
              <a:t>NI-GLRAM for Analog Precoding</a:t>
            </a:r>
            <a:endParaRPr kumimoji="1" lang="en-US" altLang="zh-CN" b="1" i="1" dirty="0">
              <a:solidFill>
                <a:srgbClr val="00B050"/>
              </a:solidFill>
              <a:sym typeface="+mn-ea"/>
            </a:endParaRPr>
          </a:p>
        </p:txBody>
      </p:sp>
      <p:sp>
        <p:nvSpPr>
          <p:cNvPr id="30" name="矩形 29"/>
          <p:cNvSpPr/>
          <p:nvPr/>
        </p:nvSpPr>
        <p:spPr>
          <a:xfrm>
            <a:off x="7430135" y="2193925"/>
            <a:ext cx="4425950" cy="3858260"/>
          </a:xfrm>
          <a:prstGeom prst="rect">
            <a:avLst/>
          </a:prstGeom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3" name="文本框 32"/>
          <p:cNvSpPr txBox="1"/>
          <p:nvPr/>
        </p:nvSpPr>
        <p:spPr>
          <a:xfrm>
            <a:off x="409575" y="6167120"/>
            <a:ext cx="908494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000">
                <a:latin typeface="Times New Roman" panose="02020603050405020304" charset="0"/>
                <a:cs typeface="Times New Roman" panose="02020603050405020304" charset="0"/>
              </a:rPr>
              <a:t>[2] O. Shamir, “A stochastic PCA and SVD algorithm with an exponential convergence rate,” in </a:t>
            </a:r>
            <a:r>
              <a:rPr lang="en-US" altLang="zh-CN" sz="1000" i="1">
                <a:latin typeface="Times New Roman" panose="02020603050405020304" charset="0"/>
                <a:cs typeface="Times New Roman" panose="02020603050405020304" charset="0"/>
              </a:rPr>
              <a:t>Proc. 32nd Int. Conf. Mach. Learn</a:t>
            </a:r>
            <a:r>
              <a:rPr lang="en-US" altLang="zh-CN" sz="1000">
                <a:latin typeface="Times New Roman" panose="02020603050405020304" charset="0"/>
                <a:cs typeface="Times New Roman" panose="02020603050405020304" charset="0"/>
              </a:rPr>
              <a:t>., 2015, pp.144–152.</a:t>
            </a:r>
            <a:endParaRPr lang="en-US" altLang="zh-CN" sz="100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altLang="zh-CN" sz="1000">
                <a:latin typeface="Times New Roman" panose="02020603050405020304" charset="0"/>
                <a:cs typeface="Times New Roman" panose="02020603050405020304" charset="0"/>
              </a:rPr>
              <a:t>[3] Z. Allen-Zhu and Y. Li, “LazySVD: Even faster SVD decomposition yet without agonizing pain,” in </a:t>
            </a:r>
            <a:r>
              <a:rPr lang="en-US" altLang="zh-CN" sz="1000" i="1">
                <a:latin typeface="Times New Roman" panose="02020603050405020304" charset="0"/>
                <a:cs typeface="Times New Roman" panose="02020603050405020304" charset="0"/>
              </a:rPr>
              <a:t>Proc. 30th Int. Conf. on Neural Inf. Process. Syst.</a:t>
            </a:r>
            <a:r>
              <a:rPr lang="en-US" altLang="zh-CN" sz="1000">
                <a:latin typeface="Times New Roman" panose="02020603050405020304" charset="0"/>
                <a:cs typeface="Times New Roman" panose="02020603050405020304" charset="0"/>
              </a:rPr>
              <a:t>, 2016, pp. 982–990.</a:t>
            </a:r>
            <a:endParaRPr lang="en-US" altLang="zh-CN" sz="1000">
              <a:latin typeface="Times New Roman" panose="02020603050405020304" charset="0"/>
              <a:cs typeface="Times New Roman" panose="02020603050405020304" charset="0"/>
            </a:endParaRPr>
          </a:p>
        </p:txBody>
      </p:sp>
      <p:grpSp>
        <p:nvGrpSpPr>
          <p:cNvPr id="34" name="组合 33"/>
          <p:cNvGrpSpPr/>
          <p:nvPr/>
        </p:nvGrpSpPr>
        <p:grpSpPr>
          <a:xfrm>
            <a:off x="7567295" y="2915285"/>
            <a:ext cx="4228465" cy="770890"/>
            <a:chOff x="4711" y="3137"/>
            <a:chExt cx="6659" cy="1214"/>
          </a:xfrm>
        </p:grpSpPr>
        <p:sp>
          <p:nvSpPr>
            <p:cNvPr id="35" name="文本框 34"/>
            <p:cNvSpPr txBox="1"/>
            <p:nvPr/>
          </p:nvSpPr>
          <p:spPr>
            <a:xfrm>
              <a:off x="4711" y="3137"/>
              <a:ext cx="6659" cy="1214"/>
            </a:xfrm>
            <a:prstGeom prst="rect">
              <a:avLst/>
            </a:prstGeom>
          </p:spPr>
          <p:txBody>
            <a:bodyPr vert="horz" wrap="square" lIns="91440" tIns="45720" rIns="91440" bIns="45720" rtlCol="0" anchor="ctr">
              <a:normAutofit/>
            </a:bodyPr>
            <a:p>
              <a:pPr indent="0" algn="l" fontAlgn="auto">
                <a:lnSpc>
                  <a:spcPct val="125000"/>
                </a:lnSpc>
              </a:pPr>
              <a:r>
                <a:rPr kumimoji="1" lang="en-US" altLang="zh-CN" sz="1400" dirty="0">
                  <a:latin typeface="Times New Roman" panose="02020603050405020304" charset="0"/>
                  <a:cs typeface="Times New Roman" panose="02020603050405020304" charset="0"/>
                </a:rPr>
                <a:t>The </a:t>
              </a:r>
              <a:r>
                <a:rPr kumimoji="1" lang="en-US" altLang="zh-CN" sz="1400" dirty="0">
                  <a:solidFill>
                    <a:srgbClr val="00B050"/>
                  </a:solidFill>
                  <a:latin typeface="Times New Roman" panose="02020603050405020304" charset="0"/>
                  <a:cs typeface="Times New Roman" panose="02020603050405020304" charset="0"/>
                </a:rPr>
                <a:t>array gain maximization</a:t>
              </a:r>
              <a:r>
                <a:rPr kumimoji="1" lang="en-US" altLang="zh-CN" sz="1400" dirty="0">
                  <a:latin typeface="Times New Roman" panose="02020603050405020304" charset="0"/>
                  <a:cs typeface="Times New Roman" panose="02020603050405020304" charset="0"/>
                </a:rPr>
                <a:t> problem at the BS, based on the fed-back channels                 :</a:t>
              </a:r>
              <a:endParaRPr kumimoji="1" lang="en-US" altLang="zh-CN" sz="1400" dirty="0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pic>
          <p:nvPicPr>
            <p:cNvPr id="36" name="图片 35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746" y="3793"/>
              <a:ext cx="1032" cy="350"/>
            </a:xfrm>
            <a:prstGeom prst="rect">
              <a:avLst/>
            </a:prstGeom>
          </p:spPr>
        </p:pic>
      </p:grpSp>
      <p:pic>
        <p:nvPicPr>
          <p:cNvPr id="37" name="图片 3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896350" y="2705100"/>
            <a:ext cx="1360805" cy="278130"/>
          </a:xfrm>
          <a:prstGeom prst="rect">
            <a:avLst/>
          </a:prstGeom>
        </p:spPr>
      </p:pic>
      <p:sp>
        <p:nvSpPr>
          <p:cNvPr id="38" name="文本框 37"/>
          <p:cNvSpPr txBox="1"/>
          <p:nvPr/>
        </p:nvSpPr>
        <p:spPr>
          <a:xfrm>
            <a:off x="7567295" y="2301240"/>
            <a:ext cx="4228465" cy="57277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 lnSpcReduction="20000"/>
          </a:bodyPr>
          <a:p>
            <a:pPr indent="0" algn="l" fontAlgn="auto">
              <a:lnSpc>
                <a:spcPct val="125000"/>
              </a:lnSpc>
            </a:pPr>
            <a:r>
              <a:rPr kumimoji="1" lang="en-US" altLang="zh-CN" sz="1400" dirty="0">
                <a:latin typeface="Times New Roman" panose="02020603050405020304" charset="0"/>
                <a:cs typeface="Times New Roman" panose="02020603050405020304" charset="0"/>
              </a:rPr>
              <a:t>Each MS feeds back channels to the BS </a:t>
            </a:r>
            <a:r>
              <a:rPr kumimoji="1" lang="en-US" altLang="zh-CN" sz="1400" dirty="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without alternation</a:t>
            </a:r>
            <a:r>
              <a:rPr kumimoji="1" lang="en-US" altLang="zh-CN" sz="1400" dirty="0">
                <a:latin typeface="Times New Roman" panose="02020603050405020304" charset="0"/>
                <a:cs typeface="Times New Roman" panose="02020603050405020304" charset="0"/>
              </a:rPr>
              <a:t>:       </a:t>
            </a:r>
            <a:endParaRPr kumimoji="1" lang="en-US" altLang="zh-CN" sz="14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39" name="图片 3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498840" y="3628390"/>
            <a:ext cx="2338705" cy="829945"/>
          </a:xfrm>
          <a:prstGeom prst="rect">
            <a:avLst/>
          </a:prstGeom>
        </p:spPr>
      </p:pic>
      <p:sp>
        <p:nvSpPr>
          <p:cNvPr id="40" name="文本框 39"/>
          <p:cNvSpPr txBox="1"/>
          <p:nvPr/>
        </p:nvSpPr>
        <p:spPr>
          <a:xfrm>
            <a:off x="7776210" y="5046980"/>
            <a:ext cx="394652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kumimoji="1" lang="en-US" altLang="zh-CN" sz="1400" b="1" dirty="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No!</a:t>
            </a:r>
            <a:r>
              <a:rPr kumimoji="1" lang="en-US" altLang="zh-CN" sz="1400" dirty="0">
                <a:solidFill>
                  <a:srgbClr val="00B05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 </a:t>
            </a:r>
            <a:r>
              <a:rPr kumimoji="1" lang="en-US" altLang="zh-CN" sz="14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It fails to distinguish between array gain and multi-user interference (MUI), </a:t>
            </a:r>
            <a:r>
              <a:rPr kumimoji="1" lang="en-US" altLang="zh-CN" sz="1400" dirty="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but maximizes both</a:t>
            </a:r>
            <a:r>
              <a:rPr kumimoji="1" lang="en-US" altLang="zh-CN" sz="14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! </a:t>
            </a:r>
            <a:endParaRPr kumimoji="1" lang="en-US" altLang="zh-CN" sz="1400" dirty="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41" name="文本框 40"/>
          <p:cNvSpPr txBox="1"/>
          <p:nvPr/>
        </p:nvSpPr>
        <p:spPr>
          <a:xfrm>
            <a:off x="7591425" y="4489450"/>
            <a:ext cx="419608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kumimoji="1" lang="en-US" altLang="zh-CN" sz="1400" b="1" dirty="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Without alternation, can this design effectively maximize the array gain?</a:t>
            </a:r>
            <a:endParaRPr kumimoji="1" lang="en-US" altLang="zh-CN" sz="1400" b="1" dirty="0">
              <a:solidFill>
                <a:srgbClr val="C00000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7599680" y="5613400"/>
            <a:ext cx="4196080" cy="3067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kumimoji="1" lang="en-US" altLang="zh-CN" sz="1400" b="1" dirty="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This leads to performance degradation!</a:t>
            </a:r>
            <a:endParaRPr kumimoji="1" lang="en-US" altLang="zh-CN" sz="1400" b="1" dirty="0">
              <a:solidFill>
                <a:srgbClr val="C00000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</p:spTree>
    <p:custDataLst>
      <p:tags r:id="rId13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40" grpId="1"/>
      <p:bldP spid="42" grpId="0"/>
      <p:bldP spid="42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11" name="组合 10"/>
          <p:cNvGrpSpPr/>
          <p:nvPr/>
        </p:nvGrpSpPr>
        <p:grpSpPr>
          <a:xfrm>
            <a:off x="327660" y="221615"/>
            <a:ext cx="8001635" cy="540385"/>
            <a:chOff x="820" y="1471"/>
            <a:chExt cx="12601" cy="851"/>
          </a:xfrm>
        </p:grpSpPr>
        <p:sp>
          <p:nvSpPr>
            <p:cNvPr id="6" name="文本框 5"/>
            <p:cNvSpPr txBox="1"/>
            <p:nvPr/>
          </p:nvSpPr>
          <p:spPr>
            <a:xfrm>
              <a:off x="820" y="1471"/>
              <a:ext cx="1260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2800" b="1" dirty="0">
                  <a:solidFill>
                    <a:schemeClr val="bg1"/>
                  </a:solidFill>
                  <a:latin typeface="Times New Roman" panose="02020603050405020304" charset="0"/>
                  <a:cs typeface="Times New Roman" panose="02020603050405020304" charset="0"/>
                </a:rPr>
                <a:t>III-</a:t>
              </a:r>
              <a:endParaRPr lang="en-US" altLang="zh-CN" sz="2800" b="1" dirty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1634" y="1500"/>
              <a:ext cx="11787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2800" b="1" dirty="0">
                  <a:solidFill>
                    <a:schemeClr val="bg1"/>
                  </a:solidFill>
                  <a:latin typeface="Times New Roman" panose="02020603050405020304" charset="0"/>
                  <a:ea typeface="Verdana" panose="020B0604030504040204" pitchFamily="34" charset="0"/>
                  <a:cs typeface="Times New Roman" panose="02020603050405020304" charset="0"/>
                </a:rPr>
                <a:t>Hybrid Precoding and Combining Design</a:t>
              </a:r>
              <a:endParaRPr lang="en-US" altLang="zh-CN" sz="2800" b="1" dirty="0">
                <a:solidFill>
                  <a:schemeClr val="bg1"/>
                </a:solidFill>
                <a:latin typeface="Times New Roman" panose="02020603050405020304" charset="0"/>
                <a:ea typeface="Verdana" panose="020B0604030504040204" pitchFamily="34" charset="0"/>
                <a:cs typeface="Times New Roman" panose="02020603050405020304" charset="0"/>
              </a:endParaRPr>
            </a:p>
          </p:txBody>
        </p:sp>
      </p:grpSp>
      <p:sp>
        <p:nvSpPr>
          <p:cNvPr id="26" name="圆角矩形 25"/>
          <p:cNvSpPr/>
          <p:nvPr/>
        </p:nvSpPr>
        <p:spPr>
          <a:xfrm>
            <a:off x="270510" y="2087245"/>
            <a:ext cx="2244090" cy="151892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0">
            <a:srgbClr val="FFFFFF"/>
          </a:lnRef>
          <a:fillRef idx="2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b="1" i="1">
                <a:solidFill>
                  <a:schemeClr val="tx1"/>
                </a:solidFill>
                <a:effectLst/>
              </a:rPr>
              <a:t>How to</a:t>
            </a:r>
            <a:r>
              <a:rPr lang="en-US" altLang="zh-CN" b="1" i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altLang="zh-CN" b="1" i="1"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enhance</a:t>
            </a:r>
            <a:endParaRPr lang="en-US" altLang="zh-CN" b="1" i="1">
              <a:solidFill>
                <a:srgbClr val="FFFF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en-US" altLang="zh-CN" b="1" i="1"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the sum-rate without</a:t>
            </a:r>
            <a:endParaRPr lang="en-US" altLang="zh-CN" b="1" i="1">
              <a:solidFill>
                <a:srgbClr val="FFFF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en-US" altLang="zh-CN" b="1" i="1"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alternation</a:t>
            </a:r>
            <a:r>
              <a:rPr lang="en-US" altLang="zh-CN" b="1" i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?</a:t>
            </a:r>
            <a:endParaRPr lang="en-US" altLang="zh-CN" b="1" i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8" name="矩形 27"/>
          <p:cNvSpPr/>
          <p:nvPr>
            <p:custDataLst>
              <p:tags r:id="rId1"/>
            </p:custDataLst>
          </p:nvPr>
        </p:nvSpPr>
        <p:spPr>
          <a:xfrm>
            <a:off x="494665" y="4392295"/>
            <a:ext cx="1956435" cy="1915160"/>
          </a:xfrm>
          <a:prstGeom prst="rect">
            <a:avLst/>
          </a:prstGeom>
          <a:solidFill>
            <a:srgbClr val="252AA8"/>
          </a:solidFill>
        </p:spPr>
        <p:style>
          <a:lnRef idx="0">
            <a:srgbClr val="FFFFFF"/>
          </a:lnRef>
          <a:fillRef idx="2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2000" b="1" i="1">
                <a:solidFill>
                  <a:srgbClr val="FFFF00"/>
                </a:solidFill>
                <a:latin typeface="Times New Roman" panose="02020603050405020304" charset="0"/>
                <a:cs typeface="Times New Roman" panose="02020603050405020304" charset="0"/>
              </a:rPr>
              <a:t>Managing</a:t>
            </a:r>
            <a:endParaRPr lang="en-US" altLang="zh-CN" sz="2000" b="1" i="1">
              <a:solidFill>
                <a:srgbClr val="FFFF00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algn="ctr"/>
            <a:r>
              <a:rPr lang="en-US" altLang="zh-CN" sz="2000" b="1" i="1">
                <a:solidFill>
                  <a:srgbClr val="FFFF00"/>
                </a:solidFill>
                <a:latin typeface="Times New Roman" panose="02020603050405020304" charset="0"/>
                <a:cs typeface="Times New Roman" panose="02020603050405020304" charset="0"/>
              </a:rPr>
              <a:t>Interference</a:t>
            </a:r>
            <a:endParaRPr lang="en-US" altLang="zh-CN" sz="2000" b="1" i="1">
              <a:solidFill>
                <a:srgbClr val="FFFF00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algn="ctr"/>
            <a:r>
              <a:rPr lang="en-US" altLang="zh-CN" sz="2000" b="1" i="1">
                <a:solidFill>
                  <a:srgbClr val="FFFF00"/>
                </a:solidFill>
                <a:latin typeface="Times New Roman" panose="02020603050405020304" charset="0"/>
                <a:cs typeface="Times New Roman" panose="02020603050405020304" charset="0"/>
              </a:rPr>
              <a:t>in Analog </a:t>
            </a:r>
            <a:endParaRPr lang="en-US" altLang="zh-CN" sz="2000" b="1" i="1">
              <a:solidFill>
                <a:srgbClr val="FFFF00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algn="ctr"/>
            <a:r>
              <a:rPr lang="en-US" altLang="zh-CN" sz="2000" b="1" i="1">
                <a:solidFill>
                  <a:srgbClr val="FFFF00"/>
                </a:solidFill>
                <a:latin typeface="Times New Roman" panose="02020603050405020304" charset="0"/>
                <a:cs typeface="Times New Roman" panose="02020603050405020304" charset="0"/>
              </a:rPr>
              <a:t>Precoding</a:t>
            </a:r>
            <a:endParaRPr lang="en-US" altLang="zh-CN" sz="2000" b="1" i="1">
              <a:solidFill>
                <a:srgbClr val="FFFF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50" name="下箭头 49"/>
          <p:cNvSpPr/>
          <p:nvPr/>
        </p:nvSpPr>
        <p:spPr>
          <a:xfrm>
            <a:off x="1339850" y="3719830"/>
            <a:ext cx="266065" cy="596900"/>
          </a:xfrm>
          <a:prstGeom prst="downArrow">
            <a:avLst/>
          </a:prstGeom>
          <a:ln>
            <a:solidFill>
              <a:srgbClr val="252AA8"/>
            </a:soli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" name="文本框 16"/>
          <p:cNvSpPr txBox="1"/>
          <p:nvPr/>
        </p:nvSpPr>
        <p:spPr>
          <a:xfrm>
            <a:off x="2858770" y="1722120"/>
            <a:ext cx="4426585" cy="39624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vert="horz" wrap="square" lIns="91440" tIns="45720" rIns="91440" bIns="45720" rtlCol="0" anchor="t">
            <a:noAutofit/>
          </a:bodyPr>
          <a:p>
            <a:pPr algn="ctr"/>
            <a:r>
              <a:rPr kumimoji="1" lang="en-US" altLang="zh-CN" b="1" i="1" dirty="0">
                <a:solidFill>
                  <a:srgbClr val="00B050"/>
                </a:solidFill>
                <a:sym typeface="+mn-ea"/>
              </a:rPr>
              <a:t>NI-GLRAM for Analog Precoding</a:t>
            </a:r>
            <a:endParaRPr kumimoji="1" lang="en-US" altLang="zh-CN" b="1" i="1" dirty="0">
              <a:solidFill>
                <a:srgbClr val="00B050"/>
              </a:solidFill>
              <a:sym typeface="+mn-ea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2858770" y="2133600"/>
            <a:ext cx="4425950" cy="4401185"/>
          </a:xfrm>
          <a:prstGeom prst="rect">
            <a:avLst/>
          </a:prstGeom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7547610" y="1731010"/>
            <a:ext cx="4426585" cy="39624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vert="horz" wrap="square" lIns="91440" tIns="45720" rIns="91440" bIns="45720" rtlCol="0" anchor="t">
            <a:noAutofit/>
          </a:bodyPr>
          <a:p>
            <a:pPr algn="ctr"/>
            <a:r>
              <a:rPr kumimoji="1" lang="en-US" altLang="zh-CN" b="1" i="1" dirty="0">
                <a:solidFill>
                  <a:srgbClr val="00B050"/>
                </a:solidFill>
                <a:sym typeface="+mn-ea"/>
              </a:rPr>
              <a:t>MUI Suppression Scheme</a:t>
            </a:r>
            <a:endParaRPr kumimoji="1" lang="en-US" altLang="zh-CN" b="1" i="1" dirty="0">
              <a:solidFill>
                <a:srgbClr val="00B050"/>
              </a:solidFill>
              <a:sym typeface="+mn-ea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7547610" y="2142490"/>
            <a:ext cx="4425950" cy="4401185"/>
          </a:xfrm>
          <a:prstGeom prst="rect">
            <a:avLst/>
          </a:prstGeom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20" name="组合 19"/>
          <p:cNvGrpSpPr/>
          <p:nvPr/>
        </p:nvGrpSpPr>
        <p:grpSpPr>
          <a:xfrm>
            <a:off x="5121275" y="2915285"/>
            <a:ext cx="1730375" cy="251460"/>
            <a:chOff x="5249" y="7687"/>
            <a:chExt cx="5865" cy="824"/>
          </a:xfrm>
        </p:grpSpPr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974" y="7687"/>
              <a:ext cx="4140" cy="825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249" y="7820"/>
              <a:ext cx="1605" cy="675"/>
            </a:xfrm>
            <a:prstGeom prst="rect">
              <a:avLst/>
            </a:prstGeom>
          </p:spPr>
        </p:pic>
      </p:grpSp>
      <p:pic>
        <p:nvPicPr>
          <p:cNvPr id="21" name="图片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32200" y="3935730"/>
            <a:ext cx="967740" cy="236220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13680" y="3939540"/>
            <a:ext cx="1484630" cy="269240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43300" y="2917190"/>
            <a:ext cx="1372235" cy="263525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48" name="文本框 47"/>
              <p:cNvSpPr txBox="1"/>
              <p:nvPr/>
            </p:nvSpPr>
            <p:spPr>
              <a:xfrm>
                <a:off x="7702550" y="2219960"/>
                <a:ext cx="4227830" cy="1031875"/>
              </a:xfrm>
              <a:prstGeom prst="rect">
                <a:avLst/>
              </a:prstGeom>
            </p:spPr>
            <p:txBody>
              <a:bodyPr vert="horz" wrap="square" lIns="91440" tIns="45720" rIns="91440" bIns="45720" rtlCol="0" anchor="ctr">
                <a:normAutofit/>
              </a:bodyPr>
              <a:p>
                <a:pPr indent="0" algn="l" fontAlgn="auto">
                  <a:lnSpc>
                    <a:spcPct val="125000"/>
                  </a:lnSpc>
                </a:pPr>
                <a:r>
                  <a:rPr kumimoji="1" lang="en-US" altLang="zh-CN" sz="1400" dirty="0">
                    <a:latin typeface="Times New Roman" panose="02020603050405020304" charset="0"/>
                    <a:cs typeface="Times New Roman" panose="02020603050405020304" charset="0"/>
                  </a:rPr>
                  <a:t>When designing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1400" i="1" dirty="0">
                            <a:latin typeface="Cambria Math" panose="02040503050406030204" charset="0"/>
                            <a:cs typeface="Cambria Math" panose="02040503050406030204" charset="0"/>
                          </a:rPr>
                        </m:ctrlPr>
                      </m:sSubPr>
                      <m:e>
                        <m:r>
                          <a:rPr kumimoji="1" lang="en-US" altLang="zh-CN" sz="1400" b="1" dirty="0">
                            <a:latin typeface="Cambria Math" panose="02040503050406030204" charset="0"/>
                            <a:cs typeface="Cambria Math" panose="02040503050406030204" charset="0"/>
                          </a:rPr>
                          <m:t>𝐅</m:t>
                        </m:r>
                      </m:e>
                      <m:sub>
                        <m:r>
                          <m:rPr>
                            <m:sty m:val="p"/>
                          </m:rPr>
                          <a:rPr kumimoji="1" lang="en-US" altLang="zh-CN" sz="1400" dirty="0">
                            <a:latin typeface="Cambria Math" panose="02040503050406030204" charset="0"/>
                            <a:cs typeface="Cambria Math" panose="02040503050406030204" charset="0"/>
                          </a:rPr>
                          <m:t>A</m:t>
                        </m:r>
                        <m:r>
                          <a:rPr kumimoji="1" lang="en-US" altLang="zh-CN" sz="1400" dirty="0">
                            <a:latin typeface="Cambria Math" panose="02040503050406030204" charset="0"/>
                            <a:cs typeface="Cambria Math" panose="02040503050406030204" charset="0"/>
                          </a:rPr>
                          <m:t>,</m:t>
                        </m:r>
                        <m:r>
                          <a:rPr kumimoji="1" lang="en-US" altLang="zh-CN" sz="1400" i="1" dirty="0">
                            <a:latin typeface="Cambria Math" panose="02040503050406030204" charset="0"/>
                            <a:cs typeface="Cambria Math" panose="02040503050406030204" charset="0"/>
                          </a:rPr>
                          <m:t>𝑘</m:t>
                        </m:r>
                      </m:sub>
                    </m:sSub>
                  </m:oMath>
                </a14:m>
                <a:r>
                  <a:rPr kumimoji="1" lang="en-US" altLang="zh-CN" sz="1400" dirty="0">
                    <a:latin typeface="Times New Roman" panose="02020603050405020304" charset="0"/>
                    <a:cs typeface="Times New Roman" panose="02020603050405020304" charset="0"/>
                  </a:rPr>
                  <a:t>, project the </a:t>
                </a:r>
                <a:r>
                  <a:rPr kumimoji="1" lang="en-US" altLang="zh-CN" sz="1400" dirty="0">
                    <a:solidFill>
                      <a:srgbClr val="00B05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row space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1400" i="1" dirty="0">
                            <a:solidFill>
                              <a:srgbClr val="00B050"/>
                            </a:solidFill>
                            <a:latin typeface="Cambria Math" panose="02040503050406030204" charset="0"/>
                            <a:cs typeface="Cambria Math" panose="02040503050406030204" charset="0"/>
                          </a:rPr>
                        </m:ctrlPr>
                      </m:sSubPr>
                      <m:e>
                        <m:acc>
                          <m:accPr>
                            <m:chr m:val="̅"/>
                            <m:ctrlPr>
                              <a:rPr kumimoji="1" lang="en-US" altLang="zh-CN" sz="1400" i="1" dirty="0">
                                <a:solidFill>
                                  <a:srgbClr val="00B050"/>
                                </a:solidFill>
                                <a:latin typeface="Cambria Math" panose="02040503050406030204" charset="0"/>
                                <a:cs typeface="Cambria Math" panose="02040503050406030204" charset="0"/>
                              </a:rPr>
                            </m:ctrlPr>
                          </m:accPr>
                          <m:e>
                            <m:r>
                              <m:rPr>
                                <m:sty m:val="p"/>
                              </m:rPr>
                              <a:rPr kumimoji="1" lang="en-US" altLang="zh-CN" sz="1400" dirty="0">
                                <a:solidFill>
                                  <a:srgbClr val="00B050"/>
                                </a:solidFill>
                                <a:latin typeface="Cambria Math" panose="02040503050406030204" charset="0"/>
                                <a:cs typeface="Cambria Math" panose="02040503050406030204" charset="0"/>
                              </a:rPr>
                              <m:t>H</m:t>
                            </m:r>
                          </m:e>
                        </m:acc>
                      </m:e>
                      <m:sub>
                        <m:r>
                          <a:rPr kumimoji="1" lang="en-US" altLang="zh-CN" sz="1400" i="1" dirty="0">
                            <a:solidFill>
                              <a:srgbClr val="00B050"/>
                            </a:solidFill>
                            <a:latin typeface="Cambria Math" panose="02040503050406030204" charset="0"/>
                            <a:cs typeface="Cambria Math" panose="02040503050406030204" charset="0"/>
                          </a:rPr>
                          <m:t>𝑘</m:t>
                        </m:r>
                      </m:sub>
                    </m:sSub>
                  </m:oMath>
                </a14:m>
                <a:r>
                  <a:rPr kumimoji="1" lang="en-US" altLang="zh-CN" sz="1400" dirty="0">
                    <a:solidFill>
                      <a:schemeClr val="tx1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 onto</a:t>
                </a:r>
                <a:r>
                  <a:rPr kumimoji="1" lang="en-US" altLang="zh-CN" sz="1400" dirty="0">
                    <a:latin typeface="Times New Roman" panose="02020603050405020304" charset="0"/>
                    <a:cs typeface="Times New Roman" panose="02020603050405020304" charset="0"/>
                  </a:rPr>
                  <a:t> the </a:t>
                </a:r>
                <a:r>
                  <a:rPr kumimoji="1" lang="en-US" altLang="zh-CN" sz="1400" dirty="0">
                    <a:solidFill>
                      <a:srgbClr val="00B05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joint orthogonal complement</a:t>
                </a:r>
                <a:r>
                  <a:rPr kumimoji="1" lang="en-US" altLang="zh-CN" sz="1400" dirty="0">
                    <a:latin typeface="Times New Roman" panose="02020603050405020304" charset="0"/>
                    <a:cs typeface="Times New Roman" panose="02020603050405020304" charset="0"/>
                  </a:rPr>
                  <a:t> of </a:t>
                </a:r>
                <a14:m>
                  <m:oMath xmlns:m="http://schemas.openxmlformats.org/officeDocument/2006/math">
                    <m:r>
                      <a:rPr kumimoji="1" lang="en-US" altLang="zh-CN" sz="1400" i="1" dirty="0">
                        <a:latin typeface="Cambria Math" panose="02040503050406030204" charset="0"/>
                        <a:cs typeface="Cambria Math" panose="02040503050406030204" charset="0"/>
                      </a:rPr>
                      <m:t>{</m:t>
                    </m:r>
                    <m:sSub>
                      <m:sSubPr>
                        <m:ctrlPr>
                          <a:rPr kumimoji="1" lang="en-US" altLang="zh-CN" sz="1400" i="1" dirty="0">
                            <a:latin typeface="Cambria Math" panose="02040503050406030204" charset="0"/>
                            <a:cs typeface="Cambria Math" panose="02040503050406030204" charset="0"/>
                          </a:rPr>
                        </m:ctrlPr>
                      </m:sSubPr>
                      <m:e>
                        <m:acc>
                          <m:accPr>
                            <m:ctrlPr>
                              <a:rPr kumimoji="1" lang="en-US" altLang="zh-CN" sz="1400" i="1" dirty="0">
                                <a:latin typeface="Cambria Math" panose="02040503050406030204" charset="0"/>
                                <a:cs typeface="Cambria Math" panose="02040503050406030204" charset="0"/>
                              </a:rPr>
                            </m:ctrlPr>
                          </m:accPr>
                          <m:e>
                            <m:r>
                              <a:rPr kumimoji="1" lang="en-US" altLang="zh-CN" sz="1400" b="1" dirty="0">
                                <a:latin typeface="Cambria Math" panose="02040503050406030204" charset="0"/>
                                <a:cs typeface="Cambria Math" panose="02040503050406030204" charset="0"/>
                              </a:rPr>
                              <m:t>𝐅</m:t>
                            </m:r>
                          </m:e>
                        </m:acc>
                      </m:e>
                      <m:sub>
                        <m:r>
                          <m:rPr>
                            <m:sty m:val="p"/>
                          </m:rPr>
                          <a:rPr kumimoji="1" lang="en-US" altLang="zh-CN" sz="1400" dirty="0">
                            <a:latin typeface="Cambria Math" panose="02040503050406030204" charset="0"/>
                            <a:cs typeface="Cambria Math" panose="02040503050406030204" charset="0"/>
                          </a:rPr>
                          <m:t>A</m:t>
                        </m:r>
                        <m:r>
                          <a:rPr kumimoji="1" lang="en-US" altLang="zh-CN" sz="1400" dirty="0">
                            <a:latin typeface="Cambria Math" panose="02040503050406030204" charset="0"/>
                            <a:cs typeface="Cambria Math" panose="02040503050406030204" charset="0"/>
                          </a:rPr>
                          <m:t>,</m:t>
                        </m:r>
                        <m:r>
                          <a:rPr kumimoji="1" lang="en-US" altLang="zh-CN" sz="1400" dirty="0">
                            <a:latin typeface="Cambria Math" panose="02040503050406030204" charset="0"/>
                            <a:cs typeface="Cambria Math" panose="02040503050406030204" charset="0"/>
                          </a:rPr>
                          <m:t>1</m:t>
                        </m:r>
                      </m:sub>
                    </m:sSub>
                    <m:r>
                      <a:rPr kumimoji="1" lang="en-US" altLang="zh-CN" sz="1400" i="1" dirty="0">
                        <a:latin typeface="Cambria Math" panose="02040503050406030204" charset="0"/>
                        <a:cs typeface="Cambria Math" panose="02040503050406030204" charset="0"/>
                      </a:rPr>
                      <m:t>,...,</m:t>
                    </m:r>
                    <m:sSub>
                      <m:sSubPr>
                        <m:ctrlPr>
                          <a:rPr kumimoji="1" lang="en-US" altLang="zh-CN" sz="1400" i="1" dirty="0">
                            <a:latin typeface="Cambria Math" panose="02040503050406030204" charset="0"/>
                            <a:cs typeface="Cambria Math" panose="02040503050406030204" charset="0"/>
                          </a:rPr>
                        </m:ctrlPr>
                      </m:sSubPr>
                      <m:e>
                        <m:acc>
                          <m:accPr>
                            <m:ctrlPr>
                              <a:rPr kumimoji="1" lang="en-US" altLang="zh-CN" sz="1400" i="1" dirty="0">
                                <a:latin typeface="Cambria Math" panose="02040503050406030204" charset="0"/>
                                <a:cs typeface="Cambria Math" panose="02040503050406030204" charset="0"/>
                              </a:rPr>
                            </m:ctrlPr>
                          </m:accPr>
                          <m:e>
                            <m:r>
                              <a:rPr kumimoji="1" lang="en-US" altLang="zh-CN" sz="1400" b="1" dirty="0">
                                <a:latin typeface="Cambria Math" panose="02040503050406030204" charset="0"/>
                                <a:cs typeface="Cambria Math" panose="02040503050406030204" charset="0"/>
                              </a:rPr>
                              <m:t>𝐅</m:t>
                            </m:r>
                          </m:e>
                        </m:acc>
                      </m:e>
                      <m:sub>
                        <m:r>
                          <m:rPr>
                            <m:sty m:val="p"/>
                          </m:rPr>
                          <a:rPr kumimoji="1" lang="en-US" altLang="zh-CN" sz="1400" dirty="0">
                            <a:latin typeface="Cambria Math" panose="02040503050406030204" charset="0"/>
                            <a:cs typeface="Cambria Math" panose="02040503050406030204" charset="0"/>
                          </a:rPr>
                          <m:t>A</m:t>
                        </m:r>
                        <m:r>
                          <a:rPr kumimoji="1" lang="en-US" altLang="zh-CN" sz="1400" dirty="0">
                            <a:latin typeface="Cambria Math" panose="02040503050406030204" charset="0"/>
                            <a:cs typeface="Cambria Math" panose="02040503050406030204" charset="0"/>
                          </a:rPr>
                          <m:t>,</m:t>
                        </m:r>
                        <m:r>
                          <a:rPr kumimoji="1" lang="en-US" altLang="zh-CN" sz="1400" i="1" dirty="0">
                            <a:latin typeface="Cambria Math" panose="02040503050406030204" charset="0"/>
                            <a:cs typeface="Cambria Math" panose="02040503050406030204" charset="0"/>
                          </a:rPr>
                          <m:t>𝑘</m:t>
                        </m:r>
                        <m:r>
                          <a:rPr kumimoji="1" lang="en-US" altLang="zh-CN" sz="1400" i="1" dirty="0">
                            <a:latin typeface="Cambria Math" panose="02040503050406030204" charset="0"/>
                            <a:cs typeface="Cambria Math" panose="02040503050406030204" charset="0"/>
                          </a:rPr>
                          <m:t>−</m:t>
                        </m:r>
                        <m:r>
                          <a:rPr kumimoji="1" lang="en-US" altLang="zh-CN" sz="1400" i="1" dirty="0">
                            <a:latin typeface="Cambria Math" panose="02040503050406030204" charset="0"/>
                            <a:cs typeface="Cambria Math" panose="02040503050406030204" charset="0"/>
                          </a:rPr>
                          <m:t>1</m:t>
                        </m:r>
                      </m:sub>
                    </m:sSub>
                    <m:r>
                      <a:rPr kumimoji="1" lang="en-US" altLang="zh-CN" sz="1400" i="1" dirty="0">
                        <a:latin typeface="Cambria Math" panose="02040503050406030204" charset="0"/>
                        <a:cs typeface="Cambria Math" panose="02040503050406030204" charset="0"/>
                      </a:rPr>
                      <m:t>}</m:t>
                    </m:r>
                  </m:oMath>
                </a14:m>
                <a:r>
                  <a:rPr kumimoji="1" lang="en-US" altLang="zh-CN" sz="1400" dirty="0">
                    <a:latin typeface="Times New Roman" panose="02020603050405020304" charset="0"/>
                    <a:cs typeface="Times New Roman" panose="02020603050405020304" charset="0"/>
                  </a:rPr>
                  <a:t>, resulting in the </a:t>
                </a:r>
                <a:r>
                  <a:rPr kumimoji="1" lang="en-US" altLang="zh-CN" sz="1400" dirty="0">
                    <a:solidFill>
                      <a:srgbClr val="00B05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residual channel matrix</a:t>
                </a:r>
                <a:r>
                  <a:rPr kumimoji="1" lang="en-US" altLang="zh-CN" sz="1400" dirty="0">
                    <a:latin typeface="Times New Roman" panose="02020603050405020304" charset="0"/>
                    <a:cs typeface="Times New Roman" panose="02020603050405020304" charset="0"/>
                  </a:rPr>
                  <a:t>: </a:t>
                </a:r>
                <a:endParaRPr kumimoji="1" lang="en-US" altLang="zh-CN" sz="1400" dirty="0">
                  <a:latin typeface="Times New Roman" panose="02020603050405020304" charset="0"/>
                  <a:cs typeface="Times New Roman" panose="02020603050405020304" charset="0"/>
                </a:endParaRPr>
              </a:p>
            </p:txBody>
          </p:sp>
        </mc:Choice>
        <mc:Fallback>
          <p:sp>
            <p:nvSpPr>
              <p:cNvPr id="48" name="文本框 4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02550" y="2219960"/>
                <a:ext cx="4227830" cy="1031875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3" name="组合 22"/>
          <p:cNvGrpSpPr/>
          <p:nvPr/>
        </p:nvGrpSpPr>
        <p:grpSpPr>
          <a:xfrm>
            <a:off x="-1905" y="950848"/>
            <a:ext cx="12192635" cy="658104"/>
            <a:chOff x="0" y="1374"/>
            <a:chExt cx="19610" cy="1341"/>
          </a:xfrm>
        </p:grpSpPr>
        <p:sp>
          <p:nvSpPr>
            <p:cNvPr id="24" name="文本框 23"/>
            <p:cNvSpPr txBox="1"/>
            <p:nvPr>
              <p:custDataLst>
                <p:tags r:id="rId8"/>
              </p:custDataLst>
            </p:nvPr>
          </p:nvSpPr>
          <p:spPr>
            <a:xfrm>
              <a:off x="0" y="1374"/>
              <a:ext cx="19610" cy="1339"/>
            </a:xfrm>
            <a:prstGeom prst="rect">
              <a:avLst/>
            </a:prstGeom>
            <a:solidFill>
              <a:srgbClr val="FBE44F">
                <a:alpha val="65000"/>
              </a:srgbClr>
            </a:solidFill>
            <a:effectLst>
              <a:reflection blurRad="6350" stA="52000" endA="300" endPos="20000" dir="5400000" sy="-100000" algn="bl" rotWithShape="0"/>
            </a:effectLst>
          </p:spPr>
          <p:txBody>
            <a:bodyPr vert="horz" wrap="square" lIns="91440" tIns="45720" rIns="91440" bIns="45720" rtlCol="0" anchor="ctr">
              <a:normAutofit/>
            </a:bodyPr>
            <a:p>
              <a:endParaRPr kumimoji="1" lang="zh-CN" altLang="en-US" dirty="0"/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7" name="矩形: 圆角 55"/>
                <p:cNvSpPr/>
                <p:nvPr>
                  <p:custDataLst>
                    <p:tags r:id="rId9"/>
                  </p:custDataLst>
                </p:nvPr>
              </p:nvSpPr>
              <p:spPr>
                <a:xfrm>
                  <a:off x="388" y="1374"/>
                  <a:ext cx="19017" cy="1341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3">
                  <a:schemeClr val="lt1"/>
                </a:lnRef>
                <a:fillRef idx="1">
                  <a:schemeClr val="accent6"/>
                </a:fillRef>
                <a:effectRef idx="1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l"/>
                  <a:r>
                    <a:rPr lang="en-US" sz="2400" b="1" dirty="0">
                      <a:solidFill>
                        <a:schemeClr val="accent6">
                          <a:lumMod val="75000"/>
                        </a:schemeClr>
                      </a:solidFill>
                      <a:latin typeface="Times New Roman" panose="02020603050405020304" charset="0"/>
                      <a:ea typeface="微软雅黑" panose="020B0503020204020204" charset="-122"/>
                      <a:cs typeface="Times New Roman" panose="02020603050405020304" charset="0"/>
                      <a:sym typeface="+mn-ea"/>
                    </a:rPr>
                    <a:t>Challenge 2: Low feedback overhead </a:t>
                  </a:r>
                  <a14:m>
                    <m:oMath xmlns:m="http://schemas.openxmlformats.org/officeDocument/2006/math">
                      <m:r>
                        <a:rPr lang="en-US" sz="2400" b="1" i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charset="0"/>
                          <a:ea typeface="微软雅黑" panose="020B0503020204020204" charset="-122"/>
                          <a:cs typeface="Cambria Math" panose="02040503050406030204" charset="0"/>
                          <a:sym typeface="+mn-ea"/>
                        </a:rPr>
                        <m:t>→</m:t>
                      </m:r>
                    </m:oMath>
                  </a14:m>
                  <a:r>
                    <a:rPr lang="en-US" sz="2400" b="1" dirty="0">
                      <a:solidFill>
                        <a:schemeClr val="accent6">
                          <a:lumMod val="75000"/>
                        </a:schemeClr>
                      </a:solidFill>
                      <a:latin typeface="Times New Roman" panose="02020603050405020304" charset="0"/>
                      <a:ea typeface="微软雅黑" panose="020B0503020204020204" charset="-122"/>
                      <a:cs typeface="Times New Roman" panose="02020603050405020304" charset="0"/>
                      <a:sym typeface="+mn-ea"/>
                    </a:rPr>
                    <a:t> Insufficient sum-rate performance</a:t>
                  </a:r>
                  <a:endParaRPr lang="en-US" sz="2400" b="1" dirty="0">
                    <a:solidFill>
                      <a:schemeClr val="accent6">
                        <a:lumMod val="75000"/>
                      </a:schemeClr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charset="0"/>
                    <a:sym typeface="+mn-ea"/>
                  </a:endParaRPr>
                </a:p>
              </p:txBody>
            </p:sp>
          </mc:Choice>
          <mc:Fallback>
            <p:sp>
              <p:nvSpPr>
                <p:cNvPr id="27" name="矩形: 圆角 55"/>
                <p:cNvSpPr>
                  <a:spLocks noRot="1" noChangeAspect="1" noMove="1" noResize="1" noEditPoints="1" noAdjustHandles="1" noChangeArrowheads="1" noChangeShapeType="1" noTextEdit="1"/>
                </p:cNvSpPr>
                <p:nvPr>
                  <p:custDataLst>
                    <p:tags r:id="rId10"/>
                  </p:custDataLst>
                </p:nvPr>
              </p:nvSpPr>
              <p:spPr>
                <a:xfrm>
                  <a:off x="388" y="1374"/>
                  <a:ext cx="19017" cy="1341"/>
                </a:xfrm>
                <a:prstGeom prst="rect">
                  <a:avLst/>
                </a:prstGeom>
                <a:blipFill rotWithShape="1">
                  <a:blip r:embed="rId11"/>
                </a:blipFill>
                <a:ln>
                  <a:noFill/>
                </a:ln>
              </p:spPr>
              <p:style>
                <a:lnRef idx="3">
                  <a:schemeClr val="lt1"/>
                </a:lnRef>
                <a:fillRef idx="1">
                  <a:schemeClr val="accent6"/>
                </a:fillRef>
                <a:effectRef idx="1">
                  <a:schemeClr val="accent6"/>
                </a:effectRef>
                <a:fontRef idx="minor">
                  <a:schemeClr val="lt1"/>
                </a:fontRef>
              </p:style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0" name="文本框 29"/>
          <p:cNvSpPr txBox="1"/>
          <p:nvPr/>
        </p:nvSpPr>
        <p:spPr>
          <a:xfrm>
            <a:off x="3046095" y="2275840"/>
            <a:ext cx="3970020" cy="76136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indent="0" fontAlgn="auto">
              <a:lnSpc>
                <a:spcPct val="125000"/>
              </a:lnSpc>
            </a:pPr>
            <a:r>
              <a:rPr kumimoji="1" lang="en-US" altLang="zh-CN" sz="14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We propose to </a:t>
            </a:r>
            <a:r>
              <a:rPr kumimoji="1" lang="en-US" altLang="zh-CN" sz="1400" dirty="0">
                <a:solidFill>
                  <a:srgbClr val="00B05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design dedicated analog precoder</a:t>
            </a:r>
            <a:r>
              <a:rPr kumimoji="1" lang="en-US" altLang="zh-CN" sz="14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for each MS:</a:t>
            </a:r>
            <a:endParaRPr kumimoji="1" lang="en-US" altLang="zh-CN" sz="1400" dirty="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38" name="文本框 37"/>
          <p:cNvSpPr txBox="1"/>
          <p:nvPr/>
        </p:nvSpPr>
        <p:spPr>
          <a:xfrm>
            <a:off x="3089910" y="3255645"/>
            <a:ext cx="3970020" cy="53594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indent="0" fontAlgn="auto">
              <a:lnSpc>
                <a:spcPct val="125000"/>
              </a:lnSpc>
            </a:pPr>
            <a:r>
              <a:rPr kumimoji="1" lang="en-US" altLang="zh-CN" sz="14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For each MS, this </a:t>
            </a:r>
            <a:r>
              <a:rPr kumimoji="1" lang="en-US" altLang="zh-CN" sz="1400" dirty="0">
                <a:solidFill>
                  <a:srgbClr val="00B05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distinguishes </a:t>
            </a:r>
            <a:r>
              <a:rPr kumimoji="1" lang="en-US" altLang="zh-CN" sz="14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the array gain it harvests, and the MUI it causes:</a:t>
            </a:r>
            <a:endParaRPr kumimoji="1" lang="en-US" altLang="zh-CN" sz="1400" dirty="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53" name="文本框 52"/>
          <p:cNvSpPr txBox="1"/>
          <p:nvPr/>
        </p:nvSpPr>
        <p:spPr>
          <a:xfrm>
            <a:off x="4765675" y="3837940"/>
            <a:ext cx="446405" cy="37147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indent="0" fontAlgn="auto">
              <a:lnSpc>
                <a:spcPct val="125000"/>
              </a:lnSpc>
            </a:pPr>
            <a:r>
              <a:rPr kumimoji="1" lang="en-US" altLang="zh-CN" sz="16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vs</a:t>
            </a:r>
            <a:r>
              <a:rPr kumimoji="1" lang="en-US" altLang="zh-CN" sz="14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.</a:t>
            </a:r>
            <a:endParaRPr kumimoji="1" lang="en-US" altLang="zh-CN" sz="1400" dirty="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54" name="文本框 53"/>
          <p:cNvSpPr txBox="1"/>
          <p:nvPr/>
        </p:nvSpPr>
        <p:spPr>
          <a:xfrm>
            <a:off x="2933700" y="4400550"/>
            <a:ext cx="430847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kumimoji="1" lang="en-US" altLang="zh-CN" sz="1400" b="1" dirty="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Can we design each analog precoder jointly maximize the array gain and cancel all the generated MUI?</a:t>
            </a:r>
            <a:endParaRPr kumimoji="1" lang="en-US" altLang="zh-CN" sz="1400" b="1" dirty="0">
              <a:solidFill>
                <a:srgbClr val="C00000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9" name="文本框 58"/>
              <p:cNvSpPr txBox="1"/>
              <p:nvPr/>
            </p:nvSpPr>
            <p:spPr>
              <a:xfrm>
                <a:off x="3173095" y="5033010"/>
                <a:ext cx="4068445" cy="669290"/>
              </a:xfrm>
              <a:prstGeom prst="rect">
                <a:avLst/>
              </a:prstGeom>
              <a:noFill/>
            </p:spPr>
            <p:txBody>
              <a:bodyPr wrap="square" rtlCol="0" anchor="t">
                <a:noAutofit/>
              </a:bodyPr>
              <a:p>
                <a:pPr indent="0" fontAlgn="auto">
                  <a:lnSpc>
                    <a:spcPct val="100000"/>
                  </a:lnSpc>
                </a:pPr>
                <a:r>
                  <a:rPr kumimoji="1" lang="zh-CN" altLang="en-US" sz="1400" b="1" dirty="0">
                    <a:solidFill>
                      <a:srgbClr val="C00000"/>
                    </a:solidFill>
                    <a:latin typeface="Times New Roman" panose="02020603050405020304" charset="0"/>
                    <a:cs typeface="Times New Roman" panose="02020603050405020304" charset="0"/>
                    <a:sym typeface="+mn-ea"/>
                  </a:rPr>
                  <a:t>×</a:t>
                </a:r>
                <a:r>
                  <a:rPr kumimoji="1" lang="en-US" altLang="zh-CN" sz="1400" b="1" dirty="0">
                    <a:solidFill>
                      <a:srgbClr val="C00000"/>
                    </a:solidFill>
                    <a:latin typeface="Times New Roman" panose="02020603050405020304" charset="0"/>
                    <a:cs typeface="Times New Roman" panose="02020603050405020304" charset="0"/>
                    <a:sym typeface="+mn-ea"/>
                  </a:rPr>
                  <a:t> No! </a:t>
                </a:r>
                <a:r>
                  <a:rPr kumimoji="1" lang="en-US" altLang="zh-CN" sz="1400" dirty="0">
                    <a:solidFill>
                      <a:schemeClr val="tx1"/>
                    </a:solidFill>
                    <a:latin typeface="Times New Roman" panose="02020603050405020304" charset="0"/>
                    <a:cs typeface="Times New Roman" panose="02020603050405020304" charset="0"/>
                    <a:sym typeface="+mn-ea"/>
                  </a:rPr>
                  <a:t>The row space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1400" i="1" dirty="0">
                            <a:latin typeface="Cambria Math" panose="02040503050406030204" charset="0"/>
                            <a:cs typeface="Cambria Math" panose="02040503050406030204" charset="0"/>
                          </a:rPr>
                        </m:ctrlPr>
                      </m:sSubPr>
                      <m:e>
                        <m:acc>
                          <m:accPr>
                            <m:chr m:val="̅"/>
                            <m:ctrlPr>
                              <a:rPr kumimoji="1" lang="en-US" altLang="zh-CN" sz="1400" i="1" dirty="0">
                                <a:latin typeface="Cambria Math" panose="02040503050406030204" charset="0"/>
                                <a:cs typeface="Cambria Math" panose="02040503050406030204" charset="0"/>
                              </a:rPr>
                            </m:ctrlPr>
                          </m:accPr>
                          <m:e>
                            <m:r>
                              <a:rPr kumimoji="1" lang="en-US" altLang="zh-CN" sz="1400" b="1" dirty="0">
                                <a:latin typeface="Cambria Math" panose="02040503050406030204" charset="0"/>
                                <a:cs typeface="Cambria Math" panose="02040503050406030204" charset="0"/>
                              </a:rPr>
                              <m:t>𝐇</m:t>
                            </m:r>
                          </m:e>
                        </m:acc>
                      </m:e>
                      <m:sub>
                        <m:r>
                          <a:rPr kumimoji="1" lang="en-US" altLang="zh-CN" sz="1400" i="1" dirty="0">
                            <a:latin typeface="Cambria Math" panose="02040503050406030204" charset="0"/>
                            <a:cs typeface="Cambria Math" panose="02040503050406030204" charset="0"/>
                          </a:rPr>
                          <m:t>𝑘</m:t>
                        </m:r>
                      </m:sub>
                    </m:sSub>
                  </m:oMath>
                </a14:m>
                <a:r>
                  <a:rPr kumimoji="1" lang="en-US" altLang="zh-CN" sz="1400" dirty="0">
                    <a:solidFill>
                      <a:srgbClr val="00B050"/>
                    </a:solidFill>
                    <a:latin typeface="Times New Roman" panose="02020603050405020304" charset="0"/>
                    <a:cs typeface="Times New Roman" panose="02020603050405020304" charset="0"/>
                    <a:sym typeface="+mn-ea"/>
                  </a:rPr>
                  <a:t> misaligns with</a:t>
                </a:r>
                <a:r>
                  <a:rPr kumimoji="1" lang="en-US" altLang="zh-CN" sz="1400" dirty="0">
                    <a:solidFill>
                      <a:schemeClr val="tx1"/>
                    </a:solidFill>
                    <a:latin typeface="Times New Roman" panose="02020603050405020304" charset="0"/>
                    <a:cs typeface="Times New Roman" panose="02020603050405020304" charset="0"/>
                    <a:sym typeface="+mn-ea"/>
                  </a:rPr>
                  <a:t> the common null space of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1400" i="1" dirty="0">
                            <a:solidFill>
                              <a:schemeClr val="tx1"/>
                            </a:solidFill>
                            <a:latin typeface="Cambria Math" panose="02040503050406030204" charset="0"/>
                            <a:cs typeface="Cambria Math" panose="02040503050406030204" charset="0"/>
                            <a:sym typeface="+mn-ea"/>
                          </a:rPr>
                        </m:ctrlPr>
                      </m:sSubPr>
                      <m:e>
                        <m:d>
                          <m:dPr>
                            <m:begChr m:val="{"/>
                            <m:endChr m:val="}"/>
                            <m:ctrlPr>
                              <a:rPr kumimoji="1" lang="en-US" altLang="zh-CN" sz="1400" i="1" dirty="0">
                                <a:solidFill>
                                  <a:schemeClr val="tx1"/>
                                </a:solidFill>
                                <a:latin typeface="Cambria Math" panose="02040503050406030204" charset="0"/>
                                <a:cs typeface="Cambria Math" panose="02040503050406030204" charset="0"/>
                                <a:sym typeface="+mn-ea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kumimoji="1" lang="en-US" altLang="zh-CN" sz="1400" i="1" dirty="0">
                                    <a:latin typeface="Cambria Math" panose="02040503050406030204" charset="0"/>
                                    <a:cs typeface="Cambria Math" panose="02040503050406030204" charset="0"/>
                                  </a:rPr>
                                </m:ctrlPr>
                              </m:sSubPr>
                              <m:e>
                                <m:acc>
                                  <m:accPr>
                                    <m:chr m:val="̅"/>
                                    <m:ctrlPr>
                                      <a:rPr kumimoji="1" lang="en-US" altLang="zh-CN" sz="1400" i="1" dirty="0">
                                        <a:latin typeface="Cambria Math" panose="02040503050406030204" charset="0"/>
                                        <a:cs typeface="Cambria Math" panose="02040503050406030204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kumimoji="1" lang="en-US" altLang="zh-CN" sz="1400" b="1" dirty="0">
                                        <a:latin typeface="Cambria Math" panose="02040503050406030204" charset="0"/>
                                        <a:cs typeface="Cambria Math" panose="02040503050406030204" charset="0"/>
                                      </a:rPr>
                                      <m:t>𝐇</m:t>
                                    </m:r>
                                  </m:e>
                                </m:acc>
                              </m:e>
                              <m:sub>
                                <m:r>
                                  <a:rPr kumimoji="1" lang="en-US" altLang="zh-CN" sz="1400" i="1" dirty="0">
                                    <a:latin typeface="Cambria Math" panose="02040503050406030204" charset="0"/>
                                    <a:cs typeface="Cambria Math" panose="02040503050406030204" charset="0"/>
                                  </a:rPr>
                                  <m:t>𝑝</m:t>
                                </m:r>
                              </m:sub>
                            </m:sSub>
                          </m:e>
                        </m:d>
                      </m:e>
                      <m:sub>
                        <m:r>
                          <a:rPr kumimoji="1" lang="en-US" altLang="zh-CN" sz="1400" i="1" dirty="0">
                            <a:solidFill>
                              <a:schemeClr val="tx1"/>
                            </a:solidFill>
                            <a:latin typeface="Cambria Math" panose="02040503050406030204" charset="0"/>
                            <a:cs typeface="Cambria Math" panose="02040503050406030204" charset="0"/>
                            <a:sym typeface="+mn-ea"/>
                          </a:rPr>
                          <m:t>𝑝</m:t>
                        </m:r>
                        <m:r>
                          <a:rPr kumimoji="1" lang="en-US" altLang="zh-CN" sz="1400" i="1" dirty="0">
                            <a:solidFill>
                              <a:schemeClr val="tx1"/>
                            </a:solidFill>
                            <a:latin typeface="Cambria Math" panose="02040503050406030204" charset="0"/>
                            <a:cs typeface="Cambria Math" panose="02040503050406030204" charset="0"/>
                            <a:sym typeface="+mn-ea"/>
                          </a:rPr>
                          <m:t>≠</m:t>
                        </m:r>
                        <m:r>
                          <a:rPr kumimoji="1" lang="en-US" altLang="zh-CN" sz="1400" i="1" dirty="0">
                            <a:solidFill>
                              <a:schemeClr val="tx1"/>
                            </a:solidFill>
                            <a:latin typeface="Cambria Math" panose="02040503050406030204" charset="0"/>
                            <a:cs typeface="Cambria Math" panose="02040503050406030204" charset="0"/>
                            <a:sym typeface="+mn-ea"/>
                          </a:rPr>
                          <m:t>𝑘</m:t>
                        </m:r>
                      </m:sub>
                    </m:sSub>
                  </m:oMath>
                </a14:m>
                <a:r>
                  <a:rPr kumimoji="1" lang="en-US" altLang="zh-CN" sz="1400" dirty="0">
                    <a:solidFill>
                      <a:schemeClr val="tx1"/>
                    </a:solidFill>
                    <a:latin typeface="Times New Roman" panose="02020603050405020304" charset="0"/>
                    <a:cs typeface="Times New Roman" panose="02020603050405020304" charset="0"/>
                    <a:sym typeface="+mn-ea"/>
                  </a:rPr>
                  <a:t>.</a:t>
                </a:r>
                <a:endParaRPr kumimoji="1" lang="en-US" altLang="zh-CN" sz="1400" dirty="0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  <a:sym typeface="+mn-ea"/>
                </a:endParaRPr>
              </a:p>
            </p:txBody>
          </p:sp>
        </mc:Choice>
        <mc:Fallback>
          <p:sp>
            <p:nvSpPr>
              <p:cNvPr id="59" name="文本框 5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73095" y="5033010"/>
                <a:ext cx="4068445" cy="669290"/>
              </a:xfrm>
              <a:prstGeom prst="rect">
                <a:avLst/>
              </a:prstGeom>
              <a:blipFill rotWithShape="1"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0" name="文本框 59"/>
          <p:cNvSpPr txBox="1"/>
          <p:nvPr/>
        </p:nvSpPr>
        <p:spPr>
          <a:xfrm>
            <a:off x="3173095" y="5659120"/>
            <a:ext cx="3972560" cy="6299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0" algn="l" fontAlgn="auto">
              <a:lnSpc>
                <a:spcPct val="125000"/>
              </a:lnSpc>
            </a:pPr>
            <a:r>
              <a:rPr kumimoji="1" lang="en-US" altLang="zh-CN" sz="1400" b="1" dirty="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√</a:t>
            </a:r>
            <a:r>
              <a:rPr kumimoji="1" lang="en-US" altLang="zh-CN" sz="14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However, </a:t>
            </a:r>
            <a:r>
              <a:rPr kumimoji="1" lang="en-US" altLang="zh-CN" sz="1400" dirty="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partially suppressing the MUI and performing MUI-aware array harvesting is viable</a:t>
            </a:r>
            <a:r>
              <a:rPr kumimoji="1" lang="en-US" altLang="zh-CN" sz="14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!</a:t>
            </a:r>
            <a:endParaRPr kumimoji="1" lang="en-US" altLang="zh-CN" sz="1400" dirty="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64" name="文本框 63"/>
          <p:cNvSpPr txBox="1"/>
          <p:nvPr/>
        </p:nvSpPr>
        <p:spPr>
          <a:xfrm>
            <a:off x="7702550" y="3890645"/>
            <a:ext cx="4227195" cy="624205"/>
          </a:xfrm>
          <a:prstGeom prst="rect">
            <a:avLst/>
          </a:prstGeom>
        </p:spPr>
        <p:txBody>
          <a:bodyPr vert="horz" wrap="square" lIns="91440" tIns="45720" rIns="91440" bIns="45720" rtlCol="0" anchor="ctr"/>
          <a:p>
            <a:pPr indent="0" algn="l" fontAlgn="auto">
              <a:lnSpc>
                <a:spcPct val="125000"/>
              </a:lnSpc>
            </a:pPr>
            <a:r>
              <a:rPr kumimoji="1" lang="en-US" altLang="zh-CN" sz="1400" dirty="0">
                <a:latin typeface="Times New Roman" panose="02020603050405020304" charset="0"/>
                <a:cs typeface="Times New Roman" panose="02020603050405020304" charset="0"/>
              </a:rPr>
              <a:t>Then, a </a:t>
            </a:r>
            <a:r>
              <a:rPr kumimoji="1" lang="en-US" altLang="zh-CN" sz="1400" dirty="0">
                <a:solidFill>
                  <a:srgbClr val="00B050"/>
                </a:solidFill>
                <a:latin typeface="Times New Roman" panose="02020603050405020304" charset="0"/>
                <a:cs typeface="Times New Roman" panose="02020603050405020304" charset="0"/>
              </a:rPr>
              <a:t>MUI-aware array gain maximization</a:t>
            </a:r>
            <a:r>
              <a:rPr kumimoji="1" lang="en-US" altLang="zh-CN" sz="1400" dirty="0">
                <a:latin typeface="Times New Roman" panose="02020603050405020304" charset="0"/>
                <a:cs typeface="Times New Roman" panose="02020603050405020304" charset="0"/>
              </a:rPr>
              <a:t> problem is given as</a:t>
            </a:r>
            <a:endParaRPr kumimoji="1" lang="en-US" altLang="zh-CN" sz="14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66" name="文本框 65"/>
          <p:cNvSpPr txBox="1"/>
          <p:nvPr/>
        </p:nvSpPr>
        <p:spPr>
          <a:xfrm>
            <a:off x="7702550" y="5103495"/>
            <a:ext cx="4227830" cy="31623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 lnSpcReduction="20000"/>
          </a:bodyPr>
          <a:p>
            <a:pPr indent="0" algn="l" fontAlgn="auto">
              <a:lnSpc>
                <a:spcPct val="125000"/>
              </a:lnSpc>
            </a:pPr>
            <a:r>
              <a:rPr kumimoji="1" lang="en-US" altLang="zh-CN" sz="1400" dirty="0">
                <a:latin typeface="Times New Roman" panose="02020603050405020304" charset="0"/>
                <a:cs typeface="Times New Roman" panose="02020603050405020304" charset="0"/>
              </a:rPr>
              <a:t>The semi-unitary solution is obtained via TSVD:</a:t>
            </a:r>
            <a:endParaRPr kumimoji="1" lang="en-US" altLang="zh-CN" sz="14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grpSp>
        <p:nvGrpSpPr>
          <p:cNvPr id="67" name="组合 66"/>
          <p:cNvGrpSpPr/>
          <p:nvPr/>
        </p:nvGrpSpPr>
        <p:grpSpPr>
          <a:xfrm>
            <a:off x="9937115" y="5542915"/>
            <a:ext cx="1557020" cy="241935"/>
            <a:chOff x="2149" y="4994"/>
            <a:chExt cx="6788" cy="1076"/>
          </a:xfrm>
        </p:grpSpPr>
        <p:pic>
          <p:nvPicPr>
            <p:cNvPr id="68" name="图片 67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2149" y="4994"/>
              <a:ext cx="3045" cy="1050"/>
            </a:xfrm>
            <a:prstGeom prst="rect">
              <a:avLst/>
            </a:prstGeom>
          </p:spPr>
        </p:pic>
        <p:pic>
          <p:nvPicPr>
            <p:cNvPr id="69" name="图片 68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5413" y="5020"/>
              <a:ext cx="3525" cy="1050"/>
            </a:xfrm>
            <a:prstGeom prst="rect">
              <a:avLst/>
            </a:prstGeom>
          </p:spPr>
        </p:pic>
      </p:grpSp>
      <p:pic>
        <p:nvPicPr>
          <p:cNvPr id="70" name="图片 69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085455" y="5527675"/>
            <a:ext cx="1668145" cy="257175"/>
          </a:xfrm>
          <a:prstGeom prst="rect">
            <a:avLst/>
          </a:prstGeom>
        </p:spPr>
      </p:pic>
      <p:sp>
        <p:nvSpPr>
          <p:cNvPr id="72" name="文本框 71"/>
          <p:cNvSpPr txBox="1"/>
          <p:nvPr/>
        </p:nvSpPr>
        <p:spPr>
          <a:xfrm>
            <a:off x="7755255" y="5936615"/>
            <a:ext cx="1729740" cy="43751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 lnSpcReduction="20000"/>
          </a:bodyPr>
          <a:p>
            <a:pPr indent="0" algn="l" fontAlgn="auto">
              <a:lnSpc>
                <a:spcPct val="125000"/>
              </a:lnSpc>
            </a:pPr>
            <a:r>
              <a:rPr kumimoji="1" lang="en-US" altLang="zh-CN" sz="1400" dirty="0">
                <a:latin typeface="Times New Roman" panose="02020603050405020304" charset="0"/>
                <a:cs typeface="Times New Roman" panose="02020603050405020304" charset="0"/>
              </a:rPr>
              <a:t>Phase extraction: </a:t>
            </a:r>
            <a:endParaRPr kumimoji="1" lang="en-US" altLang="zh-CN" sz="14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73" name="图片 72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317990" y="5977255"/>
            <a:ext cx="2084070" cy="408305"/>
          </a:xfrm>
          <a:prstGeom prst="rect">
            <a:avLst/>
          </a:prstGeom>
        </p:spPr>
      </p:pic>
      <p:pic>
        <p:nvPicPr>
          <p:cNvPr id="74" name="图片 73"/>
          <p:cNvPicPr>
            <a:picLocks noChangeAspect="1"/>
          </p:cNvPicPr>
          <p:nvPr/>
        </p:nvPicPr>
        <p:blipFill>
          <a:blip r:embed="rId17"/>
          <a:srcRect r="13677"/>
          <a:stretch>
            <a:fillRect/>
          </a:stretch>
        </p:blipFill>
        <p:spPr>
          <a:xfrm>
            <a:off x="7991475" y="3246120"/>
            <a:ext cx="3410585" cy="656590"/>
          </a:xfrm>
          <a:prstGeom prst="rect">
            <a:avLst/>
          </a:prstGeom>
        </p:spPr>
      </p:pic>
      <p:pic>
        <p:nvPicPr>
          <p:cNvPr id="75" name="图片 74"/>
          <p:cNvPicPr>
            <a:picLocks noChangeAspect="1"/>
          </p:cNvPicPr>
          <p:nvPr/>
        </p:nvPicPr>
        <p:blipFill>
          <a:blip r:embed="rId18"/>
          <a:srcRect r="24150"/>
          <a:stretch>
            <a:fillRect/>
          </a:stretch>
        </p:blipFill>
        <p:spPr>
          <a:xfrm>
            <a:off x="8422005" y="4430395"/>
            <a:ext cx="2678430" cy="629285"/>
          </a:xfrm>
          <a:prstGeom prst="rect">
            <a:avLst/>
          </a:prstGeom>
        </p:spPr>
      </p:pic>
    </p:spTree>
    <p:custDataLst>
      <p:tags r:id="rId19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/>
      <p:bldP spid="59" grpId="1"/>
      <p:bldP spid="60" grpId="0"/>
      <p:bldP spid="60" grpId="1"/>
      <p:bldP spid="4" grpId="0" animBg="1"/>
      <p:bldP spid="5" grpId="0" animBg="1"/>
      <p:bldP spid="48" grpId="0"/>
      <p:bldP spid="64" grpId="0"/>
      <p:bldP spid="66" grpId="0"/>
      <p:bldP spid="72" grpId="0"/>
      <p:bldP spid="4" grpId="1" animBg="1"/>
      <p:bldP spid="5" grpId="1" animBg="1"/>
      <p:bldP spid="48" grpId="1"/>
      <p:bldP spid="64" grpId="1"/>
      <p:bldP spid="66" grpId="1"/>
      <p:bldP spid="72" grpId="1"/>
      <p:bldP spid="54" grpId="0"/>
      <p:bldP spid="54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11" name="组合 10"/>
          <p:cNvGrpSpPr/>
          <p:nvPr/>
        </p:nvGrpSpPr>
        <p:grpSpPr>
          <a:xfrm>
            <a:off x="327660" y="221615"/>
            <a:ext cx="8001635" cy="540385"/>
            <a:chOff x="820" y="1471"/>
            <a:chExt cx="12601" cy="851"/>
          </a:xfrm>
        </p:grpSpPr>
        <p:sp>
          <p:nvSpPr>
            <p:cNvPr id="6" name="文本框 5"/>
            <p:cNvSpPr txBox="1"/>
            <p:nvPr/>
          </p:nvSpPr>
          <p:spPr>
            <a:xfrm>
              <a:off x="820" y="1471"/>
              <a:ext cx="1260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2800" b="1" dirty="0">
                  <a:solidFill>
                    <a:schemeClr val="bg1"/>
                  </a:solidFill>
                  <a:latin typeface="Times New Roman" panose="02020603050405020304" charset="0"/>
                  <a:cs typeface="Times New Roman" panose="02020603050405020304" charset="0"/>
                </a:rPr>
                <a:t>III-</a:t>
              </a:r>
              <a:endParaRPr lang="en-US" altLang="zh-CN" sz="2800" b="1" dirty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1634" y="1500"/>
              <a:ext cx="11787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2800" b="1" dirty="0">
                  <a:solidFill>
                    <a:schemeClr val="bg1"/>
                  </a:solidFill>
                  <a:latin typeface="Times New Roman" panose="02020603050405020304" charset="0"/>
                  <a:ea typeface="Verdana" panose="020B0604030504040204" pitchFamily="34" charset="0"/>
                  <a:cs typeface="Times New Roman" panose="02020603050405020304" charset="0"/>
                </a:rPr>
                <a:t>Hybrid Precoding and Combining Design</a:t>
              </a:r>
              <a:endParaRPr lang="en-US" altLang="zh-CN" sz="2800" b="1" dirty="0">
                <a:solidFill>
                  <a:schemeClr val="bg1"/>
                </a:solidFill>
                <a:latin typeface="Times New Roman" panose="02020603050405020304" charset="0"/>
                <a:ea typeface="Verdana" panose="020B0604030504040204" pitchFamily="34" charset="0"/>
                <a:cs typeface="Times New Roman" panose="02020603050405020304" charset="0"/>
              </a:endParaRPr>
            </a:p>
          </p:txBody>
        </p:sp>
      </p:grpSp>
      <p:sp>
        <p:nvSpPr>
          <p:cNvPr id="4" name="文本框 3"/>
          <p:cNvSpPr txBox="1"/>
          <p:nvPr/>
        </p:nvSpPr>
        <p:spPr>
          <a:xfrm>
            <a:off x="669925" y="1118235"/>
            <a:ext cx="5575300" cy="39624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vert="horz" wrap="square" lIns="91440" tIns="45720" rIns="91440" bIns="45720" rtlCol="0" anchor="t">
            <a:noAutofit/>
          </a:bodyPr>
          <a:p>
            <a:pPr algn="ctr"/>
            <a:r>
              <a:rPr kumimoji="1" lang="en-US" altLang="zh-CN" b="1" i="1" dirty="0">
                <a:solidFill>
                  <a:srgbClr val="00B050"/>
                </a:solidFill>
                <a:sym typeface="+mn-ea"/>
              </a:rPr>
              <a:t>MUI Suppression Property</a:t>
            </a:r>
            <a:endParaRPr kumimoji="1" lang="en-US" altLang="zh-CN" b="1" i="1" dirty="0">
              <a:solidFill>
                <a:srgbClr val="00B050"/>
              </a:solidFill>
              <a:sym typeface="+mn-ea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669925" y="1511300"/>
            <a:ext cx="5575300" cy="4766310"/>
          </a:xfrm>
          <a:prstGeom prst="rect">
            <a:avLst/>
          </a:prstGeom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7" name="文本框 26"/>
          <p:cNvSpPr txBox="1"/>
          <p:nvPr/>
        </p:nvSpPr>
        <p:spPr>
          <a:xfrm>
            <a:off x="6694170" y="1115060"/>
            <a:ext cx="5151120" cy="39624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vert="horz" wrap="square" lIns="91440" tIns="45720" rIns="91440" bIns="45720" rtlCol="0" anchor="t">
            <a:noAutofit/>
          </a:bodyPr>
          <a:p>
            <a:pPr algn="ctr"/>
            <a:r>
              <a:rPr kumimoji="1" lang="en-US" altLang="zh-CN" b="1" i="1" dirty="0">
                <a:solidFill>
                  <a:srgbClr val="00B050"/>
                </a:solidFill>
                <a:sym typeface="+mn-ea"/>
              </a:rPr>
              <a:t>MUI Suppression Property</a:t>
            </a:r>
            <a:endParaRPr kumimoji="1" lang="en-US" altLang="zh-CN" b="1" i="1" dirty="0">
              <a:solidFill>
                <a:srgbClr val="00B050"/>
              </a:solidFill>
              <a:sym typeface="+mn-ea"/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6694170" y="1511300"/>
            <a:ext cx="5149850" cy="4776470"/>
          </a:xfrm>
          <a:prstGeom prst="rect">
            <a:avLst/>
          </a:prstGeom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4" name="文本框 63"/>
              <p:cNvSpPr txBox="1"/>
              <p:nvPr/>
            </p:nvSpPr>
            <p:spPr>
              <a:xfrm>
                <a:off x="844550" y="1630680"/>
                <a:ext cx="3165475" cy="316230"/>
              </a:xfrm>
              <a:prstGeom prst="rect">
                <a:avLst/>
              </a:prstGeom>
            </p:spPr>
            <p:txBody>
              <a:bodyPr vert="horz" wrap="square" lIns="91440" tIns="45720" rIns="91440" bIns="45720" rtlCol="0" anchor="ctr"/>
              <a:p>
                <a:pPr indent="0" algn="l" fontAlgn="auto">
                  <a:lnSpc>
                    <a:spcPct val="125000"/>
                  </a:lnSpc>
                </a:pPr>
                <a:r>
                  <a:rPr kumimoji="1" lang="en-US" altLang="zh-CN" sz="1400" dirty="0">
                    <a:solidFill>
                      <a:srgbClr val="C000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(1) The validity of </a:t>
                </a:r>
                <a:r>
                  <a:rPr kumimoji="1" lang="en-US" altLang="zh-CN" sz="1400" dirty="0">
                    <a:solidFill>
                      <a:srgbClr val="C00000"/>
                    </a:solidFill>
                    <a:latin typeface="Times New Roman" panose="02020603050405020304" charset="0"/>
                    <a:cs typeface="Times New Roman" panose="02020603050405020304" charset="0"/>
                    <a:sym typeface="+mn-ea"/>
                  </a:rPr>
                  <a:t> computing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1400" i="1" dirty="0">
                            <a:solidFill>
                              <a:srgbClr val="C00000"/>
                            </a:solidFill>
                            <a:latin typeface="Cambria Math" panose="02040503050406030204" charset="0"/>
                            <a:cs typeface="Cambria Math" panose="02040503050406030204" charset="0"/>
                          </a:rPr>
                        </m:ctrlPr>
                      </m:sSubPr>
                      <m:e>
                        <m:acc>
                          <m:accPr>
                            <m:chr m:val="̅"/>
                            <m:ctrlPr>
                              <a:rPr kumimoji="1" lang="en-US" altLang="zh-CN" sz="1400" i="1" dirty="0">
                                <a:solidFill>
                                  <a:srgbClr val="C00000"/>
                                </a:solidFill>
                                <a:latin typeface="Cambria Math" panose="02040503050406030204" charset="0"/>
                                <a:cs typeface="Cambria Math" panose="02040503050406030204" charset="0"/>
                              </a:rPr>
                            </m:ctrlPr>
                          </m:accPr>
                          <m:e>
                            <m:r>
                              <a:rPr kumimoji="1" lang="en-US" altLang="zh-CN" sz="1400" b="1" dirty="0">
                                <a:solidFill>
                                  <a:srgbClr val="C00000"/>
                                </a:solidFill>
                                <a:latin typeface="Cambria Math" panose="02040503050406030204" charset="0"/>
                                <a:cs typeface="Cambria Math" panose="02040503050406030204" charset="0"/>
                              </a:rPr>
                              <m:t>𝐇</m:t>
                            </m:r>
                          </m:e>
                        </m:acc>
                      </m:e>
                      <m:sub>
                        <m:r>
                          <m:rPr>
                            <m:sty m:val="p"/>
                          </m:rPr>
                          <a:rPr kumimoji="1" lang="en-US" altLang="zh-CN" sz="1400" dirty="0">
                            <a:solidFill>
                              <a:srgbClr val="C00000"/>
                            </a:solidFill>
                            <a:latin typeface="Cambria Math" panose="02040503050406030204" charset="0"/>
                            <a:cs typeface="Cambria Math" panose="02040503050406030204" charset="0"/>
                          </a:rPr>
                          <m:t>res</m:t>
                        </m:r>
                        <m:r>
                          <a:rPr kumimoji="1" lang="en-US" altLang="zh-CN" sz="1400" i="1" dirty="0">
                            <a:solidFill>
                              <a:srgbClr val="C00000"/>
                            </a:solidFill>
                            <a:latin typeface="Cambria Math" panose="02040503050406030204" charset="0"/>
                            <a:cs typeface="Cambria Math" panose="02040503050406030204" charset="0"/>
                          </a:rPr>
                          <m:t>,</m:t>
                        </m:r>
                        <m:r>
                          <a:rPr kumimoji="1" lang="en-US" altLang="zh-CN" sz="1400" i="1" dirty="0">
                            <a:solidFill>
                              <a:srgbClr val="C00000"/>
                            </a:solidFill>
                            <a:latin typeface="Cambria Math" panose="02040503050406030204" charset="0"/>
                            <a:cs typeface="Cambria Math" panose="02040503050406030204" charset="0"/>
                          </a:rPr>
                          <m:t>𝑘</m:t>
                        </m:r>
                      </m:sub>
                    </m:sSub>
                  </m:oMath>
                </a14:m>
                <a:r>
                  <a:rPr kumimoji="1" lang="en-US" altLang="zh-CN" sz="1400" dirty="0">
                    <a:solidFill>
                      <a:srgbClr val="C000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:</a:t>
                </a:r>
                <a:endParaRPr kumimoji="1" lang="en-US" altLang="zh-CN" sz="1400" dirty="0">
                  <a:solidFill>
                    <a:srgbClr val="C00000"/>
                  </a:solidFill>
                  <a:latin typeface="Times New Roman" panose="02020603050405020304" charset="0"/>
                  <a:cs typeface="Times New Roman" panose="02020603050405020304" charset="0"/>
                </a:endParaRPr>
              </a:p>
            </p:txBody>
          </p:sp>
        </mc:Choice>
        <mc:Fallback>
          <p:sp>
            <p:nvSpPr>
              <p:cNvPr id="64" name="文本框 6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4550" y="1630680"/>
                <a:ext cx="3165475" cy="316230"/>
              </a:xfrm>
              <a:prstGeom prst="rect">
                <a:avLst/>
              </a:prstGeom>
              <a:blipFill rotWithShape="1">
                <a:blip r:embed="rId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" name="文本框 1"/>
              <p:cNvSpPr txBox="1"/>
              <p:nvPr/>
            </p:nvSpPr>
            <p:spPr>
              <a:xfrm>
                <a:off x="7140575" y="4124960"/>
                <a:ext cx="5031105" cy="632460"/>
              </a:xfrm>
              <a:prstGeom prst="rect">
                <a:avLst/>
              </a:prstGeom>
            </p:spPr>
            <p:txBody>
              <a:bodyPr vert="horz" wrap="square" lIns="91440" tIns="45720" rIns="91440" bIns="45720" rtlCol="0" anchor="ctr">
                <a:normAutofit lnSpcReduction="10000"/>
              </a:bodyPr>
              <a:p>
                <a:pPr indent="0" algn="l" fontAlgn="auto">
                  <a:lnSpc>
                    <a:spcPct val="125000"/>
                  </a:lnSpc>
                </a:pPr>
                <a:r>
                  <a:rPr kumimoji="1" lang="en-US" altLang="zh-CN" sz="1200" dirty="0">
                    <a:latin typeface="Times New Roman" panose="02020603050405020304" charset="0"/>
                    <a:cs typeface="Times New Roman" panose="02020603050405020304" charset="0"/>
                  </a:rPr>
                  <a:t>Under the CM constraint, phase extraction minimizes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kumimoji="1" lang="en-US" altLang="zh-CN" sz="1200" i="1" dirty="0">
                            <a:latin typeface="Cambria Math" panose="02040503050406030204" charset="0"/>
                            <a:cs typeface="Cambria Math" panose="02040503050406030204" charset="0"/>
                          </a:rPr>
                        </m:ctrlPr>
                      </m:sSubSupPr>
                      <m:e>
                        <m:d>
                          <m:dPr>
                            <m:begChr m:val="‖"/>
                            <m:endChr m:val="‖"/>
                            <m:ctrlPr>
                              <a:rPr kumimoji="1" lang="en-US" altLang="zh-CN" sz="1200" i="1" dirty="0">
                                <a:latin typeface="Cambria Math" panose="02040503050406030204" charset="0"/>
                                <a:cs typeface="Cambria Math" panose="02040503050406030204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kumimoji="1" lang="en-US" altLang="zh-CN" sz="1200" i="1" dirty="0">
                                    <a:latin typeface="Cambria Math" panose="02040503050406030204" charset="0"/>
                                    <a:cs typeface="Cambria Math" panose="02040503050406030204" charset="0"/>
                                  </a:rPr>
                                </m:ctrlPr>
                              </m:sSubPr>
                              <m:e>
                                <m:sSub>
                                  <m:sSubPr>
                                    <m:ctrlPr>
                                      <a:rPr kumimoji="1" lang="en-US" altLang="zh-CN" sz="1200" i="1" dirty="0">
                                        <a:latin typeface="Cambria Math" panose="02040503050406030204" charset="0"/>
                                        <a:cs typeface="Cambria Math" panose="02040503050406030204" charset="0"/>
                                      </a:rPr>
                                    </m:ctrlPr>
                                  </m:sSubPr>
                                  <m:e>
                                    <m:acc>
                                      <m:accPr>
                                        <m:ctrlPr>
                                          <a:rPr kumimoji="1" lang="en-US" altLang="zh-CN" sz="1200" i="1" dirty="0">
                                            <a:latin typeface="Cambria Math" panose="02040503050406030204" charset="0"/>
                                            <a:cs typeface="Cambria Math" panose="02040503050406030204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kumimoji="1" lang="en-US" altLang="zh-CN" sz="1200" b="1" dirty="0">
                                            <a:latin typeface="Cambria Math" panose="02040503050406030204" charset="0"/>
                                            <a:cs typeface="Cambria Math" panose="02040503050406030204" charset="0"/>
                                          </a:rPr>
                                          <m:t>𝐅</m:t>
                                        </m:r>
                                      </m:e>
                                    </m:acc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kumimoji="1" lang="en-US" altLang="zh-CN" sz="1200" dirty="0">
                                        <a:latin typeface="Cambria Math" panose="02040503050406030204" charset="0"/>
                                        <a:cs typeface="Cambria Math" panose="02040503050406030204" charset="0"/>
                                      </a:rPr>
                                      <m:t>A</m:t>
                                    </m:r>
                                    <m:r>
                                      <a:rPr kumimoji="1" lang="en-US" altLang="zh-CN" sz="1200" i="1" dirty="0">
                                        <a:latin typeface="Cambria Math" panose="02040503050406030204" charset="0"/>
                                        <a:cs typeface="Cambria Math" panose="02040503050406030204" charset="0"/>
                                      </a:rPr>
                                      <m:t>,</m:t>
                                    </m:r>
                                    <m:r>
                                      <a:rPr kumimoji="1" lang="en-US" altLang="zh-CN" sz="1200" i="1" dirty="0">
                                        <a:latin typeface="Cambria Math" panose="02040503050406030204" charset="0"/>
                                        <a:cs typeface="Cambria Math" panose="02040503050406030204" charset="0"/>
                                      </a:rPr>
                                      <m:t>𝑘</m:t>
                                    </m:r>
                                  </m:sub>
                                </m:sSub>
                                <m:r>
                                  <a:rPr kumimoji="1" lang="en-US" altLang="zh-CN" sz="1200" b="1" dirty="0">
                                    <a:latin typeface="Cambria Math" panose="02040503050406030204" charset="0"/>
                                    <a:cs typeface="Cambria Math" panose="02040503050406030204" charset="0"/>
                                  </a:rPr>
                                  <m:t>−</m:t>
                                </m:r>
                                <m:r>
                                  <a:rPr kumimoji="1" lang="en-US" altLang="zh-CN" sz="1200" b="1" dirty="0">
                                    <a:latin typeface="Cambria Math" panose="02040503050406030204" charset="0"/>
                                    <a:cs typeface="Cambria Math" panose="02040503050406030204" charset="0"/>
                                  </a:rPr>
                                  <m:t>𝐅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kumimoji="1" lang="en-US" altLang="zh-CN" sz="1200" dirty="0">
                                    <a:latin typeface="Cambria Math" panose="02040503050406030204" charset="0"/>
                                    <a:cs typeface="Cambria Math" panose="02040503050406030204" charset="0"/>
                                  </a:rPr>
                                  <m:t>A</m:t>
                                </m:r>
                                <m:r>
                                  <a:rPr kumimoji="1" lang="en-US" altLang="zh-CN" sz="1200" i="1" dirty="0">
                                    <a:latin typeface="Cambria Math" panose="02040503050406030204" charset="0"/>
                                    <a:cs typeface="Cambria Math" panose="02040503050406030204" charset="0"/>
                                  </a:rPr>
                                  <m:t>,</m:t>
                                </m:r>
                                <m:r>
                                  <a:rPr kumimoji="1" lang="en-US" altLang="zh-CN" sz="1200" i="1" dirty="0">
                                    <a:latin typeface="Cambria Math" panose="02040503050406030204" charset="0"/>
                                    <a:cs typeface="Cambria Math" panose="02040503050406030204" charset="0"/>
                                  </a:rPr>
                                  <m:t>𝑘</m:t>
                                </m:r>
                              </m:sub>
                            </m:sSub>
                          </m:e>
                        </m:d>
                      </m:e>
                      <m:sub>
                        <m:r>
                          <a:rPr kumimoji="1" lang="en-US" altLang="zh-CN" sz="1200" i="1" dirty="0">
                            <a:latin typeface="Cambria Math" panose="02040503050406030204" charset="0"/>
                            <a:cs typeface="Cambria Math" panose="02040503050406030204" charset="0"/>
                          </a:rPr>
                          <m:t>𝐹</m:t>
                        </m:r>
                      </m:sub>
                      <m:sup>
                        <m:r>
                          <a:rPr kumimoji="1" lang="en-US" altLang="zh-CN" sz="1200" i="1" dirty="0">
                            <a:latin typeface="Cambria Math" panose="02040503050406030204" charset="0"/>
                            <a:cs typeface="Cambria Math" panose="02040503050406030204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kumimoji="1" lang="en-US" altLang="zh-CN" sz="1200" baseline="30000" dirty="0">
                    <a:latin typeface="Cambria Math" panose="02040503050406030204" charset="0"/>
                    <a:cs typeface="Cambria Math" panose="02040503050406030204" charset="0"/>
                  </a:rPr>
                  <a:t>[4]</a:t>
                </a:r>
                <a:r>
                  <a:rPr kumimoji="1" lang="en-US" altLang="zh-CN" sz="1200" dirty="0">
                    <a:latin typeface="Cambria Math" panose="02040503050406030204" charset="0"/>
                    <a:cs typeface="Cambria Math" panose="02040503050406030204" charset="0"/>
                  </a:rPr>
                  <a:t> , </a:t>
                </a:r>
                <a:r>
                  <a:rPr kumimoji="1" lang="en-US" altLang="zh-CN" sz="1200" dirty="0">
                    <a:solidFill>
                      <a:srgbClr val="00B05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rendering prior MUI negligible</a:t>
                </a:r>
                <a:r>
                  <a:rPr kumimoji="1" lang="en-US" altLang="zh-CN" sz="1200" dirty="0">
                    <a:solidFill>
                      <a:srgbClr val="00B050"/>
                    </a:solidFill>
                    <a:latin typeface="Cambria Math" panose="02040503050406030204" charset="0"/>
                    <a:cs typeface="Cambria Math" panose="02040503050406030204" charset="0"/>
                  </a:rPr>
                  <a:t>.</a:t>
                </a:r>
                <a:endParaRPr kumimoji="1" lang="en-US" altLang="zh-CN" sz="1200" dirty="0">
                  <a:latin typeface="Cambria Math" panose="02040503050406030204" charset="0"/>
                  <a:cs typeface="Cambria Math" panose="02040503050406030204" charset="0"/>
                </a:endParaRPr>
              </a:p>
            </p:txBody>
          </p:sp>
        </mc:Choice>
        <mc:Fallback>
          <p:sp>
            <p:nvSpPr>
              <p:cNvPr id="2" name="文本框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40575" y="4124960"/>
                <a:ext cx="5031105" cy="632460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文本框 2"/>
          <p:cNvSpPr txBox="1"/>
          <p:nvPr/>
        </p:nvSpPr>
        <p:spPr>
          <a:xfrm>
            <a:off x="6871335" y="2665095"/>
            <a:ext cx="773430" cy="32575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vert="horz" wrap="square" lIns="91440" tIns="45720" rIns="91440" bIns="45720" rtlCol="0" anchor="t">
            <a:noAutofit/>
          </a:bodyPr>
          <a:p>
            <a:pPr algn="ctr"/>
            <a:r>
              <a:rPr kumimoji="1" lang="en-US" altLang="zh-CN" sz="1400" b="1" dirty="0">
                <a:solidFill>
                  <a:srgbClr val="00B050"/>
                </a:solidFill>
                <a:latin typeface="Cambria Math" panose="02040503050406030204" charset="0"/>
                <a:cs typeface="Cambria Math" panose="02040503050406030204" charset="0"/>
                <a:sym typeface="+mn-ea"/>
              </a:rPr>
              <a:t>Proof </a:t>
            </a:r>
            <a:endParaRPr kumimoji="1" lang="en-US" altLang="zh-CN" sz="1400" b="1" dirty="0">
              <a:solidFill>
                <a:srgbClr val="00B050"/>
              </a:solidFill>
              <a:latin typeface="Cambria Math" panose="02040503050406030204" charset="0"/>
              <a:cs typeface="Cambria Math" panose="02040503050406030204" charset="0"/>
            </a:endParaRPr>
          </a:p>
          <a:p>
            <a:pPr algn="ctr"/>
            <a:endParaRPr kumimoji="1" lang="en-US" altLang="zh-CN" sz="1400" b="1" i="1" dirty="0">
              <a:solidFill>
                <a:srgbClr val="00B050"/>
              </a:solidFill>
              <a:latin typeface="Cambria Math" panose="02040503050406030204" charset="0"/>
              <a:cs typeface="Cambria Math" panose="02040503050406030204" charset="0"/>
              <a:sym typeface="+mn-ea"/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7418705" y="3444240"/>
            <a:ext cx="4117340" cy="623570"/>
            <a:chOff x="12381" y="5266"/>
            <a:chExt cx="6484" cy="982"/>
          </a:xfrm>
        </p:grpSpPr>
        <p:grpSp>
          <p:nvGrpSpPr>
            <p:cNvPr id="14" name="组合 13"/>
            <p:cNvGrpSpPr/>
            <p:nvPr/>
          </p:nvGrpSpPr>
          <p:grpSpPr>
            <a:xfrm>
              <a:off x="12381" y="5266"/>
              <a:ext cx="3370" cy="979"/>
              <a:chOff x="13150" y="6021"/>
              <a:chExt cx="3370" cy="979"/>
            </a:xfrm>
          </p:grpSpPr>
          <p:pic>
            <p:nvPicPr>
              <p:cNvPr id="15" name="图片 14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3150" y="6022"/>
                <a:ext cx="3371" cy="979"/>
              </a:xfrm>
              <a:prstGeom prst="rect">
                <a:avLst/>
              </a:prstGeom>
            </p:spPr>
          </p:pic>
          <p:sp>
            <p:nvSpPr>
              <p:cNvPr id="21" name="椭圆 20"/>
              <p:cNvSpPr/>
              <p:nvPr>
                <p:custDataLst>
                  <p:tags r:id="rId4"/>
                </p:custDataLst>
              </p:nvPr>
            </p:nvSpPr>
            <p:spPr>
              <a:xfrm>
                <a:off x="15460" y="6021"/>
                <a:ext cx="766" cy="548"/>
              </a:xfrm>
              <a:prstGeom prst="ellipse">
                <a:avLst/>
              </a:prstGeom>
              <a:noFill/>
              <a:ln w="19050">
                <a:solidFill>
                  <a:srgbClr val="252AA8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</a:extLst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>
                  <a:solidFill>
                    <a:srgbClr val="7030A0"/>
                  </a:solidFill>
                </a:endParaRPr>
              </a:p>
            </p:txBody>
          </p:sp>
        </p:grpSp>
        <p:sp>
          <p:nvSpPr>
            <p:cNvPr id="24" name="文本框 23"/>
            <p:cNvSpPr txBox="1"/>
            <p:nvPr/>
          </p:nvSpPr>
          <p:spPr>
            <a:xfrm>
              <a:off x="16352" y="5582"/>
              <a:ext cx="2513" cy="666"/>
            </a:xfrm>
            <a:prstGeom prst="rect">
              <a:avLst/>
            </a:prstGeom>
          </p:spPr>
          <p:txBody>
            <a:bodyPr vert="horz" wrap="square" lIns="91440" tIns="45720" rIns="91440" bIns="45720" rtlCol="0" anchor="ctr">
              <a:noAutofit/>
            </a:bodyPr>
            <a:p>
              <a:pPr indent="0" algn="l" fontAlgn="auto">
                <a:lnSpc>
                  <a:spcPct val="125000"/>
                </a:lnSpc>
              </a:pPr>
              <a:r>
                <a:rPr kumimoji="1" lang="en-US" altLang="zh-CN" sz="1000" dirty="0">
                  <a:latin typeface="Times New Roman" panose="02020603050405020304" charset="0"/>
                  <a:cs typeface="Times New Roman" panose="02020603050405020304" charset="0"/>
                </a:rPr>
                <a:t>An all-zero matrix due to the orthogonality</a:t>
              </a:r>
              <a:endParaRPr kumimoji="1" lang="en-US" altLang="zh-CN" sz="1000" dirty="0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cxnSp>
          <p:nvCxnSpPr>
            <p:cNvPr id="26" name="曲线连接符 25"/>
            <p:cNvCxnSpPr>
              <a:endCxn id="24" idx="1"/>
            </p:cNvCxnSpPr>
            <p:nvPr/>
          </p:nvCxnSpPr>
          <p:spPr>
            <a:xfrm>
              <a:off x="15457" y="5540"/>
              <a:ext cx="895" cy="375"/>
            </a:xfrm>
            <a:prstGeom prst="curvedConnector3">
              <a:avLst>
                <a:gd name="adj1" fmla="val 50056"/>
              </a:avLst>
            </a:prstGeom>
            <a:ln w="19050">
              <a:solidFill>
                <a:srgbClr val="252AA8"/>
              </a:solidFill>
              <a:tailEnd type="arrow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</p:grpSp>
      <p:sp>
        <p:nvSpPr>
          <p:cNvPr id="29" name="文本框 28"/>
          <p:cNvSpPr txBox="1"/>
          <p:nvPr/>
        </p:nvSpPr>
        <p:spPr>
          <a:xfrm>
            <a:off x="6963410" y="1927860"/>
            <a:ext cx="4845050" cy="61277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p>
            <a:pPr indent="0" algn="l" fontAlgn="auto">
              <a:lnSpc>
                <a:spcPct val="125000"/>
              </a:lnSpc>
            </a:pPr>
            <a:r>
              <a:rPr kumimoji="1" lang="en-US" altLang="zh-CN" sz="1400" b="1" u="sng" dirty="0">
                <a:latin typeface="Times New Roman" panose="02020603050405020304" charset="0"/>
                <a:cs typeface="Times New Roman" panose="02020603050405020304" charset="0"/>
              </a:rPr>
              <a:t>Property</a:t>
            </a:r>
            <a:r>
              <a:rPr kumimoji="1" lang="en-US" altLang="zh-CN" sz="1400" dirty="0">
                <a:latin typeface="Times New Roman" panose="02020603050405020304" charset="0"/>
                <a:cs typeface="Times New Roman" panose="02020603050405020304" charset="0"/>
              </a:rPr>
              <a:t>: The derived analog precoder </a:t>
            </a:r>
            <a:r>
              <a:rPr kumimoji="1" lang="en-US" altLang="zh-CN" sz="1400" b="1" dirty="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effectively suppresses the MUI</a:t>
            </a:r>
            <a:r>
              <a:rPr kumimoji="1" lang="en-US" altLang="zh-CN" sz="1400" dirty="0">
                <a:latin typeface="Times New Roman" panose="02020603050405020304" charset="0"/>
                <a:cs typeface="Times New Roman" panose="02020603050405020304" charset="0"/>
              </a:rPr>
              <a:t> it causes to </a:t>
            </a:r>
            <a:r>
              <a:rPr kumimoji="1" lang="en-US" altLang="zh-CN" sz="1400" b="1" dirty="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prior MSs</a:t>
            </a:r>
            <a:r>
              <a:rPr kumimoji="1" lang="en-US" altLang="zh-CN" sz="1400" dirty="0">
                <a:latin typeface="Times New Roman" panose="02020603050405020304" charset="0"/>
                <a:cs typeface="Times New Roman" panose="02020603050405020304" charset="0"/>
              </a:rPr>
              <a:t> when harvesting the array gain.</a:t>
            </a:r>
            <a:endParaRPr kumimoji="1" lang="zh-CN" altLang="en-US" sz="14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6772910" y="1630680"/>
            <a:ext cx="5220970" cy="316230"/>
          </a:xfrm>
          <a:prstGeom prst="rect">
            <a:avLst/>
          </a:prstGeom>
        </p:spPr>
        <p:txBody>
          <a:bodyPr vert="horz" wrap="square" lIns="91440" tIns="45720" rIns="91440" bIns="45720" rtlCol="0" anchor="ctr"/>
          <a:p>
            <a:pPr indent="0" algn="l" fontAlgn="auto">
              <a:lnSpc>
                <a:spcPct val="125000"/>
              </a:lnSpc>
            </a:pPr>
            <a:r>
              <a:rPr kumimoji="1" lang="en-US" altLang="zh-CN" sz="1400" dirty="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(2) The MUI suppression efficacy of MS-</a:t>
            </a:r>
            <a:r>
              <a:rPr kumimoji="1" lang="en-US" altLang="zh-CN" sz="1400" i="1" dirty="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k:</a:t>
            </a:r>
            <a:endParaRPr kumimoji="1" lang="en-US" altLang="zh-CN" sz="1400" dirty="0">
              <a:solidFill>
                <a:srgbClr val="C0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36" name="文本框 35"/>
          <p:cNvSpPr txBox="1"/>
          <p:nvPr/>
        </p:nvSpPr>
        <p:spPr>
          <a:xfrm>
            <a:off x="409575" y="6341745"/>
            <a:ext cx="908494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000">
                <a:latin typeface="Times New Roman" panose="02020603050405020304" charset="0"/>
                <a:cs typeface="Times New Roman" panose="02020603050405020304" charset="0"/>
              </a:rPr>
              <a:t>[4] X. Wu, D. Liu, and F. Yin, “Hybrid beamforming for multi-user massive MIMO systems,” </a:t>
            </a:r>
            <a:r>
              <a:rPr lang="en-US" altLang="zh-CN" sz="1000" i="1">
                <a:latin typeface="Times New Roman" panose="02020603050405020304" charset="0"/>
                <a:cs typeface="Times New Roman" panose="02020603050405020304" charset="0"/>
              </a:rPr>
              <a:t>IEEE Trans. Commun.</a:t>
            </a:r>
            <a:r>
              <a:rPr lang="en-US" altLang="zh-CN" sz="1000">
                <a:latin typeface="Times New Roman" panose="02020603050405020304" charset="0"/>
                <a:cs typeface="Times New Roman" panose="02020603050405020304" charset="0"/>
              </a:rPr>
              <a:t>, vol. 66, no. 9, pp. 3879–3891, Sep. 2018.</a:t>
            </a:r>
            <a:endParaRPr lang="en-US" altLang="zh-CN" sz="10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65" name="文本框 64"/>
          <p:cNvSpPr txBox="1"/>
          <p:nvPr/>
        </p:nvSpPr>
        <p:spPr>
          <a:xfrm>
            <a:off x="7140575" y="3008630"/>
            <a:ext cx="4264660" cy="41783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p>
            <a:pPr indent="0" algn="l" fontAlgn="auto">
              <a:lnSpc>
                <a:spcPct val="125000"/>
              </a:lnSpc>
            </a:pPr>
            <a:r>
              <a:rPr kumimoji="1" lang="en-US" altLang="zh-CN" sz="1200" dirty="0">
                <a:latin typeface="Times New Roman" panose="02020603050405020304" charset="0"/>
                <a:cs typeface="Times New Roman" panose="02020603050405020304" charset="0"/>
              </a:rPr>
              <a:t>The MUI generated by MS-</a:t>
            </a:r>
            <a:r>
              <a:rPr kumimoji="1" lang="en-US" altLang="zh-CN" sz="1200" i="1" dirty="0">
                <a:latin typeface="Times New Roman" panose="02020603050405020304" charset="0"/>
                <a:cs typeface="Times New Roman" panose="02020603050405020304" charset="0"/>
              </a:rPr>
              <a:t>k</a:t>
            </a:r>
            <a:r>
              <a:rPr kumimoji="1" lang="en-US" altLang="zh-CN" sz="1200" dirty="0">
                <a:latin typeface="Times New Roman" panose="02020603050405020304" charset="0"/>
                <a:cs typeface="Times New Roman" panose="02020603050405020304" charset="0"/>
              </a:rPr>
              <a:t> to prior MSs is upper-bounded as: </a:t>
            </a:r>
            <a:endParaRPr kumimoji="1" lang="en-US" altLang="zh-CN" sz="12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47" name="文本框 46"/>
          <p:cNvSpPr txBox="1"/>
          <p:nvPr/>
        </p:nvSpPr>
        <p:spPr>
          <a:xfrm>
            <a:off x="6963410" y="4662170"/>
            <a:ext cx="5031105" cy="61277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p>
            <a:pPr indent="0" algn="l" fontAlgn="auto">
              <a:lnSpc>
                <a:spcPct val="125000"/>
              </a:lnSpc>
            </a:pPr>
            <a:r>
              <a:rPr kumimoji="1" lang="en-US" altLang="zh-CN" sz="1400" b="1" dirty="0">
                <a:latin typeface="Times New Roman" panose="02020603050405020304" charset="0"/>
                <a:cs typeface="Times New Roman" panose="02020603050405020304" charset="0"/>
              </a:rPr>
              <a:t>However</a:t>
            </a:r>
            <a:r>
              <a:rPr kumimoji="1" lang="en-US" altLang="zh-CN" sz="1400" dirty="0">
                <a:latin typeface="Times New Roman" panose="02020603050405020304" charset="0"/>
                <a:cs typeface="Times New Roman" panose="02020603050405020304" charset="0"/>
              </a:rPr>
              <a:t>,</a:t>
            </a:r>
            <a:r>
              <a:rPr kumimoji="1" lang="en-US" altLang="zh-CN" sz="1400" b="1" dirty="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kumimoji="1" lang="en-US" altLang="zh-CN" sz="1400" dirty="0">
                <a:solidFill>
                  <a:schemeClr val="tx2"/>
                </a:solidFill>
                <a:latin typeface="Times New Roman" panose="02020603050405020304" charset="0"/>
                <a:cs typeface="Times New Roman" panose="02020603050405020304" charset="0"/>
              </a:rPr>
              <a:t>the MUI</a:t>
            </a:r>
            <a:r>
              <a:rPr kumimoji="1" lang="en-US" altLang="zh-CN" sz="1400" dirty="0">
                <a:latin typeface="Times New Roman" panose="02020603050405020304" charset="0"/>
                <a:cs typeface="Times New Roman" panose="02020603050405020304" charset="0"/>
              </a:rPr>
              <a:t> caused to </a:t>
            </a:r>
            <a:r>
              <a:rPr kumimoji="1" lang="en-US" altLang="zh-CN" sz="1400" b="1" dirty="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later MSs</a:t>
            </a:r>
            <a:r>
              <a:rPr kumimoji="1" lang="en-US" altLang="zh-CN" sz="14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kumimoji="1" lang="en-US" altLang="zh-CN" sz="1400" b="1" dirty="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still persists</a:t>
            </a:r>
            <a:r>
              <a:rPr kumimoji="1" lang="en-US" altLang="zh-CN" sz="1400" dirty="0">
                <a:latin typeface="Times New Roman" panose="02020603050405020304" charset="0"/>
                <a:cs typeface="Times New Roman" panose="02020603050405020304" charset="0"/>
              </a:rPr>
              <a:t>.</a:t>
            </a:r>
            <a:endParaRPr kumimoji="1" lang="zh-CN" altLang="en-US" sz="14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76" name="直角上箭头 75"/>
          <p:cNvSpPr/>
          <p:nvPr/>
        </p:nvSpPr>
        <p:spPr>
          <a:xfrm rot="5400000">
            <a:off x="7230745" y="5351145"/>
            <a:ext cx="501650" cy="351155"/>
          </a:xfrm>
          <a:prstGeom prst="bentUpArrow">
            <a:avLst/>
          </a:prstGeom>
          <a:noFill/>
          <a:ln>
            <a:solidFill>
              <a:srgbClr val="252AA8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7" name="文本框 76"/>
          <p:cNvSpPr txBox="1"/>
          <p:nvPr/>
        </p:nvSpPr>
        <p:spPr>
          <a:xfrm>
            <a:off x="7712710" y="5419090"/>
            <a:ext cx="3725545" cy="48133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p>
            <a:pPr indent="0" algn="l" fontAlgn="auto">
              <a:lnSpc>
                <a:spcPct val="125000"/>
              </a:lnSpc>
            </a:pPr>
            <a:r>
              <a:rPr kumimoji="1" lang="en-US" altLang="zh-CN" sz="1400" dirty="0">
                <a:latin typeface="Times New Roman" panose="02020603050405020304" charset="0"/>
                <a:cs typeface="Times New Roman" panose="02020603050405020304" charset="0"/>
              </a:rPr>
              <a:t>Achieving a </a:t>
            </a:r>
            <a:r>
              <a:rPr kumimoji="1" lang="en-US" altLang="zh-CN" sz="1400" b="1" dirty="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balance </a:t>
            </a:r>
            <a:r>
              <a:rPr kumimoji="1" lang="en-US" altLang="zh-CN" sz="1400" dirty="0">
                <a:latin typeface="Times New Roman" panose="02020603050405020304" charset="0"/>
                <a:cs typeface="Times New Roman" panose="02020603050405020304" charset="0"/>
              </a:rPr>
              <a:t>between array gains and MUI suppression!</a:t>
            </a:r>
            <a:endParaRPr kumimoji="1" lang="en-US" altLang="zh-CN" sz="14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48" name="文本框 47"/>
          <p:cNvSpPr txBox="1"/>
          <p:nvPr/>
        </p:nvSpPr>
        <p:spPr>
          <a:xfrm>
            <a:off x="1013460" y="2099945"/>
            <a:ext cx="5082540" cy="93853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p>
            <a:pPr indent="0" algn="l" fontAlgn="auto">
              <a:lnSpc>
                <a:spcPct val="125000"/>
              </a:lnSpc>
            </a:pPr>
            <a:r>
              <a:rPr kumimoji="1" lang="en-US" altLang="zh-CN" sz="14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The recursive design guarantees </a:t>
            </a:r>
            <a:r>
              <a:rPr kumimoji="1" lang="en-US" altLang="zh-CN" sz="1400" dirty="0">
                <a:solidFill>
                  <a:srgbClr val="00B05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mutually orthogonal previous analog precoders</a:t>
            </a:r>
            <a:r>
              <a:rPr kumimoji="1" lang="en-US" altLang="zh-CN" sz="14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for all MSs.</a:t>
            </a:r>
            <a:endParaRPr kumimoji="1" lang="en-US" altLang="zh-CN" sz="1400" dirty="0">
              <a:latin typeface="Times New Roman" panose="02020603050405020304" charset="0"/>
              <a:cs typeface="Times New Roman" panose="02020603050405020304" charset="0"/>
            </a:endParaRPr>
          </a:p>
          <a:p>
            <a:pPr indent="0" algn="l" fontAlgn="auto">
              <a:lnSpc>
                <a:spcPct val="125000"/>
              </a:lnSpc>
            </a:pPr>
            <a:r>
              <a:rPr kumimoji="1" lang="en-US" altLang="zh-CN" sz="1400" dirty="0">
                <a:latin typeface="Times New Roman" panose="02020603050405020304" charset="0"/>
                <a:cs typeface="Times New Roman" panose="02020603050405020304" charset="0"/>
              </a:rPr>
              <a:t>  </a:t>
            </a:r>
            <a:endParaRPr kumimoji="1" lang="en-US" altLang="zh-CN" sz="14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grpSp>
        <p:nvGrpSpPr>
          <p:cNvPr id="60" name="组合 59"/>
          <p:cNvGrpSpPr/>
          <p:nvPr/>
        </p:nvGrpSpPr>
        <p:grpSpPr>
          <a:xfrm>
            <a:off x="757555" y="2979420"/>
            <a:ext cx="5487035" cy="2101215"/>
            <a:chOff x="1193" y="4048"/>
            <a:chExt cx="8641" cy="3309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6" name="矩形 15"/>
                <p:cNvSpPr/>
                <p:nvPr/>
              </p:nvSpPr>
              <p:spPr>
                <a:xfrm>
                  <a:off x="1933" y="4511"/>
                  <a:ext cx="2889" cy="492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r>
                    <a:rPr kumimoji="1" lang="en-US" altLang="zh-CN" sz="1200" dirty="0">
                      <a:latin typeface="Cambria Math" panose="02040503050406030204" charset="0"/>
                      <a:cs typeface="Cambria Math" panose="02040503050406030204" charset="0"/>
                    </a:rPr>
                    <a:t>Given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kumimoji="1" lang="en-US" altLang="zh-CN" sz="1200" i="1" dirty="0">
                              <a:latin typeface="Cambria Math" panose="02040503050406030204" charset="0"/>
                              <a:cs typeface="Cambria Math" panose="02040503050406030204" charset="0"/>
                            </a:rPr>
                          </m:ctrlPr>
                        </m:sSubPr>
                        <m:e>
                          <m:acc>
                            <m:accPr>
                              <m:ctrlPr>
                                <a:rPr kumimoji="1" lang="en-US" altLang="zh-CN" sz="1200" i="1" dirty="0">
                                  <a:latin typeface="Cambria Math" panose="02040503050406030204" charset="0"/>
                                  <a:cs typeface="Cambria Math" panose="02040503050406030204" charset="0"/>
                                </a:rPr>
                              </m:ctrlPr>
                            </m:accPr>
                            <m:e>
                              <m:r>
                                <a:rPr kumimoji="1" lang="en-US" altLang="zh-CN" sz="1200" b="1" dirty="0">
                                  <a:latin typeface="Cambria Math" panose="02040503050406030204" charset="0"/>
                                  <a:cs typeface="Cambria Math" panose="02040503050406030204" charset="0"/>
                                </a:rPr>
                                <m:t>𝐅</m:t>
                              </m:r>
                            </m:e>
                          </m:acc>
                        </m:e>
                        <m:sub>
                          <m:r>
                            <m:rPr>
                              <m:sty m:val="p"/>
                            </m:rPr>
                            <a:rPr kumimoji="1" lang="en-US" altLang="zh-CN" sz="1200" dirty="0">
                              <a:latin typeface="Cambria Math" panose="02040503050406030204" charset="0"/>
                              <a:cs typeface="Cambria Math" panose="02040503050406030204" charset="0"/>
                            </a:rPr>
                            <m:t>A</m:t>
                          </m:r>
                          <m:r>
                            <a:rPr kumimoji="1" lang="en-US" altLang="zh-CN" sz="1200" dirty="0">
                              <a:latin typeface="Cambria Math" panose="02040503050406030204" charset="0"/>
                              <a:cs typeface="Cambria Math" panose="02040503050406030204" charset="0"/>
                            </a:rPr>
                            <m:t>,</m:t>
                          </m:r>
                          <m:r>
                            <a:rPr kumimoji="1" lang="en-US" altLang="zh-CN" sz="1200" dirty="0">
                              <a:latin typeface="Cambria Math" panose="02040503050406030204" charset="0"/>
                              <a:cs typeface="Cambria Math" panose="02040503050406030204" charset="0"/>
                            </a:rPr>
                            <m:t>1</m:t>
                          </m:r>
                        </m:sub>
                      </m:sSub>
                    </m:oMath>
                  </a14:m>
                  <a:r>
                    <a:rPr kumimoji="1" lang="en-US" altLang="zh-CN" sz="1200" dirty="0">
                      <a:latin typeface="Times New Roman" panose="02020603050405020304" charset="0"/>
                      <a:cs typeface="Times New Roman" panose="02020603050405020304" charset="0"/>
                      <a:sym typeface="+mn-ea"/>
                    </a:rPr>
                    <a:t>  is semi-unitary </a:t>
                  </a:r>
                  <a:endParaRPr lang="zh-CN" altLang="en-US" sz="1200"/>
                </a:p>
              </p:txBody>
            </p:sp>
          </mc:Choice>
          <mc:Fallback>
            <p:sp>
              <p:nvSpPr>
                <p:cNvPr id="16" name="矩形 1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33" y="4511"/>
                  <a:ext cx="2889" cy="492"/>
                </a:xfrm>
                <a:prstGeom prst="rect">
                  <a:avLst/>
                </a:prstGeom>
                <a:blipFill rotWithShape="1">
                  <a:blip r:embed="rId5"/>
                </a:blipFill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7" name="矩形 16"/>
                <p:cNvSpPr/>
                <p:nvPr/>
              </p:nvSpPr>
              <p:spPr>
                <a:xfrm>
                  <a:off x="6354" y="4502"/>
                  <a:ext cx="2294" cy="492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14:m>
                    <m:oMath xmlns:m="http://schemas.openxmlformats.org/officeDocument/2006/math">
                      <m:sSubSup>
                        <m:sSubSupPr>
                          <m:ctrlPr>
                            <a:rPr kumimoji="1" lang="en-US" altLang="zh-CN" sz="1200" i="1" dirty="0">
                              <a:latin typeface="Cambria Math" panose="02040503050406030204" charset="0"/>
                              <a:cs typeface="Cambria Math" panose="02040503050406030204" charset="0"/>
                              <a:sym typeface="+mn-ea"/>
                            </a:rPr>
                          </m:ctrlPr>
                        </m:sSubSupPr>
                        <m:e>
                          <m:acc>
                            <m:accPr>
                              <m:ctrlPr>
                                <a:rPr kumimoji="1" lang="en-US" altLang="zh-CN" sz="1200" i="1" dirty="0">
                                  <a:latin typeface="Cambria Math" panose="02040503050406030204" charset="0"/>
                                  <a:cs typeface="Cambria Math" panose="02040503050406030204" charset="0"/>
                                </a:rPr>
                              </m:ctrlPr>
                            </m:accPr>
                            <m:e>
                              <m:r>
                                <a:rPr kumimoji="1" lang="en-US" altLang="zh-CN" sz="1200" b="1" dirty="0">
                                  <a:latin typeface="Cambria Math" panose="02040503050406030204" charset="0"/>
                                  <a:cs typeface="Cambria Math" panose="02040503050406030204" charset="0"/>
                                </a:rPr>
                                <m:t>𝐅</m:t>
                              </m:r>
                            </m:e>
                          </m:acc>
                        </m:e>
                        <m:sub>
                          <m:r>
                            <m:rPr>
                              <m:sty m:val="p"/>
                            </m:rPr>
                            <a:rPr kumimoji="1" lang="en-US" altLang="zh-CN" sz="1200" dirty="0">
                              <a:latin typeface="Cambria Math" panose="02040503050406030204" charset="0"/>
                              <a:cs typeface="Cambria Math" panose="02040503050406030204" charset="0"/>
                              <a:sym typeface="+mn-ea"/>
                            </a:rPr>
                            <m:t>A</m:t>
                          </m:r>
                          <m:r>
                            <a:rPr kumimoji="1" lang="en-US" altLang="zh-CN" sz="1200" i="1" dirty="0">
                              <a:latin typeface="Cambria Math" panose="02040503050406030204" charset="0"/>
                              <a:cs typeface="Cambria Math" panose="02040503050406030204" charset="0"/>
                              <a:sym typeface="+mn-ea"/>
                            </a:rPr>
                            <m:t>.</m:t>
                          </m:r>
                          <m:r>
                            <a:rPr kumimoji="1" lang="en-US" altLang="zh-CN" sz="1200" i="1" dirty="0">
                              <a:latin typeface="Cambria Math" panose="02040503050406030204" charset="0"/>
                              <a:cs typeface="Cambria Math" panose="02040503050406030204" charset="0"/>
                              <a:sym typeface="+mn-ea"/>
                            </a:rPr>
                            <m:t>2</m:t>
                          </m:r>
                        </m:sub>
                        <m:sup>
                          <m:r>
                            <a:rPr kumimoji="1" lang="en-US" altLang="zh-CN" sz="1200" i="1" dirty="0">
                              <a:latin typeface="Cambria Math" panose="02040503050406030204" charset="0"/>
                              <a:cs typeface="Cambria Math" panose="02040503050406030204" charset="0"/>
                              <a:sym typeface="+mn-ea"/>
                            </a:rPr>
                            <m:t>𝐻</m:t>
                          </m:r>
                        </m:sup>
                      </m:sSubSup>
                      <m:sSubSup>
                        <m:sSubSupPr>
                          <m:ctrlPr>
                            <a:rPr kumimoji="1" lang="en-US" altLang="zh-CN" sz="1200" i="1" dirty="0">
                              <a:latin typeface="Cambria Math" panose="02040503050406030204" charset="0"/>
                              <a:cs typeface="Cambria Math" panose="02040503050406030204" charset="0"/>
                              <a:sym typeface="+mn-ea"/>
                            </a:rPr>
                          </m:ctrlPr>
                        </m:sSubSupPr>
                        <m:e>
                          <m:acc>
                            <m:accPr>
                              <m:ctrlPr>
                                <a:rPr kumimoji="1" lang="en-US" altLang="zh-CN" sz="1200" i="1" dirty="0">
                                  <a:latin typeface="Cambria Math" panose="02040503050406030204" charset="0"/>
                                  <a:cs typeface="Cambria Math" panose="02040503050406030204" charset="0"/>
                                </a:rPr>
                              </m:ctrlPr>
                            </m:accPr>
                            <m:e>
                              <m:r>
                                <a:rPr kumimoji="1" lang="en-US" altLang="zh-CN" sz="1200" b="1" dirty="0">
                                  <a:latin typeface="Cambria Math" panose="02040503050406030204" charset="0"/>
                                  <a:cs typeface="Cambria Math" panose="02040503050406030204" charset="0"/>
                                </a:rPr>
                                <m:t>𝐅</m:t>
                              </m:r>
                            </m:e>
                          </m:acc>
                        </m:e>
                        <m:sub>
                          <m:r>
                            <m:rPr>
                              <m:sty m:val="p"/>
                            </m:rPr>
                            <a:rPr kumimoji="1" lang="en-US" altLang="zh-CN" sz="1200" dirty="0">
                              <a:latin typeface="Cambria Math" panose="02040503050406030204" charset="0"/>
                              <a:cs typeface="Cambria Math" panose="02040503050406030204" charset="0"/>
                              <a:sym typeface="+mn-ea"/>
                            </a:rPr>
                            <m:t>A</m:t>
                          </m:r>
                          <m:r>
                            <a:rPr kumimoji="1" lang="en-US" altLang="zh-CN" sz="1200" i="1" dirty="0">
                              <a:latin typeface="Cambria Math" panose="02040503050406030204" charset="0"/>
                              <a:cs typeface="Cambria Math" panose="02040503050406030204" charset="0"/>
                              <a:sym typeface="+mn-ea"/>
                            </a:rPr>
                            <m:t>.</m:t>
                          </m:r>
                          <m:r>
                            <a:rPr kumimoji="1" lang="en-US" altLang="zh-CN" sz="1200" i="1" dirty="0">
                              <a:latin typeface="Cambria Math" panose="02040503050406030204" charset="0"/>
                              <a:cs typeface="Cambria Math" panose="02040503050406030204" charset="0"/>
                              <a:sym typeface="+mn-ea"/>
                            </a:rPr>
                            <m:t>1</m:t>
                          </m:r>
                        </m:sub>
                        <m:sup>
                          <m:r>
                            <a:rPr kumimoji="1" lang="en-US" altLang="zh-CN" sz="1200" i="1" dirty="0">
                              <a:latin typeface="Cambria Math" panose="02040503050406030204" charset="0"/>
                              <a:cs typeface="Cambria Math" panose="02040503050406030204" charset="0"/>
                              <a:sym typeface="+mn-ea"/>
                            </a:rPr>
                            <m:t> </m:t>
                          </m:r>
                        </m:sup>
                      </m:sSubSup>
                      <m:r>
                        <a:rPr kumimoji="1" lang="en-US" altLang="zh-CN" sz="1200" i="1" dirty="0">
                          <a:latin typeface="Cambria Math" panose="02040503050406030204" charset="0"/>
                          <a:cs typeface="Cambria Math" panose="02040503050406030204" charset="0"/>
                          <a:sym typeface="+mn-ea"/>
                        </a:rPr>
                        <m:t>=</m:t>
                      </m:r>
                      <m:sSub>
                        <m:sSubPr>
                          <m:ctrlPr>
                            <a:rPr kumimoji="1" lang="en-US" altLang="zh-CN" sz="1200" i="1" dirty="0">
                              <a:latin typeface="Cambria Math" panose="02040503050406030204" charset="0"/>
                              <a:cs typeface="Cambria Math" panose="02040503050406030204" charset="0"/>
                              <a:sym typeface="+mn-ea"/>
                            </a:rPr>
                          </m:ctrlPr>
                        </m:sSubPr>
                        <m:e>
                          <m:r>
                            <a:rPr kumimoji="1" lang="en-US" altLang="zh-CN" sz="1200" b="1" dirty="0">
                              <a:latin typeface="Cambria Math" panose="02040503050406030204" charset="0"/>
                              <a:cs typeface="Cambria Math" panose="02040503050406030204" charset="0"/>
                              <a:sym typeface="+mn-ea"/>
                            </a:rPr>
                            <m:t>𝟎</m:t>
                          </m:r>
                        </m:e>
                        <m:sub>
                          <m:sSub>
                            <m:sSubPr>
                              <m:ctrlPr>
                                <a:rPr kumimoji="1" lang="en-US" altLang="zh-CN" sz="1200" i="1" dirty="0">
                                  <a:latin typeface="Cambria Math" panose="02040503050406030204" charset="0"/>
                                  <a:cs typeface="Cambria Math" panose="02040503050406030204" charset="0"/>
                                  <a:sym typeface="+mn-ea"/>
                                </a:rPr>
                              </m:ctrlPr>
                            </m:sSubPr>
                            <m:e>
                              <m:r>
                                <a:rPr kumimoji="1" lang="en-US" altLang="zh-CN" sz="1200" i="1" dirty="0">
                                  <a:latin typeface="Cambria Math" panose="02040503050406030204" charset="0"/>
                                  <a:cs typeface="Cambria Math" panose="02040503050406030204" charset="0"/>
                                  <a:sym typeface="+mn-ea"/>
                                </a:rPr>
                                <m:t>𝑀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kumimoji="1" lang="en-US" altLang="zh-CN" sz="1200" dirty="0">
                                  <a:latin typeface="Cambria Math" panose="02040503050406030204" charset="0"/>
                                  <a:cs typeface="Cambria Math" panose="02040503050406030204" charset="0"/>
                                  <a:sym typeface="+mn-ea"/>
                                </a:rPr>
                                <m:t>r</m:t>
                              </m:r>
                            </m:sub>
                          </m:sSub>
                          <m:r>
                            <a:rPr kumimoji="1" lang="en-US" altLang="zh-CN" sz="1200" i="1" dirty="0">
                              <a:latin typeface="Cambria Math" panose="02040503050406030204" charset="0"/>
                              <a:cs typeface="Cambria Math" panose="02040503050406030204" charset="0"/>
                              <a:sym typeface="+mn-ea"/>
                            </a:rPr>
                            <m:t>×</m:t>
                          </m:r>
                          <m:sSub>
                            <m:sSubPr>
                              <m:ctrlPr>
                                <a:rPr kumimoji="1" lang="en-US" altLang="zh-CN" sz="1200" i="1" dirty="0">
                                  <a:latin typeface="Cambria Math" panose="02040503050406030204" charset="0"/>
                                  <a:cs typeface="Cambria Math" panose="02040503050406030204" charset="0"/>
                                  <a:sym typeface="+mn-ea"/>
                                </a:rPr>
                              </m:ctrlPr>
                            </m:sSubPr>
                            <m:e>
                              <m:r>
                                <a:rPr kumimoji="1" lang="en-US" altLang="zh-CN" sz="1200" i="1" dirty="0">
                                  <a:latin typeface="Cambria Math" panose="02040503050406030204" charset="0"/>
                                  <a:cs typeface="Cambria Math" panose="02040503050406030204" charset="0"/>
                                  <a:sym typeface="+mn-ea"/>
                                </a:rPr>
                                <m:t>𝑀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kumimoji="1" lang="en-US" altLang="zh-CN" sz="1200" dirty="0">
                                  <a:latin typeface="Cambria Math" panose="02040503050406030204" charset="0"/>
                                  <a:cs typeface="Cambria Math" panose="02040503050406030204" charset="0"/>
                                  <a:sym typeface="+mn-ea"/>
                                </a:rPr>
                                <m:t>r</m:t>
                              </m:r>
                            </m:sub>
                          </m:sSub>
                        </m:sub>
                      </m:sSub>
                    </m:oMath>
                  </a14:m>
                  <a:r>
                    <a:rPr kumimoji="1" lang="en-US" altLang="zh-CN" sz="1200" dirty="0">
                      <a:latin typeface="Times New Roman" panose="02020603050405020304" charset="0"/>
                      <a:cs typeface="Times New Roman" panose="02020603050405020304" charset="0"/>
                      <a:sym typeface="+mn-ea"/>
                    </a:rPr>
                    <a:t>    </a:t>
                  </a:r>
                  <a:endParaRPr lang="zh-CN" altLang="en-US" sz="1200"/>
                </a:p>
              </p:txBody>
            </p:sp>
          </mc:Choice>
          <mc:Fallback>
            <p:sp>
              <p:nvSpPr>
                <p:cNvPr id="17" name="矩形 1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354" y="4502"/>
                  <a:ext cx="2294" cy="492"/>
                </a:xfrm>
                <a:prstGeom prst="rect">
                  <a:avLst/>
                </a:prstGeom>
                <a:blipFill rotWithShape="1">
                  <a:blip r:embed="rId6"/>
                </a:blipFill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0" name="下箭头 49"/>
            <p:cNvSpPr/>
            <p:nvPr/>
          </p:nvSpPr>
          <p:spPr>
            <a:xfrm rot="16200000">
              <a:off x="5466" y="4137"/>
              <a:ext cx="276" cy="1282"/>
            </a:xfrm>
            <a:prstGeom prst="downArrow">
              <a:avLst/>
            </a:prstGeom>
            <a:ln>
              <a:solidFill>
                <a:srgbClr val="252AA8"/>
              </a:solidFill>
            </a:ln>
          </p:spPr>
          <p:style>
            <a:lnRef idx="3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9" name="矩形 18"/>
                <p:cNvSpPr/>
                <p:nvPr/>
              </p:nvSpPr>
              <p:spPr>
                <a:xfrm>
                  <a:off x="2505" y="5622"/>
                  <a:ext cx="5029" cy="492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r>
                    <a:rPr kumimoji="1" lang="en-US" altLang="zh-CN" sz="1200" dirty="0">
                      <a:latin typeface="Cambria Math" panose="02040503050406030204" charset="0"/>
                      <a:cs typeface="Cambria Math" panose="02040503050406030204" charset="0"/>
                    </a:rPr>
                    <a:t>If </a:t>
                  </a:r>
                  <a14:m>
                    <m:oMath xmlns:m="http://schemas.openxmlformats.org/officeDocument/2006/math">
                      <m:r>
                        <a:rPr kumimoji="1" lang="en-US" altLang="zh-CN" sz="1200" i="1" dirty="0">
                          <a:latin typeface="Cambria Math" panose="02040503050406030204" charset="0"/>
                          <a:cs typeface="Cambria Math" panose="02040503050406030204" charset="0"/>
                        </a:rPr>
                        <m:t>{</m:t>
                      </m:r>
                      <m:sSub>
                        <m:sSubPr>
                          <m:ctrlPr>
                            <a:rPr kumimoji="1" lang="en-US" altLang="zh-CN" sz="1200" i="1" dirty="0">
                              <a:latin typeface="Cambria Math" panose="02040503050406030204" charset="0"/>
                              <a:cs typeface="Cambria Math" panose="02040503050406030204" charset="0"/>
                            </a:rPr>
                          </m:ctrlPr>
                        </m:sSubPr>
                        <m:e>
                          <m:acc>
                            <m:accPr>
                              <m:ctrlPr>
                                <a:rPr kumimoji="1" lang="en-US" altLang="zh-CN" sz="1200" i="1" dirty="0">
                                  <a:latin typeface="Cambria Math" panose="02040503050406030204" charset="0"/>
                                  <a:cs typeface="Cambria Math" panose="02040503050406030204" charset="0"/>
                                </a:rPr>
                              </m:ctrlPr>
                            </m:accPr>
                            <m:e>
                              <m:r>
                                <a:rPr kumimoji="1" lang="en-US" altLang="zh-CN" sz="1200" b="1" dirty="0">
                                  <a:latin typeface="Cambria Math" panose="02040503050406030204" charset="0"/>
                                  <a:cs typeface="Cambria Math" panose="02040503050406030204" charset="0"/>
                                </a:rPr>
                                <m:t>𝐅</m:t>
                              </m:r>
                            </m:e>
                          </m:acc>
                        </m:e>
                        <m:sub>
                          <m:r>
                            <m:rPr>
                              <m:sty m:val="p"/>
                            </m:rPr>
                            <a:rPr kumimoji="1" lang="en-US" altLang="zh-CN" sz="1200" dirty="0">
                              <a:latin typeface="Cambria Math" panose="02040503050406030204" charset="0"/>
                              <a:cs typeface="Cambria Math" panose="02040503050406030204" charset="0"/>
                            </a:rPr>
                            <m:t>A</m:t>
                          </m:r>
                          <m:r>
                            <a:rPr kumimoji="1" lang="en-US" altLang="zh-CN" sz="1200" dirty="0">
                              <a:latin typeface="Cambria Math" panose="02040503050406030204" charset="0"/>
                              <a:cs typeface="Cambria Math" panose="02040503050406030204" charset="0"/>
                            </a:rPr>
                            <m:t>,</m:t>
                          </m:r>
                          <m:r>
                            <a:rPr kumimoji="1" lang="en-US" altLang="zh-CN" sz="1200" dirty="0">
                              <a:latin typeface="Cambria Math" panose="02040503050406030204" charset="0"/>
                              <a:cs typeface="Cambria Math" panose="02040503050406030204" charset="0"/>
                            </a:rPr>
                            <m:t>1</m:t>
                          </m:r>
                        </m:sub>
                      </m:sSub>
                      <m:r>
                        <a:rPr kumimoji="1" lang="en-US" altLang="zh-CN" sz="1200" i="1" dirty="0">
                          <a:latin typeface="Cambria Math" panose="02040503050406030204" charset="0"/>
                          <a:cs typeface="Cambria Math" panose="02040503050406030204" charset="0"/>
                        </a:rPr>
                        <m:t>,...,</m:t>
                      </m:r>
                      <m:sSub>
                        <m:sSubPr>
                          <m:ctrlPr>
                            <a:rPr kumimoji="1" lang="en-US" altLang="zh-CN" sz="1200" i="1" dirty="0">
                              <a:latin typeface="Cambria Math" panose="02040503050406030204" charset="0"/>
                              <a:cs typeface="Cambria Math" panose="02040503050406030204" charset="0"/>
                            </a:rPr>
                          </m:ctrlPr>
                        </m:sSubPr>
                        <m:e>
                          <m:acc>
                            <m:accPr>
                              <m:ctrlPr>
                                <a:rPr kumimoji="1" lang="en-US" altLang="zh-CN" sz="1200" i="1" dirty="0">
                                  <a:latin typeface="Cambria Math" panose="02040503050406030204" charset="0"/>
                                  <a:cs typeface="Cambria Math" panose="02040503050406030204" charset="0"/>
                                </a:rPr>
                              </m:ctrlPr>
                            </m:accPr>
                            <m:e>
                              <m:r>
                                <a:rPr kumimoji="1" lang="en-US" altLang="zh-CN" sz="1200" b="1" dirty="0">
                                  <a:latin typeface="Cambria Math" panose="02040503050406030204" charset="0"/>
                                  <a:cs typeface="Cambria Math" panose="02040503050406030204" charset="0"/>
                                </a:rPr>
                                <m:t>𝐅</m:t>
                              </m:r>
                            </m:e>
                          </m:acc>
                        </m:e>
                        <m:sub>
                          <m:r>
                            <m:rPr>
                              <m:sty m:val="p"/>
                            </m:rPr>
                            <a:rPr kumimoji="1" lang="en-US" altLang="zh-CN" sz="1200" dirty="0">
                              <a:latin typeface="Cambria Math" panose="02040503050406030204" charset="0"/>
                              <a:cs typeface="Cambria Math" panose="02040503050406030204" charset="0"/>
                            </a:rPr>
                            <m:t>A</m:t>
                          </m:r>
                          <m:r>
                            <a:rPr kumimoji="1" lang="en-US" altLang="zh-CN" sz="1200" dirty="0">
                              <a:latin typeface="Cambria Math" panose="02040503050406030204" charset="0"/>
                              <a:cs typeface="Cambria Math" panose="02040503050406030204" charset="0"/>
                            </a:rPr>
                            <m:t>,</m:t>
                          </m:r>
                          <m:r>
                            <a:rPr kumimoji="1" lang="en-US" altLang="zh-CN" sz="1200" i="1" dirty="0">
                              <a:latin typeface="Cambria Math" panose="02040503050406030204" charset="0"/>
                              <a:cs typeface="Cambria Math" panose="02040503050406030204" charset="0"/>
                            </a:rPr>
                            <m:t>𝑘</m:t>
                          </m:r>
                          <m:r>
                            <a:rPr kumimoji="1" lang="en-US" altLang="zh-CN" sz="1200" i="1" dirty="0">
                              <a:latin typeface="Cambria Math" panose="02040503050406030204" charset="0"/>
                              <a:cs typeface="Cambria Math" panose="02040503050406030204" charset="0"/>
                            </a:rPr>
                            <m:t>−</m:t>
                          </m:r>
                          <m:r>
                            <a:rPr kumimoji="1" lang="en-US" altLang="zh-CN" sz="1200" i="1" dirty="0">
                              <a:latin typeface="Cambria Math" panose="02040503050406030204" charset="0"/>
                              <a:cs typeface="Cambria Math" panose="02040503050406030204" charset="0"/>
                            </a:rPr>
                            <m:t>1</m:t>
                          </m:r>
                        </m:sub>
                      </m:sSub>
                      <m:r>
                        <a:rPr kumimoji="1" lang="en-US" altLang="zh-CN" sz="1200" i="1" dirty="0">
                          <a:latin typeface="Cambria Math" panose="02040503050406030204" charset="0"/>
                          <a:cs typeface="Cambria Math" panose="02040503050406030204" charset="0"/>
                        </a:rPr>
                        <m:t>}</m:t>
                      </m:r>
                    </m:oMath>
                  </a14:m>
                  <a:r>
                    <a:rPr lang="en-US" altLang="zh-CN" sz="1200"/>
                    <a:t> </a:t>
                  </a:r>
                  <a:r>
                    <a:rPr lang="en-US" altLang="zh-CN" sz="1200">
                      <a:latin typeface="Times New Roman" panose="02020603050405020304" charset="0"/>
                      <a:cs typeface="Times New Roman" panose="02020603050405020304" charset="0"/>
                    </a:rPr>
                    <a:t>are mutually orthogonal</a:t>
                  </a:r>
                  <a:endParaRPr lang="en-US" altLang="zh-CN" sz="1200">
                    <a:latin typeface="Times New Roman" panose="02020603050405020304" charset="0"/>
                    <a:cs typeface="Times New Roman" panose="02020603050405020304" charset="0"/>
                  </a:endParaRPr>
                </a:p>
              </p:txBody>
            </p:sp>
          </mc:Choice>
          <mc:Fallback>
            <p:sp>
              <p:nvSpPr>
                <p:cNvPr id="19" name="矩形 1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05" y="5622"/>
                  <a:ext cx="5029" cy="492"/>
                </a:xfrm>
                <a:prstGeom prst="rect">
                  <a:avLst/>
                </a:prstGeom>
                <a:blipFill rotWithShape="1">
                  <a:blip r:embed="rId7"/>
                </a:blipFill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2" name="下箭头 21"/>
            <p:cNvSpPr/>
            <p:nvPr/>
          </p:nvSpPr>
          <p:spPr>
            <a:xfrm>
              <a:off x="3581" y="6242"/>
              <a:ext cx="276" cy="504"/>
            </a:xfrm>
            <a:prstGeom prst="downArrow">
              <a:avLst/>
            </a:prstGeom>
            <a:ln>
              <a:solidFill>
                <a:srgbClr val="252AA8"/>
              </a:solidFill>
            </a:ln>
          </p:spPr>
          <p:style>
            <a:lnRef idx="3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3" name="矩形 22"/>
                <p:cNvSpPr/>
                <p:nvPr/>
              </p:nvSpPr>
              <p:spPr>
                <a:xfrm>
                  <a:off x="2326" y="6865"/>
                  <a:ext cx="5463" cy="492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r>
                    <a:rPr kumimoji="1" lang="en-US" altLang="zh-CN" sz="1200" dirty="0">
                      <a:latin typeface="Times New Roman" panose="02020603050405020304" charset="0"/>
                      <a:cs typeface="Times New Roman" panose="02020603050405020304" charset="0"/>
                      <a:sym typeface="+mn-ea"/>
                    </a:rPr>
                    <a:t>The derived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kumimoji="1" lang="en-US" altLang="zh-CN" sz="1200" i="1" dirty="0">
                              <a:latin typeface="Cambria Math" panose="02040503050406030204" charset="0"/>
                              <a:cs typeface="Cambria Math" panose="02040503050406030204" charset="0"/>
                            </a:rPr>
                          </m:ctrlPr>
                        </m:sSubPr>
                        <m:e>
                          <m:acc>
                            <m:accPr>
                              <m:ctrlPr>
                                <a:rPr kumimoji="1" lang="en-US" altLang="zh-CN" sz="1200" i="1" dirty="0">
                                  <a:latin typeface="Cambria Math" panose="02040503050406030204" charset="0"/>
                                  <a:cs typeface="Cambria Math" panose="02040503050406030204" charset="0"/>
                                </a:rPr>
                              </m:ctrlPr>
                            </m:accPr>
                            <m:e>
                              <m:r>
                                <a:rPr kumimoji="1" lang="en-US" altLang="zh-CN" sz="1200" b="1" dirty="0">
                                  <a:latin typeface="Cambria Math" panose="02040503050406030204" charset="0"/>
                                  <a:cs typeface="Cambria Math" panose="02040503050406030204" charset="0"/>
                                </a:rPr>
                                <m:t>𝐅</m:t>
                              </m:r>
                            </m:e>
                          </m:acc>
                        </m:e>
                        <m:sub>
                          <m:r>
                            <m:rPr>
                              <m:sty m:val="p"/>
                            </m:rPr>
                            <a:rPr kumimoji="1" lang="en-US" altLang="zh-CN" sz="1200" dirty="0">
                              <a:latin typeface="Cambria Math" panose="02040503050406030204" charset="0"/>
                              <a:cs typeface="Cambria Math" panose="02040503050406030204" charset="0"/>
                            </a:rPr>
                            <m:t>A</m:t>
                          </m:r>
                          <m:r>
                            <a:rPr kumimoji="1" lang="en-US" altLang="zh-CN" sz="1200" dirty="0">
                              <a:latin typeface="Cambria Math" panose="02040503050406030204" charset="0"/>
                              <a:cs typeface="Cambria Math" panose="02040503050406030204" charset="0"/>
                            </a:rPr>
                            <m:t>,</m:t>
                          </m:r>
                          <m:r>
                            <a:rPr kumimoji="1" lang="en-US" altLang="zh-CN" sz="1200" i="1" dirty="0">
                              <a:latin typeface="Cambria Math" panose="02040503050406030204" charset="0"/>
                              <a:cs typeface="Cambria Math" panose="02040503050406030204" charset="0"/>
                            </a:rPr>
                            <m:t>𝑘</m:t>
                          </m:r>
                        </m:sub>
                      </m:sSub>
                    </m:oMath>
                  </a14:m>
                  <a:r>
                    <a:rPr kumimoji="1" lang="en-US" altLang="zh-CN" sz="1200" dirty="0">
                      <a:latin typeface="Times New Roman" panose="02020603050405020304" charset="0"/>
                      <a:cs typeface="Times New Roman" panose="02020603050405020304" charset="0"/>
                      <a:sym typeface="+mn-ea"/>
                    </a:rPr>
                    <a:t> is orthogonal to </a:t>
                  </a:r>
                  <a14:m>
                    <m:oMath xmlns:m="http://schemas.openxmlformats.org/officeDocument/2006/math">
                      <m:r>
                        <a:rPr kumimoji="1" lang="en-US" altLang="zh-CN" sz="1200" i="1" dirty="0">
                          <a:latin typeface="Cambria Math" panose="02040503050406030204" charset="0"/>
                          <a:cs typeface="Cambria Math" panose="02040503050406030204" charset="0"/>
                        </a:rPr>
                        <m:t>{</m:t>
                      </m:r>
                      <m:sSub>
                        <m:sSubPr>
                          <m:ctrlPr>
                            <a:rPr kumimoji="1" lang="en-US" altLang="zh-CN" sz="1200" i="1" dirty="0">
                              <a:latin typeface="Cambria Math" panose="02040503050406030204" charset="0"/>
                              <a:cs typeface="Cambria Math" panose="02040503050406030204" charset="0"/>
                            </a:rPr>
                          </m:ctrlPr>
                        </m:sSubPr>
                        <m:e>
                          <m:acc>
                            <m:accPr>
                              <m:ctrlPr>
                                <a:rPr kumimoji="1" lang="en-US" altLang="zh-CN" sz="1200" i="1" dirty="0">
                                  <a:latin typeface="Cambria Math" panose="02040503050406030204" charset="0"/>
                                  <a:cs typeface="Cambria Math" panose="02040503050406030204" charset="0"/>
                                </a:rPr>
                              </m:ctrlPr>
                            </m:accPr>
                            <m:e>
                              <m:r>
                                <a:rPr kumimoji="1" lang="en-US" altLang="zh-CN" sz="1200" b="1" dirty="0">
                                  <a:latin typeface="Cambria Math" panose="02040503050406030204" charset="0"/>
                                  <a:cs typeface="Cambria Math" panose="02040503050406030204" charset="0"/>
                                </a:rPr>
                                <m:t>𝐅</m:t>
                              </m:r>
                            </m:e>
                          </m:acc>
                        </m:e>
                        <m:sub>
                          <m:r>
                            <m:rPr>
                              <m:sty m:val="p"/>
                            </m:rPr>
                            <a:rPr kumimoji="1" lang="en-US" altLang="zh-CN" sz="1200" dirty="0">
                              <a:latin typeface="Cambria Math" panose="02040503050406030204" charset="0"/>
                              <a:cs typeface="Cambria Math" panose="02040503050406030204" charset="0"/>
                            </a:rPr>
                            <m:t>A</m:t>
                          </m:r>
                          <m:r>
                            <a:rPr kumimoji="1" lang="en-US" altLang="zh-CN" sz="1200" dirty="0">
                              <a:latin typeface="Cambria Math" panose="02040503050406030204" charset="0"/>
                              <a:cs typeface="Cambria Math" panose="02040503050406030204" charset="0"/>
                            </a:rPr>
                            <m:t>,</m:t>
                          </m:r>
                          <m:r>
                            <a:rPr kumimoji="1" lang="en-US" altLang="zh-CN" sz="1200" dirty="0">
                              <a:latin typeface="Cambria Math" panose="02040503050406030204" charset="0"/>
                              <a:cs typeface="Cambria Math" panose="02040503050406030204" charset="0"/>
                            </a:rPr>
                            <m:t>1</m:t>
                          </m:r>
                        </m:sub>
                      </m:sSub>
                      <m:r>
                        <a:rPr kumimoji="1" lang="en-US" altLang="zh-CN" sz="1200" i="1" dirty="0">
                          <a:latin typeface="Cambria Math" panose="02040503050406030204" charset="0"/>
                          <a:cs typeface="Cambria Math" panose="02040503050406030204" charset="0"/>
                        </a:rPr>
                        <m:t>,...,</m:t>
                      </m:r>
                      <m:sSub>
                        <m:sSubPr>
                          <m:ctrlPr>
                            <a:rPr kumimoji="1" lang="en-US" altLang="zh-CN" sz="1200" i="1" dirty="0">
                              <a:latin typeface="Cambria Math" panose="02040503050406030204" charset="0"/>
                              <a:cs typeface="Cambria Math" panose="02040503050406030204" charset="0"/>
                            </a:rPr>
                          </m:ctrlPr>
                        </m:sSubPr>
                        <m:e>
                          <m:acc>
                            <m:accPr>
                              <m:ctrlPr>
                                <a:rPr kumimoji="1" lang="en-US" altLang="zh-CN" sz="1200" i="1" dirty="0">
                                  <a:latin typeface="Cambria Math" panose="02040503050406030204" charset="0"/>
                                  <a:cs typeface="Cambria Math" panose="02040503050406030204" charset="0"/>
                                </a:rPr>
                              </m:ctrlPr>
                            </m:accPr>
                            <m:e>
                              <m:r>
                                <a:rPr kumimoji="1" lang="en-US" altLang="zh-CN" sz="1200" b="1" dirty="0">
                                  <a:latin typeface="Cambria Math" panose="02040503050406030204" charset="0"/>
                                  <a:cs typeface="Cambria Math" panose="02040503050406030204" charset="0"/>
                                </a:rPr>
                                <m:t>𝐅</m:t>
                              </m:r>
                            </m:e>
                          </m:acc>
                        </m:e>
                        <m:sub>
                          <m:r>
                            <m:rPr>
                              <m:sty m:val="p"/>
                            </m:rPr>
                            <a:rPr kumimoji="1" lang="en-US" altLang="zh-CN" sz="1200" dirty="0">
                              <a:latin typeface="Cambria Math" panose="02040503050406030204" charset="0"/>
                              <a:cs typeface="Cambria Math" panose="02040503050406030204" charset="0"/>
                            </a:rPr>
                            <m:t>A</m:t>
                          </m:r>
                          <m:r>
                            <a:rPr kumimoji="1" lang="en-US" altLang="zh-CN" sz="1200" dirty="0">
                              <a:latin typeface="Cambria Math" panose="02040503050406030204" charset="0"/>
                              <a:cs typeface="Cambria Math" panose="02040503050406030204" charset="0"/>
                            </a:rPr>
                            <m:t>,</m:t>
                          </m:r>
                          <m:r>
                            <a:rPr kumimoji="1" lang="en-US" altLang="zh-CN" sz="1200" i="1" dirty="0">
                              <a:latin typeface="Cambria Math" panose="02040503050406030204" charset="0"/>
                              <a:cs typeface="Cambria Math" panose="02040503050406030204" charset="0"/>
                            </a:rPr>
                            <m:t>𝑘</m:t>
                          </m:r>
                          <m:r>
                            <a:rPr kumimoji="1" lang="en-US" altLang="zh-CN" sz="1200" i="1" dirty="0">
                              <a:latin typeface="Cambria Math" panose="02040503050406030204" charset="0"/>
                              <a:cs typeface="Cambria Math" panose="02040503050406030204" charset="0"/>
                            </a:rPr>
                            <m:t>−</m:t>
                          </m:r>
                          <m:r>
                            <a:rPr kumimoji="1" lang="en-US" altLang="zh-CN" sz="1200" i="1" dirty="0">
                              <a:latin typeface="Cambria Math" panose="02040503050406030204" charset="0"/>
                              <a:cs typeface="Cambria Math" panose="02040503050406030204" charset="0"/>
                            </a:rPr>
                            <m:t>1</m:t>
                          </m:r>
                        </m:sub>
                      </m:sSub>
                      <m:r>
                        <a:rPr kumimoji="1" lang="en-US" altLang="zh-CN" sz="1200" i="1" dirty="0">
                          <a:latin typeface="Cambria Math" panose="02040503050406030204" charset="0"/>
                          <a:cs typeface="Cambria Math" panose="02040503050406030204" charset="0"/>
                        </a:rPr>
                        <m:t>}</m:t>
                      </m:r>
                    </m:oMath>
                  </a14:m>
                  <a:endParaRPr lang="en-US" altLang="zh-CN" sz="1200">
                    <a:latin typeface="Times New Roman" panose="02020603050405020304" charset="0"/>
                    <a:cs typeface="Times New Roman" panose="02020603050405020304" charset="0"/>
                  </a:endParaRPr>
                </a:p>
              </p:txBody>
            </p:sp>
          </mc:Choice>
          <mc:Fallback>
            <p:sp>
              <p:nvSpPr>
                <p:cNvPr id="23" name="矩形 2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26" y="6865"/>
                  <a:ext cx="5463" cy="492"/>
                </a:xfrm>
                <a:prstGeom prst="rect">
                  <a:avLst/>
                </a:prstGeom>
                <a:blipFill rotWithShape="1">
                  <a:blip r:embed="rId8"/>
                </a:blipFill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2" name="环形箭头 31"/>
            <p:cNvSpPr/>
            <p:nvPr/>
          </p:nvSpPr>
          <p:spPr>
            <a:xfrm rot="15660000" flipV="1">
              <a:off x="6946" y="5875"/>
              <a:ext cx="1542" cy="1230"/>
            </a:xfrm>
            <a:prstGeom prst="circularArrow">
              <a:avLst>
                <a:gd name="adj1" fmla="val 2935"/>
                <a:gd name="adj2" fmla="val 649840"/>
                <a:gd name="adj3" fmla="val 20601852"/>
                <a:gd name="adj4" fmla="val 10928563"/>
                <a:gd name="adj5" fmla="val 12901"/>
              </a:avLst>
            </a:prstGeom>
            <a:noFill/>
            <a:ln>
              <a:solidFill>
                <a:srgbClr val="252AA8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3" name="文本框 32"/>
                <p:cNvSpPr txBox="1"/>
                <p:nvPr/>
              </p:nvSpPr>
              <p:spPr>
                <a:xfrm>
                  <a:off x="3882" y="6240"/>
                  <a:ext cx="2975" cy="498"/>
                </a:xfrm>
                <a:prstGeom prst="rect">
                  <a:avLst/>
                </a:prstGeom>
              </p:spPr>
              <p:txBody>
                <a:bodyPr vert="horz" wrap="square" lIns="91440" tIns="45720" rIns="91440" bIns="45720" rtlCol="0" anchor="ctr"/>
                <a:p>
                  <a:pPr indent="0" algn="l" fontAlgn="auto">
                    <a:lnSpc>
                      <a:spcPct val="125000"/>
                    </a:lnSpc>
                  </a:pPr>
                  <a:r>
                    <a:rPr kumimoji="1" lang="en-US" altLang="zh-CN" sz="1200" dirty="0">
                      <a:latin typeface="Times New Roman" panose="02020603050405020304" charset="0"/>
                      <a:cs typeface="Times New Roman" panose="02020603050405020304" charset="0"/>
                    </a:rPr>
                    <a:t>Design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kumimoji="1" lang="en-US" altLang="zh-CN" sz="1200" i="1" dirty="0">
                              <a:latin typeface="Cambria Math" panose="02040503050406030204" charset="0"/>
                              <a:cs typeface="Cambria Math" panose="02040503050406030204" charset="0"/>
                            </a:rPr>
                          </m:ctrlPr>
                        </m:sSubPr>
                        <m:e>
                          <m:acc>
                            <m:accPr>
                              <m:ctrlPr>
                                <a:rPr kumimoji="1" lang="en-US" altLang="zh-CN" sz="1200" i="1" dirty="0">
                                  <a:latin typeface="Cambria Math" panose="02040503050406030204" charset="0"/>
                                  <a:cs typeface="Cambria Math" panose="02040503050406030204" charset="0"/>
                                </a:rPr>
                              </m:ctrlPr>
                            </m:accPr>
                            <m:e>
                              <m:r>
                                <a:rPr kumimoji="1" lang="en-US" altLang="zh-CN" sz="1200" b="1" dirty="0">
                                  <a:latin typeface="Cambria Math" panose="02040503050406030204" charset="0"/>
                                  <a:cs typeface="Cambria Math" panose="02040503050406030204" charset="0"/>
                                </a:rPr>
                                <m:t>𝐅</m:t>
                              </m:r>
                            </m:e>
                          </m:acc>
                        </m:e>
                        <m:sub>
                          <m:r>
                            <m:rPr>
                              <m:sty m:val="p"/>
                            </m:rPr>
                            <a:rPr kumimoji="1" lang="en-US" altLang="zh-CN" sz="1200" dirty="0">
                              <a:latin typeface="Cambria Math" panose="02040503050406030204" charset="0"/>
                              <a:cs typeface="Cambria Math" panose="02040503050406030204" charset="0"/>
                            </a:rPr>
                            <m:t>A</m:t>
                          </m:r>
                          <m:r>
                            <a:rPr kumimoji="1" lang="en-US" altLang="zh-CN" sz="1200" dirty="0">
                              <a:latin typeface="Cambria Math" panose="02040503050406030204" charset="0"/>
                              <a:cs typeface="Cambria Math" panose="02040503050406030204" charset="0"/>
                            </a:rPr>
                            <m:t>,</m:t>
                          </m:r>
                          <m:r>
                            <a:rPr kumimoji="1" lang="en-US" altLang="zh-CN" sz="1200" i="1" dirty="0">
                              <a:latin typeface="Cambria Math" panose="02040503050406030204" charset="0"/>
                              <a:cs typeface="Cambria Math" panose="02040503050406030204" charset="0"/>
                            </a:rPr>
                            <m:t>𝑘</m:t>
                          </m:r>
                        </m:sub>
                      </m:sSub>
                    </m:oMath>
                  </a14:m>
                  <a:endParaRPr kumimoji="1" lang="en-US" altLang="zh-CN" sz="1200" dirty="0">
                    <a:latin typeface="Times New Roman" panose="02020603050405020304" charset="0"/>
                    <a:cs typeface="Times New Roman" panose="02020603050405020304" charset="0"/>
                  </a:endParaRPr>
                </a:p>
              </p:txBody>
            </p:sp>
          </mc:Choice>
          <mc:Fallback>
            <p:sp>
              <p:nvSpPr>
                <p:cNvPr id="33" name="文本框 3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82" y="6240"/>
                  <a:ext cx="2975" cy="498"/>
                </a:xfrm>
                <a:prstGeom prst="rect">
                  <a:avLst/>
                </a:prstGeom>
                <a:blipFill rotWithShape="1">
                  <a:blip r:embed="rId9"/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0" name="下箭头 19"/>
            <p:cNvSpPr/>
            <p:nvPr/>
          </p:nvSpPr>
          <p:spPr>
            <a:xfrm>
              <a:off x="6718" y="5061"/>
              <a:ext cx="276" cy="504"/>
            </a:xfrm>
            <a:prstGeom prst="downArrow">
              <a:avLst/>
            </a:prstGeom>
            <a:ln>
              <a:solidFill>
                <a:srgbClr val="252AA8"/>
              </a:solidFill>
            </a:ln>
          </p:spPr>
          <p:style>
            <a:lnRef idx="3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5" name="文本框 24"/>
                <p:cNvSpPr txBox="1"/>
                <p:nvPr/>
              </p:nvSpPr>
              <p:spPr>
                <a:xfrm>
                  <a:off x="8230" y="6343"/>
                  <a:ext cx="1605" cy="593"/>
                </a:xfrm>
                <a:prstGeom prst="rect">
                  <a:avLst/>
                </a:prstGeom>
              </p:spPr>
              <p:txBody>
                <a:bodyPr vert="horz" wrap="square" lIns="91440" tIns="45720" rIns="91440" bIns="45720" rtlCol="0" anchor="ctr"/>
                <a:p>
                  <a:pPr indent="0" algn="l" fontAlgn="auto">
                    <a:lnSpc>
                      <a:spcPct val="125000"/>
                    </a:lnSpc>
                  </a:pPr>
                  <a:r>
                    <a:rPr kumimoji="1" lang="en-US" altLang="zh-CN" sz="1200" dirty="0">
                      <a:latin typeface="Times New Roman" panose="02020603050405020304" charset="0"/>
                      <a:cs typeface="Times New Roman" panose="02020603050405020304" charset="0"/>
                    </a:rPr>
                    <a:t>Justify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kumimoji="1" lang="en-US" altLang="zh-CN" sz="1200" i="1" dirty="0">
                              <a:latin typeface="Cambria Math" panose="02040503050406030204" charset="0"/>
                              <a:cs typeface="Cambria Math" panose="02040503050406030204" charset="0"/>
                            </a:rPr>
                          </m:ctrlPr>
                        </m:sSubPr>
                        <m:e>
                          <m:acc>
                            <m:accPr>
                              <m:chr m:val="̅"/>
                              <m:ctrlPr>
                                <a:rPr kumimoji="1" lang="en-US" altLang="zh-CN" sz="1200" i="1" dirty="0">
                                  <a:latin typeface="Cambria Math" panose="02040503050406030204" charset="0"/>
                                  <a:cs typeface="Cambria Math" panose="02040503050406030204" charset="0"/>
                                </a:rPr>
                              </m:ctrlPr>
                            </m:accPr>
                            <m:e>
                              <m:r>
                                <a:rPr kumimoji="1" lang="en-US" altLang="zh-CN" sz="1200" b="1" dirty="0">
                                  <a:latin typeface="Cambria Math" panose="02040503050406030204" charset="0"/>
                                  <a:cs typeface="Cambria Math" panose="02040503050406030204" charset="0"/>
                                </a:rPr>
                                <m:t>𝐇</m:t>
                              </m:r>
                            </m:e>
                          </m:acc>
                        </m:e>
                        <m:sub>
                          <m:r>
                            <m:rPr>
                              <m:sty m:val="p"/>
                            </m:rPr>
                            <a:rPr kumimoji="1" lang="en-US" altLang="zh-CN" sz="1200" dirty="0">
                              <a:latin typeface="Cambria Math" panose="02040503050406030204" charset="0"/>
                              <a:cs typeface="Cambria Math" panose="02040503050406030204" charset="0"/>
                            </a:rPr>
                            <m:t>res</m:t>
                          </m:r>
                          <m:r>
                            <a:rPr kumimoji="1" lang="en-US" altLang="zh-CN" sz="1200" i="1" dirty="0">
                              <a:latin typeface="Cambria Math" panose="02040503050406030204" charset="0"/>
                              <a:cs typeface="Cambria Math" panose="02040503050406030204" charset="0"/>
                            </a:rPr>
                            <m:t>,</m:t>
                          </m:r>
                          <m:r>
                            <a:rPr kumimoji="1" lang="en-US" altLang="zh-CN" sz="1200" i="1" dirty="0">
                              <a:latin typeface="Cambria Math" panose="02040503050406030204" charset="0"/>
                              <a:cs typeface="Cambria Math" panose="02040503050406030204" charset="0"/>
                            </a:rPr>
                            <m:t>𝑘</m:t>
                          </m:r>
                        </m:sub>
                      </m:sSub>
                    </m:oMath>
                  </a14:m>
                  <a:endParaRPr kumimoji="1" lang="en-US" altLang="zh-CN" sz="1200" dirty="0">
                    <a:latin typeface="Times New Roman" panose="02020603050405020304" charset="0"/>
                    <a:cs typeface="Times New Roman" panose="02020603050405020304" charset="0"/>
                  </a:endParaRPr>
                </a:p>
              </p:txBody>
            </p:sp>
          </mc:Choice>
          <mc:Fallback>
            <p:sp>
              <p:nvSpPr>
                <p:cNvPr id="25" name="文本框 2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30" y="6343"/>
                  <a:ext cx="1605" cy="593"/>
                </a:xfrm>
                <a:prstGeom prst="rect">
                  <a:avLst/>
                </a:prstGeom>
                <a:blipFill rotWithShape="1">
                  <a:blip r:embed="rId10"/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5" name="文本框 34"/>
                <p:cNvSpPr txBox="1"/>
                <p:nvPr/>
              </p:nvSpPr>
              <p:spPr>
                <a:xfrm>
                  <a:off x="4861" y="4823"/>
                  <a:ext cx="1454" cy="498"/>
                </a:xfrm>
                <a:prstGeom prst="rect">
                  <a:avLst/>
                </a:prstGeom>
              </p:spPr>
              <p:txBody>
                <a:bodyPr vert="horz" wrap="square" lIns="91440" tIns="45720" rIns="91440" bIns="45720" rtlCol="0" anchor="ctr"/>
                <a:p>
                  <a:pPr indent="0" algn="l" fontAlgn="auto">
                    <a:lnSpc>
                      <a:spcPct val="125000"/>
                    </a:lnSpc>
                  </a:pPr>
                  <a:r>
                    <a:rPr kumimoji="1" lang="en-US" altLang="zh-CN" sz="1200" dirty="0">
                      <a:latin typeface="Times New Roman" panose="02020603050405020304" charset="0"/>
                      <a:cs typeface="Times New Roman" panose="02020603050405020304" charset="0"/>
                    </a:rPr>
                    <a:t>Design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kumimoji="1" lang="en-US" altLang="zh-CN" sz="1200" i="1" dirty="0">
                              <a:latin typeface="Cambria Math" panose="02040503050406030204" charset="0"/>
                              <a:cs typeface="Cambria Math" panose="02040503050406030204" charset="0"/>
                            </a:rPr>
                          </m:ctrlPr>
                        </m:sSubPr>
                        <m:e>
                          <m:acc>
                            <m:accPr>
                              <m:ctrlPr>
                                <a:rPr kumimoji="1" lang="en-US" altLang="zh-CN" sz="1200" i="1" dirty="0">
                                  <a:latin typeface="Cambria Math" panose="02040503050406030204" charset="0"/>
                                  <a:cs typeface="Cambria Math" panose="02040503050406030204" charset="0"/>
                                </a:rPr>
                              </m:ctrlPr>
                            </m:accPr>
                            <m:e>
                              <m:r>
                                <a:rPr kumimoji="1" lang="en-US" altLang="zh-CN" sz="1200" b="1" dirty="0">
                                  <a:latin typeface="Cambria Math" panose="02040503050406030204" charset="0"/>
                                  <a:cs typeface="Cambria Math" panose="02040503050406030204" charset="0"/>
                                </a:rPr>
                                <m:t>𝐅</m:t>
                              </m:r>
                            </m:e>
                          </m:acc>
                        </m:e>
                        <m:sub>
                          <m:r>
                            <m:rPr>
                              <m:sty m:val="p"/>
                            </m:rPr>
                            <a:rPr kumimoji="1" lang="en-US" altLang="zh-CN" sz="1200" dirty="0">
                              <a:latin typeface="Cambria Math" panose="02040503050406030204" charset="0"/>
                              <a:cs typeface="Cambria Math" panose="02040503050406030204" charset="0"/>
                            </a:rPr>
                            <m:t>A</m:t>
                          </m:r>
                          <m:r>
                            <a:rPr kumimoji="1" lang="en-US" altLang="zh-CN" sz="1200" dirty="0">
                              <a:latin typeface="Cambria Math" panose="02040503050406030204" charset="0"/>
                              <a:cs typeface="Cambria Math" panose="02040503050406030204" charset="0"/>
                            </a:rPr>
                            <m:t>,</m:t>
                          </m:r>
                          <m:r>
                            <a:rPr kumimoji="1" lang="en-US" altLang="zh-CN" sz="1200" dirty="0">
                              <a:latin typeface="Cambria Math" panose="02040503050406030204" charset="0"/>
                              <a:cs typeface="Cambria Math" panose="02040503050406030204" charset="0"/>
                            </a:rPr>
                            <m:t>2</m:t>
                          </m:r>
                        </m:sub>
                      </m:sSub>
                    </m:oMath>
                  </a14:m>
                  <a:endParaRPr kumimoji="1" lang="en-US" altLang="zh-CN" sz="1200" dirty="0">
                    <a:latin typeface="Times New Roman" panose="02020603050405020304" charset="0"/>
                    <a:cs typeface="Times New Roman" panose="02020603050405020304" charset="0"/>
                  </a:endParaRPr>
                </a:p>
              </p:txBody>
            </p:sp>
          </mc:Choice>
          <mc:Fallback>
            <p:sp>
              <p:nvSpPr>
                <p:cNvPr id="35" name="文本框 3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861" y="4823"/>
                  <a:ext cx="1454" cy="498"/>
                </a:xfrm>
                <a:prstGeom prst="rect">
                  <a:avLst/>
                </a:prstGeom>
                <a:blipFill rotWithShape="1">
                  <a:blip r:embed="rId11"/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45" name="文本框 44"/>
                <p:cNvSpPr txBox="1"/>
                <p:nvPr/>
              </p:nvSpPr>
              <p:spPr>
                <a:xfrm>
                  <a:off x="1193" y="5732"/>
                  <a:ext cx="1353" cy="624"/>
                </a:xfrm>
                <a:prstGeom prst="rect">
                  <a:avLst/>
                </a:prstGeom>
                <a:noFill/>
              </p:spPr>
              <p:txBody>
                <a:bodyPr wrap="square" rtlCol="0" anchor="t">
                  <a:noAutofit/>
                </a:bodyPr>
                <a:p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1" lang="en-US" altLang="zh-CN" sz="1200" b="1" i="1" dirty="0">
                            <a:solidFill>
                              <a:srgbClr val="00B050"/>
                            </a:solidFill>
                            <a:latin typeface="Cambria Math" panose="02040503050406030204" charset="0"/>
                            <a:cs typeface="Cambria Math" panose="02040503050406030204" charset="0"/>
                          </a:rPr>
                          <m:t>∀</m:t>
                        </m:r>
                        <m:r>
                          <a:rPr kumimoji="1" lang="en-US" altLang="zh-CN" sz="1200" b="1" i="1" dirty="0">
                            <a:solidFill>
                              <a:srgbClr val="00B050"/>
                            </a:solidFill>
                            <a:latin typeface="Cambria Math" panose="02040503050406030204" charset="0"/>
                            <a:cs typeface="Cambria Math" panose="02040503050406030204" charset="0"/>
                          </a:rPr>
                          <m:t>𝒌</m:t>
                        </m:r>
                        <m:r>
                          <a:rPr kumimoji="1" lang="en-US" altLang="zh-CN" sz="1200" b="1" i="1" dirty="0">
                            <a:solidFill>
                              <a:srgbClr val="00B050"/>
                            </a:solidFill>
                            <a:latin typeface="Cambria Math" panose="02040503050406030204" charset="0"/>
                            <a:cs typeface="Cambria Math" panose="02040503050406030204" charset="0"/>
                          </a:rPr>
                          <m:t>&gt;</m:t>
                        </m:r>
                        <m:r>
                          <a:rPr kumimoji="1" lang="en-US" altLang="zh-CN" sz="1200" b="1" i="1" dirty="0">
                            <a:solidFill>
                              <a:srgbClr val="00B050"/>
                            </a:solidFill>
                            <a:latin typeface="Cambria Math" panose="02040503050406030204" charset="0"/>
                            <a:cs typeface="Cambria Math" panose="02040503050406030204" charset="0"/>
                          </a:rPr>
                          <m:t>𝟐</m:t>
                        </m:r>
                      </m:oMath>
                    </m:oMathPara>
                  </a14:m>
                  <a:endParaRPr kumimoji="1" lang="en-US" altLang="zh-CN" sz="1200" b="1" i="1" dirty="0">
                    <a:solidFill>
                      <a:srgbClr val="00B050"/>
                    </a:solidFill>
                    <a:latin typeface="Cambria Math" panose="02040503050406030204" charset="0"/>
                    <a:cs typeface="Cambria Math" panose="02040503050406030204" charset="0"/>
                  </a:endParaRPr>
                </a:p>
              </p:txBody>
            </p:sp>
          </mc:Choice>
          <mc:Fallback>
            <p:sp>
              <p:nvSpPr>
                <p:cNvPr id="45" name="文本框 4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93" y="5732"/>
                  <a:ext cx="1353" cy="624"/>
                </a:xfrm>
                <a:prstGeom prst="rect">
                  <a:avLst/>
                </a:prstGeom>
                <a:blipFill rotWithShape="1">
                  <a:blip r:embed="rId12"/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56" name="文本框 55"/>
                <p:cNvSpPr txBox="1"/>
                <p:nvPr/>
              </p:nvSpPr>
              <p:spPr>
                <a:xfrm>
                  <a:off x="4752" y="4048"/>
                  <a:ext cx="1857" cy="593"/>
                </a:xfrm>
                <a:prstGeom prst="rect">
                  <a:avLst/>
                </a:prstGeom>
              </p:spPr>
              <p:txBody>
                <a:bodyPr vert="horz" wrap="square" lIns="91440" tIns="45720" rIns="91440" bIns="45720" rtlCol="0" anchor="ctr"/>
                <a:p>
                  <a:pPr indent="0" algn="l" fontAlgn="auto">
                    <a:lnSpc>
                      <a:spcPct val="125000"/>
                    </a:lnSpc>
                  </a:pPr>
                  <a:r>
                    <a:rPr kumimoji="1" lang="en-US" altLang="zh-CN" sz="1200" dirty="0">
                      <a:latin typeface="Times New Roman" panose="02020603050405020304" charset="0"/>
                      <a:cs typeface="Times New Roman" panose="02020603050405020304" charset="0"/>
                    </a:rPr>
                    <a:t>Justifies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kumimoji="1" lang="en-US" altLang="zh-CN" sz="1200" i="1" dirty="0">
                              <a:latin typeface="Cambria Math" panose="02040503050406030204" charset="0"/>
                              <a:cs typeface="Cambria Math" panose="02040503050406030204" charset="0"/>
                            </a:rPr>
                          </m:ctrlPr>
                        </m:sSubPr>
                        <m:e>
                          <m:acc>
                            <m:accPr>
                              <m:chr m:val="̅"/>
                              <m:ctrlPr>
                                <a:rPr kumimoji="1" lang="en-US" altLang="zh-CN" sz="1200" i="1" dirty="0">
                                  <a:latin typeface="Cambria Math" panose="02040503050406030204" charset="0"/>
                                  <a:cs typeface="Cambria Math" panose="02040503050406030204" charset="0"/>
                                </a:rPr>
                              </m:ctrlPr>
                            </m:accPr>
                            <m:e>
                              <m:r>
                                <a:rPr kumimoji="1" lang="en-US" altLang="zh-CN" sz="1200" b="1" dirty="0">
                                  <a:latin typeface="Cambria Math" panose="02040503050406030204" charset="0"/>
                                  <a:cs typeface="Cambria Math" panose="02040503050406030204" charset="0"/>
                                </a:rPr>
                                <m:t>𝐇</m:t>
                              </m:r>
                            </m:e>
                          </m:acc>
                        </m:e>
                        <m:sub>
                          <m:r>
                            <m:rPr>
                              <m:sty m:val="p"/>
                            </m:rPr>
                            <a:rPr kumimoji="1" lang="en-US" altLang="zh-CN" sz="1200" dirty="0">
                              <a:latin typeface="Cambria Math" panose="02040503050406030204" charset="0"/>
                              <a:cs typeface="Cambria Math" panose="02040503050406030204" charset="0"/>
                            </a:rPr>
                            <m:t>res</m:t>
                          </m:r>
                          <m:r>
                            <a:rPr kumimoji="1" lang="en-US" altLang="zh-CN" sz="1200" i="1" dirty="0">
                              <a:latin typeface="Cambria Math" panose="02040503050406030204" charset="0"/>
                              <a:cs typeface="Cambria Math" panose="02040503050406030204" charset="0"/>
                            </a:rPr>
                            <m:t>,</m:t>
                          </m:r>
                          <m:r>
                            <a:rPr kumimoji="1" lang="en-US" altLang="zh-CN" sz="1200" i="1" dirty="0">
                              <a:latin typeface="Cambria Math" panose="02040503050406030204" charset="0"/>
                              <a:cs typeface="Cambria Math" panose="02040503050406030204" charset="0"/>
                            </a:rPr>
                            <m:t>2</m:t>
                          </m:r>
                        </m:sub>
                      </m:sSub>
                    </m:oMath>
                  </a14:m>
                  <a:endParaRPr kumimoji="1" lang="en-US" altLang="zh-CN" sz="1200" dirty="0">
                    <a:latin typeface="Times New Roman" panose="02020603050405020304" charset="0"/>
                    <a:cs typeface="Times New Roman" panose="02020603050405020304" charset="0"/>
                  </a:endParaRPr>
                </a:p>
              </p:txBody>
            </p:sp>
          </mc:Choice>
          <mc:Fallback>
            <p:sp>
              <p:nvSpPr>
                <p:cNvPr id="56" name="文本框 5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52" y="4048"/>
                  <a:ext cx="1857" cy="593"/>
                </a:xfrm>
                <a:prstGeom prst="rect">
                  <a:avLst/>
                </a:prstGeom>
                <a:blipFill rotWithShape="1">
                  <a:blip r:embed="rId13"/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custDataLst>
      <p:tags r:id="rId14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DIAGRAM_VIRTUALLY_FRAME" val="{&quot;height&quot;:397,&quot;left&quot;:112.75,&quot;top&quot;:101.7,&quot;width&quot;:343.5}"/>
</p:tagLst>
</file>

<file path=ppt/tags/tag101.xml><?xml version="1.0" encoding="utf-8"?>
<p:tagLst xmlns:p="http://schemas.openxmlformats.org/presentationml/2006/main">
  <p:tag name="KSO_WM_BEAUTIFY_FLAG" val=""/>
</p:tagLst>
</file>

<file path=ppt/tags/tag102.xml><?xml version="1.0" encoding="utf-8"?>
<p:tagLst xmlns:p="http://schemas.openxmlformats.org/presentationml/2006/main">
  <p:tag name="KSO_WM_BEAUTIFY_FLAG" val=""/>
</p:tagLst>
</file>

<file path=ppt/tags/tag103.xml><?xml version="1.0" encoding="utf-8"?>
<p:tagLst xmlns:p="http://schemas.openxmlformats.org/presentationml/2006/main">
  <p:tag name="KSO_WM_BEAUTIFY_FLAG" val=""/>
</p:tagLst>
</file>

<file path=ppt/tags/tag10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105.xml><?xml version="1.0" encoding="utf-8"?>
<p:tagLst xmlns:p="http://schemas.openxmlformats.org/presentationml/2006/main">
  <p:tag name="KSO_WM_BEAUTIFY_FLAG" val=""/>
</p:tagLst>
</file>

<file path=ppt/tags/tag10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107.xml><?xml version="1.0" encoding="utf-8"?>
<p:tagLst xmlns:p="http://schemas.openxmlformats.org/presentationml/2006/main">
  <p:tag name="KSO_WM_DIAGRAM_VIRTUALLY_FRAME" val="{&quot;height&quot;:397,&quot;left&quot;:112.75,&quot;top&quot;:101.7,&quot;width&quot;:343.5}"/>
</p:tagLst>
</file>

<file path=ppt/tags/tag108.xml><?xml version="1.0" encoding="utf-8"?>
<p:tagLst xmlns:p="http://schemas.openxmlformats.org/presentationml/2006/main">
  <p:tag name="KSO_WM_DIAGRAM_VIRTUALLY_FRAME" val="{&quot;height&quot;:421.45,&quot;left&quot;:209.3,&quot;top&quot;:86.6,&quot;width&quot;:720.3}"/>
</p:tagLst>
</file>

<file path=ppt/tags/tag109.xml><?xml version="1.0" encoding="utf-8"?>
<p:tagLst xmlns:p="http://schemas.openxmlformats.org/presentationml/2006/main">
  <p:tag name="KSO_WM_DIAGRAM_VIRTUALLY_FRAME" val="{&quot;height&quot;:421.45,&quot;left&quot;:209.3,&quot;top&quot;:86.6,&quot;width&quot;:720.3}"/>
</p:tagLst>
</file>

<file path=ppt/tags/tag11.xml><?xml version="1.0" encoding="utf-8"?>
<p:tagLst xmlns:p="http://schemas.openxmlformats.org/presentationml/2006/main">
  <p:tag name="KSO_WM_BEAUTIFY_FLAG" val=""/>
</p:tagLst>
</file>

<file path=ppt/tags/tag110.xml><?xml version="1.0" encoding="utf-8"?>
<p:tagLst xmlns:p="http://schemas.openxmlformats.org/presentationml/2006/main">
  <p:tag name="KSO_WM_DIAGRAM_VIRTUALLY_FRAME" val="{&quot;height&quot;:421.45,&quot;left&quot;:209.3,&quot;top&quot;:86.6,&quot;width&quot;:720.3}"/>
</p:tagLst>
</file>

<file path=ppt/tags/tag111.xml><?xml version="1.0" encoding="utf-8"?>
<p:tagLst xmlns:p="http://schemas.openxmlformats.org/presentationml/2006/main">
  <p:tag name="KSO_WM_DIAGRAM_VIRTUALLY_FRAME" val="{&quot;height&quot;:421.45,&quot;left&quot;:209.3,&quot;top&quot;:86.6,&quot;width&quot;:720.3}"/>
</p:tagLst>
</file>

<file path=ppt/tags/tag11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113.xml><?xml version="1.0" encoding="utf-8"?>
<p:tagLst xmlns:p="http://schemas.openxmlformats.org/presentationml/2006/main">
  <p:tag name="KSO_WM_DIAGRAM_VIRTUALLY_FRAME" val="{&quot;height&quot;:421.45,&quot;left&quot;:209.3,&quot;top&quot;:86.6,&quot;width&quot;:720.3}"/>
</p:tagLst>
</file>

<file path=ppt/tags/tag114.xml><?xml version="1.0" encoding="utf-8"?>
<p:tagLst xmlns:p="http://schemas.openxmlformats.org/presentationml/2006/main">
  <p:tag name="KSO_WM_DIAGRAM_VIRTUALLY_FRAME" val="{&quot;height&quot;:421.45,&quot;left&quot;:209.3,&quot;top&quot;:86.6,&quot;width&quot;:720.3}"/>
</p:tagLst>
</file>

<file path=ppt/tags/tag115.xml><?xml version="1.0" encoding="utf-8"?>
<p:tagLst xmlns:p="http://schemas.openxmlformats.org/presentationml/2006/main">
  <p:tag name="KSO_WM_DIAGRAM_VIRTUALLY_FRAME" val="{&quot;height&quot;:421.45,&quot;left&quot;:209.3,&quot;top&quot;:86.6,&quot;width&quot;:720.3}"/>
</p:tagLst>
</file>

<file path=ppt/tags/tag116.xml><?xml version="1.0" encoding="utf-8"?>
<p:tagLst xmlns:p="http://schemas.openxmlformats.org/presentationml/2006/main">
  <p:tag name="KSO_WM_DIAGRAM_VIRTUALLY_FRAME" val="{&quot;height&quot;:421.45,&quot;left&quot;:209.3,&quot;top&quot;:86.6,&quot;width&quot;:720.3}"/>
</p:tagLst>
</file>

<file path=ppt/tags/tag117.xml><?xml version="1.0" encoding="utf-8"?>
<p:tagLst xmlns:p="http://schemas.openxmlformats.org/presentationml/2006/main">
  <p:tag name="KSO_WM_BEAUTIFY_FLAG" val=""/>
</p:tagLst>
</file>

<file path=ppt/tags/tag118.xml><?xml version="1.0" encoding="utf-8"?>
<p:tagLst xmlns:p="http://schemas.openxmlformats.org/presentationml/2006/main">
  <p:tag name="TABLE_ENDDRAG_ORIGIN_RECT" val="671*86"/>
  <p:tag name="TABLE_ENDDRAG_RECT" val="88*423*671*86"/>
</p:tagLst>
</file>

<file path=ppt/tags/tag119.xml><?xml version="1.0" encoding="utf-8"?>
<p:tagLst xmlns:p="http://schemas.openxmlformats.org/presentationml/2006/main">
  <p:tag name="TABLE_ENDDRAG_ORIGIN_RECT" val="671*86"/>
  <p:tag name="TABLE_ENDDRAG_RECT" val="88*423*671*86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DIAGRAM_VIRTUALLY_FRAME" val="{&quot;height&quot;:421.45,&quot;left&quot;:209.3,&quot;top&quot;:86.6,&quot;width&quot;:720.3}"/>
</p:tagLst>
</file>

<file path=ppt/tags/tag121.xml><?xml version="1.0" encoding="utf-8"?>
<p:tagLst xmlns:p="http://schemas.openxmlformats.org/presentationml/2006/main">
  <p:tag name="KSO_WM_BEAUTIFY_FLAG" val=""/>
</p:tagLst>
</file>

<file path=ppt/tags/tag12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123.xml><?xml version="1.0" encoding="utf-8"?>
<p:tagLst xmlns:p="http://schemas.openxmlformats.org/presentationml/2006/main">
  <p:tag name="KSO_WM_DIAGRAM_VIRTUALLY_FRAME" val="{&quot;height&quot;:395.05,&quot;left&quot;:25.8,&quot;top&quot;:102.85,&quot;width&quot;:919.2}"/>
</p:tagLst>
</file>

<file path=ppt/tags/tag124.xml><?xml version="1.0" encoding="utf-8"?>
<p:tagLst xmlns:p="http://schemas.openxmlformats.org/presentationml/2006/main">
  <p:tag name="KSO_WM_DIAGRAM_VIRTUALLY_FRAME" val="{&quot;height&quot;:395.05,&quot;left&quot;:25.8,&quot;top&quot;:102.85,&quot;width&quot;:919.2}"/>
</p:tagLst>
</file>

<file path=ppt/tags/tag125.xml><?xml version="1.0" encoding="utf-8"?>
<p:tagLst xmlns:p="http://schemas.openxmlformats.org/presentationml/2006/main">
  <p:tag name="KSO_WM_DIAGRAM_VIRTUALLY_FRAME" val="{&quot;height&quot;:395.05,&quot;left&quot;:25.8,&quot;top&quot;:102.85,&quot;width&quot;:919.2}"/>
</p:tagLst>
</file>

<file path=ppt/tags/tag126.xml><?xml version="1.0" encoding="utf-8"?>
<p:tagLst xmlns:p="http://schemas.openxmlformats.org/presentationml/2006/main">
  <p:tag name="KSO_WM_BEAUTIFY_FLAG" val=""/>
  <p:tag name="KSO_WM_DIAGRAM_VIRTUALLY_FRAME" val="{&quot;height&quot;:395.05,&quot;left&quot;:25.8,&quot;top&quot;:102.85,&quot;width&quot;:919.2}"/>
</p:tagLst>
</file>

<file path=ppt/tags/tag127.xml><?xml version="1.0" encoding="utf-8"?>
<p:tagLst xmlns:p="http://schemas.openxmlformats.org/presentationml/2006/main">
  <p:tag name="KSO_WM_DIAGRAM_VIRTUALLY_FRAME" val="{&quot;height&quot;:421.45,&quot;left&quot;:209.3,&quot;top&quot;:86.6,&quot;width&quot;:720.3}"/>
</p:tagLst>
</file>

<file path=ppt/tags/tag128.xml><?xml version="1.0" encoding="utf-8"?>
<p:tagLst xmlns:p="http://schemas.openxmlformats.org/presentationml/2006/main">
  <p:tag name="KSO_WM_DIAGRAM_VIRTUALLY_FRAME" val="{&quot;height&quot;:421.45,&quot;left&quot;:209.3,&quot;top&quot;:86.6,&quot;width&quot;:720.3}"/>
</p:tagLst>
</file>

<file path=ppt/tags/tag129.xml><?xml version="1.0" encoding="utf-8"?>
<p:tagLst xmlns:p="http://schemas.openxmlformats.org/presentationml/2006/main">
  <p:tag name="KSO_WM_DIAGRAM_VIRTUALLY_FRAME" val="{&quot;height&quot;:421.45,&quot;left&quot;:209.3,&quot;top&quot;:86.6,&quot;width&quot;:720.3}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KSO_WM_DIAGRAM_VIRTUALLY_FRAME" val="{&quot;height&quot;:395.05,&quot;left&quot;:25.8,&quot;top&quot;:102.85,&quot;width&quot;:919.2}"/>
</p:tagLst>
</file>

<file path=ppt/tags/tag131.xml><?xml version="1.0" encoding="utf-8"?>
<p:tagLst xmlns:p="http://schemas.openxmlformats.org/presentationml/2006/main">
  <p:tag name="KSO_WM_DIAGRAM_VIRTUALLY_FRAME" val="{&quot;height&quot;:395.05,&quot;left&quot;:25.8,&quot;top&quot;:102.85,&quot;width&quot;:919.2}"/>
</p:tagLst>
</file>

<file path=ppt/tags/tag132.xml><?xml version="1.0" encoding="utf-8"?>
<p:tagLst xmlns:p="http://schemas.openxmlformats.org/presentationml/2006/main">
  <p:tag name="KSO_WM_BEAUTIFY_FLAG" val=""/>
  <p:tag name="KSO_WM_DIAGRAM_VIRTUALLY_FRAME" val="{&quot;height&quot;:395.05,&quot;left&quot;:25.8,&quot;top&quot;:102.85,&quot;width&quot;:919.2}"/>
</p:tagLst>
</file>

<file path=ppt/tags/tag133.xml><?xml version="1.0" encoding="utf-8"?>
<p:tagLst xmlns:p="http://schemas.openxmlformats.org/presentationml/2006/main">
  <p:tag name="KSO_WM_BEAUTIFY_FLAG" val=""/>
  <p:tag name="KSO_WM_DIAGRAM_VIRTUALLY_FRAME" val="{&quot;height&quot;:395.05,&quot;left&quot;:25.8,&quot;top&quot;:102.85,&quot;width&quot;:919.2}"/>
</p:tagLst>
</file>

<file path=ppt/tags/tag134.xml><?xml version="1.0" encoding="utf-8"?>
<p:tagLst xmlns:p="http://schemas.openxmlformats.org/presentationml/2006/main">
  <p:tag name="KSO_WM_DIAGRAM_VIRTUALLY_FRAME" val="{&quot;height&quot;:395.05,&quot;left&quot;:25.8,&quot;top&quot;:102.85,&quot;width&quot;:919.2}"/>
</p:tagLst>
</file>

<file path=ppt/tags/tag135.xml><?xml version="1.0" encoding="utf-8"?>
<p:tagLst xmlns:p="http://schemas.openxmlformats.org/presentationml/2006/main">
  <p:tag name="KSO_WM_DIAGRAM_VIRTUALLY_FRAME" val="{&quot;height&quot;:395.05,&quot;left&quot;:25.8,&quot;top&quot;:102.85,&quot;width&quot;:919.2}"/>
</p:tagLst>
</file>

<file path=ppt/tags/tag13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137.xml><?xml version="1.0" encoding="utf-8"?>
<p:tagLst xmlns:p="http://schemas.openxmlformats.org/presentationml/2006/main">
  <p:tag name="KSO_WM_BEAUTIFY_FLAG" val=""/>
</p:tagLst>
</file>

<file path=ppt/tags/tag138.xml><?xml version="1.0" encoding="utf-8"?>
<p:tagLst xmlns:p="http://schemas.openxmlformats.org/presentationml/2006/main">
  <p:tag name="KSO_WM_BEAUTIFY_FLAG" val=""/>
</p:tagLst>
</file>

<file path=ppt/tags/tag13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0.xml><?xml version="1.0" encoding="utf-8"?>
<p:tagLst xmlns:p="http://schemas.openxmlformats.org/presentationml/2006/main">
  <p:tag name="KSO_WM_BEAUTIFY_FLAG" val=""/>
</p:tagLst>
</file>

<file path=ppt/tags/tag14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142.xml><?xml version="1.0" encoding="utf-8"?>
<p:tagLst xmlns:p="http://schemas.openxmlformats.org/presentationml/2006/main">
  <p:tag name="COMMONDATA" val="eyJoZGlkIjoiNzQ1ZGNlNzZhMWIxOWU1ODAyYWFkMTBkNWUxNzM5NjIifQ=="/>
  <p:tag name="resource_record_key" val="{&quot;13&quot;:[4563109,4364928],&quot;65&quot;:[20205176]}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6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2.xml><?xml version="1.0" encoding="utf-8"?>
<p:tagLst xmlns:p="http://schemas.openxmlformats.org/presentationml/2006/main">
  <p:tag name="KSO_WM_BEAUTIFY_FLAG" val=""/>
</p:tagLst>
</file>

<file path=ppt/tags/tag63.xml><?xml version="1.0" encoding="utf-8"?>
<p:tagLst xmlns:p="http://schemas.openxmlformats.org/presentationml/2006/main">
  <p:tag name="KSO_WM_DIAGRAM_VIRTUALLY_FRAME" val="{&quot;height&quot;:301.3,&quot;left&quot;:295.8,&quot;top&quot;:101.7,&quot;width&quot;:507.05}"/>
</p:tagLst>
</file>

<file path=ppt/tags/tag64.xml><?xml version="1.0" encoding="utf-8"?>
<p:tagLst xmlns:p="http://schemas.openxmlformats.org/presentationml/2006/main">
  <p:tag name="KSO_WM_DIAGRAM_VIRTUALLY_FRAME" val="{&quot;height&quot;:301.3,&quot;left&quot;:295.8,&quot;top&quot;:101.7,&quot;width&quot;:507.05}"/>
</p:tagLst>
</file>

<file path=ppt/tags/tag65.xml><?xml version="1.0" encoding="utf-8"?>
<p:tagLst xmlns:p="http://schemas.openxmlformats.org/presentationml/2006/main">
  <p:tag name="KSO_WM_DIAGRAM_VIRTUALLY_FRAME" val="{&quot;height&quot;:301.3,&quot;left&quot;:295.8,&quot;top&quot;:101.7,&quot;width&quot;:507.05}"/>
</p:tagLst>
</file>

<file path=ppt/tags/tag66.xml><?xml version="1.0" encoding="utf-8"?>
<p:tagLst xmlns:p="http://schemas.openxmlformats.org/presentationml/2006/main">
  <p:tag name="KSO_WM_DIAGRAM_VIRTUALLY_FRAME" val="{&quot;height&quot;:301.3,&quot;left&quot;:295.8,&quot;top&quot;:101.7,&quot;width&quot;:507.05}"/>
</p:tagLst>
</file>

<file path=ppt/tags/tag67.xml><?xml version="1.0" encoding="utf-8"?>
<p:tagLst xmlns:p="http://schemas.openxmlformats.org/presentationml/2006/main">
  <p:tag name="KSO_WM_DIAGRAM_VIRTUALLY_FRAME" val="{&quot;height&quot;:301.3,&quot;left&quot;:295.8,&quot;top&quot;:101.7,&quot;width&quot;:507.05}"/>
</p:tagLst>
</file>

<file path=ppt/tags/tag68.xml><?xml version="1.0" encoding="utf-8"?>
<p:tagLst xmlns:p="http://schemas.openxmlformats.org/presentationml/2006/main">
  <p:tag name="KSO_WM_DIAGRAM_VIRTUALLY_FRAME" val="{&quot;height&quot;:301.3,&quot;left&quot;:295.8,&quot;top&quot;:101.7,&quot;width&quot;:507.05}"/>
</p:tagLst>
</file>

<file path=ppt/tags/tag69.xml><?xml version="1.0" encoding="utf-8"?>
<p:tagLst xmlns:p="http://schemas.openxmlformats.org/presentationml/2006/main">
  <p:tag name="KSO_WM_DIAGRAM_VIRTUALLY_FRAME" val="{&quot;height&quot;:301.3,&quot;left&quot;:295.8,&quot;top&quot;:101.7,&quot;width&quot;:507.05}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DIAGRAM_VIRTUALLY_FRAME" val="{&quot;height&quot;:301.3,&quot;left&quot;:295.8,&quot;top&quot;:101.7,&quot;width&quot;:507.05}"/>
</p:tagLst>
</file>

<file path=ppt/tags/tag71.xml><?xml version="1.0" encoding="utf-8"?>
<p:tagLst xmlns:p="http://schemas.openxmlformats.org/presentationml/2006/main">
  <p:tag name="KSO_WM_DIAGRAM_VIRTUALLY_FRAME" val="{&quot;height&quot;:301.3,&quot;left&quot;:295.8,&quot;top&quot;:101.7,&quot;width&quot;:507.05}"/>
</p:tagLst>
</file>

<file path=ppt/tags/tag72.xml><?xml version="1.0" encoding="utf-8"?>
<p:tagLst xmlns:p="http://schemas.openxmlformats.org/presentationml/2006/main">
  <p:tag name="KSO_WM_DIAGRAM_VIRTUALLY_FRAME" val="{&quot;height&quot;:301.3,&quot;left&quot;:295.8,&quot;top&quot;:101.7,&quot;width&quot;:507.05}"/>
</p:tagLst>
</file>

<file path=ppt/tags/tag73.xml><?xml version="1.0" encoding="utf-8"?>
<p:tagLst xmlns:p="http://schemas.openxmlformats.org/presentationml/2006/main">
  <p:tag name="KSO_WM_DIAGRAM_VIRTUALLY_FRAME" val="{&quot;height&quot;:301.3,&quot;left&quot;:295.8,&quot;top&quot;:101.7,&quot;width&quot;:507.05}"/>
</p:tagLst>
</file>

<file path=ppt/tags/tag74.xml><?xml version="1.0" encoding="utf-8"?>
<p:tagLst xmlns:p="http://schemas.openxmlformats.org/presentationml/2006/main">
  <p:tag name="KSO_WM_DIAGRAM_VIRTUALLY_FRAME" val="{&quot;height&quot;:301.3,&quot;left&quot;:295.8,&quot;top&quot;:101.7,&quot;width&quot;:507.05}"/>
</p:tagLst>
</file>

<file path=ppt/tags/tag75.xml><?xml version="1.0" encoding="utf-8"?>
<p:tagLst xmlns:p="http://schemas.openxmlformats.org/presentationml/2006/main">
  <p:tag name="KSO_WM_DIAGRAM_VIRTUALLY_FRAME" val="{&quot;height&quot;:301.3,&quot;left&quot;:295.8,&quot;top&quot;:101.7,&quot;width&quot;:507.05}"/>
</p:tagLst>
</file>

<file path=ppt/tags/tag7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resource_record_key" val="{&quot;13&quot;:[4563109,4364928],&quot;65&quot;:[20205176]}"/>
</p:tagLst>
</file>

<file path=ppt/tags/tag77.xml><?xml version="1.0" encoding="utf-8"?>
<p:tagLst xmlns:p="http://schemas.openxmlformats.org/presentationml/2006/main">
  <p:tag name="KSO_WM_DIAGRAM_VIRTUALLY_FRAME" val="{&quot;height&quot;:146.7,&quot;left&quot;:25.8,&quot;top&quot;:93.1,&quot;width&quot;:913.7}"/>
</p:tagLst>
</file>

<file path=ppt/tags/tag78.xml><?xml version="1.0" encoding="utf-8"?>
<p:tagLst xmlns:p="http://schemas.openxmlformats.org/presentationml/2006/main">
  <p:tag name="KSO_WM_DIAGRAM_VIRTUALLY_FRAME" val="{&quot;height&quot;:146.7,&quot;left&quot;:25.8,&quot;top&quot;:93.1,&quot;width&quot;:913.7}"/>
</p:tagLst>
</file>

<file path=ppt/tags/tag79.xml><?xml version="1.0" encoding="utf-8"?>
<p:tagLst xmlns:p="http://schemas.openxmlformats.org/presentationml/2006/main">
  <p:tag name="KSO_WM_DIAGRAM_VIRTUALLY_FRAME" val="{&quot;height&quot;:146.7,&quot;left&quot;:25.8,&quot;top&quot;:93.1,&quot;width&quot;:913.7}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BEAUTIFY_FLAG" val=""/>
</p:tagLst>
</file>

<file path=ppt/tags/tag81.xml><?xml version="1.0" encoding="utf-8"?>
<p:tagLst xmlns:p="http://schemas.openxmlformats.org/presentationml/2006/main">
  <p:tag name="KSO_WM_BEAUTIFY_FLAG" val=""/>
</p:tagLst>
</file>

<file path=ppt/tags/tag82.xml><?xml version="1.0" encoding="utf-8"?>
<p:tagLst xmlns:p="http://schemas.openxmlformats.org/presentationml/2006/main">
  <p:tag name="KSO_WM_BEAUTIFY_FLAG" val=""/>
</p:tagLst>
</file>

<file path=ppt/tags/tag8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84.xml><?xml version="1.0" encoding="utf-8"?>
<p:tagLst xmlns:p="http://schemas.openxmlformats.org/presentationml/2006/main">
  <p:tag name="KSO_WM_BEAUTIFY_FLAG" val=""/>
</p:tagLst>
</file>

<file path=ppt/tags/tag85.xml><?xml version="1.0" encoding="utf-8"?>
<p:tagLst xmlns:p="http://schemas.openxmlformats.org/presentationml/2006/main">
  <p:tag name="KSO_WM_BEAUTIFY_FLAG" val=""/>
</p:tagLst>
</file>

<file path=ppt/tags/tag86.xml><?xml version="1.0" encoding="utf-8"?>
<p:tagLst xmlns:p="http://schemas.openxmlformats.org/presentationml/2006/main">
  <p:tag name="KSO_WM_BEAUTIFY_FLAG" val=""/>
</p:tagLst>
</file>

<file path=ppt/tags/tag8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88.xml><?xml version="1.0" encoding="utf-8"?>
<p:tagLst xmlns:p="http://schemas.openxmlformats.org/presentationml/2006/main">
  <p:tag name="KSO_WM_BEAUTIFY_FLAG" val=""/>
</p:tagLst>
</file>

<file path=ppt/tags/tag89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BEAUTIFY_FLAG" val=""/>
</p:tagLst>
</file>

<file path=ppt/tags/tag9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92.xml><?xml version="1.0" encoding="utf-8"?>
<p:tagLst xmlns:p="http://schemas.openxmlformats.org/presentationml/2006/main">
  <p:tag name="KSO_WM_DIAGRAM_VIRTUALLY_FRAME" val="{&quot;height&quot;:397,&quot;left&quot;:112.75,&quot;top&quot;:101.7,&quot;width&quot;:343.5}"/>
</p:tagLst>
</file>

<file path=ppt/tags/tag93.xml><?xml version="1.0" encoding="utf-8"?>
<p:tagLst xmlns:p="http://schemas.openxmlformats.org/presentationml/2006/main">
  <p:tag name="KSO_WM_DIAGRAM_VIRTUALLY_FRAME" val="{&quot;height&quot;:397,&quot;left&quot;:112.75,&quot;top&quot;:101.7,&quot;width&quot;:343.5}"/>
</p:tagLst>
</file>

<file path=ppt/tags/tag9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95.xml><?xml version="1.0" encoding="utf-8"?>
<p:tagLst xmlns:p="http://schemas.openxmlformats.org/presentationml/2006/main">
  <p:tag name="KSO_WM_DIAGRAM_VIRTUALLY_FRAME" val="{&quot;height&quot;:397,&quot;left&quot;:112.75,&quot;top&quot;:101.7,&quot;width&quot;:343.5}"/>
</p:tagLst>
</file>

<file path=ppt/tags/tag96.xml><?xml version="1.0" encoding="utf-8"?>
<p:tagLst xmlns:p="http://schemas.openxmlformats.org/presentationml/2006/main">
  <p:tag name="KSO_WM_BEAUTIFY_FLAG" val=""/>
</p:tagLst>
</file>

<file path=ppt/tags/tag97.xml><?xml version="1.0" encoding="utf-8"?>
<p:tagLst xmlns:p="http://schemas.openxmlformats.org/presentationml/2006/main">
  <p:tag name="KSO_WM_BEAUTIFY_FLAG" val=""/>
</p:tagLst>
</file>

<file path=ppt/tags/tag98.xml><?xml version="1.0" encoding="utf-8"?>
<p:tagLst xmlns:p="http://schemas.openxmlformats.org/presentationml/2006/main">
  <p:tag name="KSO_WM_BEAUTIFY_FLAG" val=""/>
</p:tagLst>
</file>

<file path=ppt/tags/tag9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/>
            </a:gs>
            <a:gs pos="100000">
              <a:schemeClr val="phClr">
                <a:lumMod val="85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8549</Words>
  <Application>WPS 演示</Application>
  <PresentationFormat>宽屏</PresentationFormat>
  <Paragraphs>406</Paragraphs>
  <Slides>14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14</vt:i4>
      </vt:variant>
    </vt:vector>
  </HeadingPairs>
  <TitlesOfParts>
    <vt:vector size="34" baseType="lpstr">
      <vt:lpstr>Arial</vt:lpstr>
      <vt:lpstr>宋体</vt:lpstr>
      <vt:lpstr>Wingdings</vt:lpstr>
      <vt:lpstr>Wingdings</vt:lpstr>
      <vt:lpstr>Times New Roman</vt:lpstr>
      <vt:lpstr>Arial</vt:lpstr>
      <vt:lpstr>微软雅黑</vt:lpstr>
      <vt:lpstr>Source Han Serif SC</vt:lpstr>
      <vt:lpstr>Verdana</vt:lpstr>
      <vt:lpstr>Cambria Math</vt:lpstr>
      <vt:lpstr>MS Mincho</vt:lpstr>
      <vt:lpstr>Cousine</vt:lpstr>
      <vt:lpstr>Arial Black</vt:lpstr>
      <vt:lpstr>思源黑体 CN Bold</vt:lpstr>
      <vt:lpstr>黑体</vt:lpstr>
      <vt:lpstr>OPPOSans H</vt:lpstr>
      <vt:lpstr>思源黑体 CN Normal</vt:lpstr>
      <vt:lpstr>Arial Unicode MS</vt:lpstr>
      <vt:lpstr>Calibri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Matthew-zkj</cp:lastModifiedBy>
  <cp:revision>655</cp:revision>
  <dcterms:created xsi:type="dcterms:W3CDTF">2019-06-19T02:08:00Z</dcterms:created>
  <dcterms:modified xsi:type="dcterms:W3CDTF">2025-10-17T07:45:51Z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2052-12.1.0.22529</vt:lpwstr>
  </property>
  <property fmtid="{D5CDD505-2E9C-101B-9397-08002B2CF9AE}" pid="3" name="ICV">
    <vt:lpwstr>AF41F224846B4B578D1CF57519F7C06F_13</vt:lpwstr>
  </property>
</Properties>
</file>