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19"/>
  </p:handoutMasterIdLst>
  <p:sldIdLst>
    <p:sldId id="256" r:id="rId4"/>
    <p:sldId id="378" r:id="rId6"/>
    <p:sldId id="314" r:id="rId7"/>
    <p:sldId id="381" r:id="rId8"/>
    <p:sldId id="388" r:id="rId9"/>
    <p:sldId id="389" r:id="rId10"/>
    <p:sldId id="429" r:id="rId11"/>
    <p:sldId id="440" r:id="rId12"/>
    <p:sldId id="441" r:id="rId13"/>
    <p:sldId id="443" r:id="rId14"/>
    <p:sldId id="435" r:id="rId15"/>
    <p:sldId id="436" r:id="rId16"/>
    <p:sldId id="424" r:id="rId17"/>
    <p:sldId id="431" r:id="rId18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ED34375-7BD5-D846-A3A3-DE4C6889ECF3}">
          <p14:sldIdLst>
            <p14:sldId id="256"/>
            <p14:sldId id="378"/>
            <p14:sldId id="314"/>
            <p14:sldId id="381"/>
            <p14:sldId id="388"/>
            <p14:sldId id="389"/>
            <p14:sldId id="429"/>
            <p14:sldId id="440"/>
            <p14:sldId id="441"/>
            <p14:sldId id="443"/>
            <p14:sldId id="435"/>
            <p14:sldId id="436"/>
            <p14:sldId id="424"/>
            <p14:sldId id="4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6115"/>
    <a:srgbClr val="F5F7F9"/>
    <a:srgbClr val="FBE44F"/>
    <a:srgbClr val="ED7D31"/>
    <a:srgbClr val="EEBD4A"/>
    <a:srgbClr val="FFCC00"/>
    <a:srgbClr val="F0F0F0"/>
    <a:srgbClr val="CB2006"/>
    <a:srgbClr val="303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6"/>
    <p:restoredTop sz="81711"/>
  </p:normalViewPr>
  <p:slideViewPr>
    <p:cSldViewPr snapToGrid="0" snapToObjects="1">
      <p:cViewPr varScale="1">
        <p:scale>
          <a:sx n="80" d="100"/>
          <a:sy n="80" d="100"/>
        </p:scale>
        <p:origin x="3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3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</a:fld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</a:fld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78A6BE1A-EBEC-6E4F-B3D0-9EEBE249050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performance</a:t>
            </a:r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1 problem</a:t>
            </a:r>
            <a:r>
              <a:rPr kumimoji="1" lang="zh-CN" altLang="en-US"/>
              <a:t>感觉优点</a:t>
            </a:r>
            <a:r>
              <a:rPr kumimoji="1" lang="zh-CN" altLang="en-US"/>
              <a:t>生硬</a:t>
            </a:r>
            <a:endParaRPr kumimoji="1" lang="zh-CN" altLang="en-US"/>
          </a:p>
          <a:p>
            <a:r>
              <a:rPr kumimoji="1" lang="en-US" altLang="zh-CN"/>
              <a:t>2 </a:t>
            </a:r>
            <a:r>
              <a:rPr kumimoji="1" lang="zh-CN" altLang="en-US"/>
              <a:t>图片里面的符号不符合</a:t>
            </a:r>
            <a:r>
              <a:rPr kumimoji="1" lang="zh-CN" altLang="en-US"/>
              <a:t>本文章</a:t>
            </a:r>
            <a:endParaRPr kumimoji="1" lang="zh-CN" altLang="en-US"/>
          </a:p>
          <a:p>
            <a:endParaRPr kumimoji="1" lang="zh-CN" altLang="en-US"/>
          </a:p>
          <a:p>
            <a:r>
              <a:rPr kumimoji="1" lang="en-US" altLang="zh-CN"/>
              <a:t>1 nr&gt;&gt;nt</a:t>
            </a:r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1 order?</a:t>
            </a:r>
            <a:endParaRPr kumimoji="1" lang="en-US" altLang="zh-CN"/>
          </a:p>
          <a:p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899" y="39110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sym typeface="Times New Roman" panose="020206030504050203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endParaRPr lang="zh-CN" altLang="en-US" sz="1800" dirty="0">
              <a:effectLst/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635" y="815975"/>
            <a:ext cx="12193270" cy="2428875"/>
          </a:xfrm>
          <a:prstGeom prst="rect">
            <a:avLst/>
          </a:prstGeom>
          <a:solidFill>
            <a:srgbClr val="35611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8362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193800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899" y="39110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sym typeface="Times New Roman" panose="020206030504050203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endParaRPr lang="zh-CN" altLang="en-US" sz="1800" dirty="0">
              <a:effectLst/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635" y="815975"/>
            <a:ext cx="12193270" cy="2428875"/>
          </a:xfrm>
          <a:prstGeom prst="rect">
            <a:avLst/>
          </a:prstGeom>
          <a:solidFill>
            <a:srgbClr val="35611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8362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127250" y="6699250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p>
            <a:pPr algn="l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Clr>
                <a:srgbClr val="356115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B2006"/>
              </a:solidFill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037AB"/>
              </a:solidFill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193800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Clr>
                <a:srgbClr val="356115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B2006"/>
              </a:solidFill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037AB"/>
              </a:solidFill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0" y="6637655"/>
            <a:ext cx="354965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Yuanli Ma</a:t>
            </a:r>
            <a:endParaRPr kumimoji="1" lang="en-US" altLang="zh-CN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549650" y="6637655"/>
            <a:ext cx="5521325" cy="2203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Joint Hybrid Beamforming and Reconfigurable</a:t>
            </a:r>
            <a:r>
              <a:rPr lang="en-US" sz="1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Intelligent Surface Design for MIMO Systems</a:t>
            </a:r>
            <a:endParaRPr sz="10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071610" y="6637655"/>
            <a:ext cx="312039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日期占位符 3"/>
          <p:cNvSpPr txBox="1"/>
          <p:nvPr userDrawn="1"/>
        </p:nvSpPr>
        <p:spPr>
          <a:xfrm>
            <a:off x="9753601" y="6637865"/>
            <a:ext cx="1356781" cy="220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2026-05-09</a:t>
            </a:r>
            <a:endParaRPr lang="en-US" altLang="zh-CN" sz="1000" dirty="0" smtClean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日期占位符 3"/>
          <p:cNvSpPr txBox="1"/>
          <p:nvPr userDrawn="1"/>
        </p:nvSpPr>
        <p:spPr>
          <a:xfrm>
            <a:off x="11353800" y="6637865"/>
            <a:ext cx="728507" cy="220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42B4B9-4F4F-DC40-8BF5-0036F3636617}" type="slidenum">
              <a:rPr lang="en-US" sz="100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</a:fld>
            <a:endParaRPr lang="en-US" sz="10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</p:titleStyle>
    <p:bodyStyle>
      <a:lvl1pPr marL="273050" indent="-2730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0" y="6637655"/>
            <a:ext cx="354965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Yuanli Ma</a:t>
            </a:r>
            <a:endParaRPr kumimoji="1" lang="en-US" altLang="zh-CN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549650" y="6637655"/>
            <a:ext cx="5521325" cy="2203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Joint Hybrid Beamforming and Reconfigurable</a:t>
            </a:r>
            <a:r>
              <a:rPr lang="en-US" sz="1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Intelligent Surface Design for MIMO Systems</a:t>
            </a:r>
            <a:endParaRPr sz="10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071610" y="6637655"/>
            <a:ext cx="312039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日期占位符 3"/>
          <p:cNvSpPr txBox="1"/>
          <p:nvPr userDrawn="1"/>
        </p:nvSpPr>
        <p:spPr>
          <a:xfrm>
            <a:off x="9753601" y="6637865"/>
            <a:ext cx="1356781" cy="220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2026-05-09</a:t>
            </a:r>
            <a:endParaRPr lang="en-US" sz="10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日期占位符 3"/>
          <p:cNvSpPr txBox="1"/>
          <p:nvPr userDrawn="1"/>
        </p:nvSpPr>
        <p:spPr>
          <a:xfrm>
            <a:off x="11353800" y="6637865"/>
            <a:ext cx="728507" cy="220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42B4B9-4F4F-DC40-8BF5-0036F3636617}" type="slidenum">
              <a:rPr lang="en-US" sz="100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</a:fld>
            <a:endParaRPr lang="en-US" sz="10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</p:titleStyle>
    <p:bodyStyle>
      <a:lvl1pPr marL="273050" indent="-2730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6.png"/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15.xml"/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2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tags" Target="../tags/tag36.xml"/><Relationship Id="rId2" Type="http://schemas.openxmlformats.org/officeDocument/2006/relationships/image" Target="../media/image3.png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3.png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3.png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../media/image4.pn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3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image" Target="../media/image5.png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5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5.xml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15.xml"/><Relationship Id="rId15" Type="http://schemas.openxmlformats.org/officeDocument/2006/relationships/image" Target="../media/image37.png"/><Relationship Id="rId14" Type="http://schemas.openxmlformats.org/officeDocument/2006/relationships/image" Target="../media/image36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15.xml"/><Relationship Id="rId14" Type="http://schemas.openxmlformats.org/officeDocument/2006/relationships/image" Target="../media/image46.png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636645"/>
            <a:ext cx="9144000" cy="1333500"/>
          </a:xfrm>
        </p:spPr>
        <p:txBody>
          <a:bodyPr>
            <a:noAutofit/>
          </a:bodyPr>
          <a:lstStyle/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Yuanli Ma, Bin Yan, Zheng Wang, </a:t>
            </a:r>
            <a:r>
              <a:rPr kumimoji="1" lang="en-US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Zhen Gao</a:t>
            </a:r>
            <a:endParaRPr kumimoji="1" sz="2400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Southeast University</a:t>
            </a:r>
            <a:endParaRPr kumimoji="1" lang="en-US" altLang="zh-CN" i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2026.05.09</a:t>
            </a:r>
            <a:endParaRPr kumimoji="1" lang="en-US" altLang="zh-CN" sz="2400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8665" y="1028065"/>
            <a:ext cx="10681335" cy="191389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5000"/>
              </a:lnSpc>
            </a:pP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Joint Hybrid Beamforming and Reconfigurable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Intelligent Surface Design for MIMO Systems</a:t>
            </a:r>
            <a:endParaRPr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2740" y="4736465"/>
            <a:ext cx="1456055" cy="1470025"/>
          </a:xfrm>
          <a:prstGeom prst="rect">
            <a:avLst/>
          </a:prstGeom>
        </p:spPr>
      </p:pic>
      <p:pic>
        <p:nvPicPr>
          <p:cNvPr id="9" name="图片 8" descr="cfb85ce3776baa3abfba619f7ffe90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" y="4999355"/>
            <a:ext cx="3743960" cy="9442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3 </a:t>
            </a:r>
            <a:r>
              <a:rPr kumimoji="1"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RIS phase shift and hybrid beamforming design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280035" y="2954020"/>
            <a:ext cx="11645265" cy="2828925"/>
          </a:xfrm>
          <a:prstGeom prst="rect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altLang="zh-CN"/>
          </a:p>
        </p:txBody>
      </p:sp>
      <p:grpSp>
        <p:nvGrpSpPr>
          <p:cNvPr id="4" name="组合 3"/>
          <p:cNvGrpSpPr/>
          <p:nvPr/>
        </p:nvGrpSpPr>
        <p:grpSpPr>
          <a:xfrm>
            <a:off x="144780" y="1165225"/>
            <a:ext cx="11772265" cy="1553210"/>
            <a:chOff x="228" y="2548"/>
            <a:chExt cx="18539" cy="2446"/>
          </a:xfrm>
        </p:grpSpPr>
        <p:sp>
          <p:nvSpPr>
            <p:cNvPr id="27" name="矩形 26"/>
            <p:cNvSpPr/>
            <p:nvPr/>
          </p:nvSpPr>
          <p:spPr>
            <a:xfrm>
              <a:off x="3252" y="3771"/>
              <a:ext cx="3513" cy="122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 i="1">
                  <a:solidFill>
                    <a:schemeClr val="accent4"/>
                  </a:solidFill>
                </a:rPr>
                <a:t>Lower bound</a:t>
              </a:r>
              <a:endParaRPr lang="en-US" altLang="zh-CN" sz="2000" b="1" i="1">
                <a:solidFill>
                  <a:schemeClr val="accent4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765" y="3778"/>
              <a:ext cx="12003" cy="1216"/>
            </a:xfrm>
            <a:prstGeom prst="rect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228" y="3058"/>
              <a:ext cx="2765" cy="1638"/>
            </a:xfrm>
            <a:prstGeom prst="roundRect">
              <a:avLst/>
            </a:prstGeom>
          </p:spPr>
          <p:style>
            <a:lnRef idx="0">
              <a:srgbClr val="FFFFFF"/>
            </a:lnRef>
            <a:fillRef idx="2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b="1" i="1">
                  <a:solidFill>
                    <a:schemeClr val="tx1"/>
                  </a:solidFill>
                  <a:effectLst/>
                </a:rPr>
                <a:t>Theoretical analysis</a:t>
              </a:r>
              <a:endParaRPr lang="en-US" altLang="zh-CN" b="1" i="1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87" name="图片 86" descr="4524b88768f925debf79deb47fc1c75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9" y="3833"/>
              <a:ext cx="5935" cy="113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252" y="2548"/>
              <a:ext cx="3513" cy="122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 i="1">
                  <a:solidFill>
                    <a:schemeClr val="accent4"/>
                  </a:solidFill>
                </a:rPr>
                <a:t>Upper bound</a:t>
              </a:r>
              <a:endParaRPr lang="en-US" altLang="zh-CN" sz="2000" b="1" i="1">
                <a:solidFill>
                  <a:schemeClr val="accent4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765" y="2553"/>
              <a:ext cx="12003" cy="1216"/>
            </a:xfrm>
            <a:prstGeom prst="rect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9" name="图片 68" descr="04d372a6dd345f6f14f1ac33dd189f12"/>
            <p:cNvPicPr>
              <a:picLocks noChangeAspect="1"/>
            </p:cNvPicPr>
            <p:nvPr/>
          </p:nvPicPr>
          <p:blipFill>
            <a:blip r:embed="rId4"/>
            <a:srcRect t="2609" r="1093"/>
            <a:stretch>
              <a:fillRect/>
            </a:stretch>
          </p:blipFill>
          <p:spPr>
            <a:xfrm>
              <a:off x="10309" y="2854"/>
              <a:ext cx="4525" cy="672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75310" y="3180715"/>
            <a:ext cx="6511290" cy="864235"/>
            <a:chOff x="906" y="5009"/>
            <a:chExt cx="10254" cy="1361"/>
          </a:xfrm>
        </p:grpSpPr>
        <p:sp>
          <p:nvSpPr>
            <p:cNvPr id="5" name="文本框 4"/>
            <p:cNvSpPr txBox="1"/>
            <p:nvPr/>
          </p:nvSpPr>
          <p:spPr>
            <a:xfrm>
              <a:off x="906" y="5009"/>
              <a:ext cx="10254" cy="136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indent="0" algn="l" fontAlgn="auto">
                <a:lnSpc>
                  <a:spcPct val="150000"/>
                </a:lnSpc>
              </a:pPr>
              <a:r>
                <a:rPr kumimoji="1" lang="zh-CN" altLang="en-US" sz="1600" dirty="0"/>
                <a:t>Similar</a:t>
              </a:r>
              <a:r>
                <a:rPr kumimoji="1" lang="en-US" altLang="zh-CN" sz="1600" dirty="0"/>
                <a:t>ly</a:t>
              </a:r>
              <a:r>
                <a:rPr kumimoji="1" lang="zh-CN" altLang="en-US" sz="1600" dirty="0"/>
                <a:t>, the upper bound of channel power in fully digital (FD) </a:t>
              </a:r>
              <a:endParaRPr kumimoji="1" lang="zh-CN" altLang="en-US" sz="1600" dirty="0"/>
            </a:p>
            <a:p>
              <a:pPr indent="0" algn="l" fontAlgn="auto">
                <a:lnSpc>
                  <a:spcPct val="150000"/>
                </a:lnSpc>
              </a:pPr>
              <a:r>
                <a:rPr kumimoji="1" lang="zh-CN" altLang="en-US" sz="1600" dirty="0"/>
                <a:t>RIS-aided</a:t>
              </a:r>
              <a:r>
                <a:rPr kumimoji="1" lang="en-US" altLang="zh-CN" sz="1600" dirty="0"/>
                <a:t> </a:t>
              </a:r>
              <a:r>
                <a:rPr kumimoji="1" lang="zh-CN" altLang="en-US" sz="1600" dirty="0"/>
                <a:t>MU-MIMO systems as </a:t>
              </a:r>
              <a:r>
                <a:rPr kumimoji="1" lang="en-US" altLang="zh-CN" sz="1600" dirty="0"/>
                <a:t>can be derived as</a:t>
              </a:r>
              <a:r>
                <a:rPr kumimoji="1" lang="en-US" altLang="zh-CN" sz="1500" dirty="0"/>
                <a:t> </a:t>
              </a:r>
              <a:endParaRPr kumimoji="1" lang="zh-CN" altLang="en-US" sz="1500" dirty="0"/>
            </a:p>
          </p:txBody>
        </p:sp>
        <p:pic>
          <p:nvPicPr>
            <p:cNvPr id="6" name="图片 5" descr="daec5f613348df8d1cae03d7ae0f74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9" y="5743"/>
              <a:ext cx="1668" cy="545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086600" y="3215005"/>
            <a:ext cx="4691380" cy="829945"/>
            <a:chOff x="10995" y="4834"/>
            <a:chExt cx="7388" cy="1307"/>
          </a:xfrm>
        </p:grpSpPr>
        <p:sp>
          <p:nvSpPr>
            <p:cNvPr id="8" name="文本框 7"/>
            <p:cNvSpPr txBox="1"/>
            <p:nvPr/>
          </p:nvSpPr>
          <p:spPr>
            <a:xfrm>
              <a:off x="10995" y="4834"/>
              <a:ext cx="7388" cy="130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indent="0" fontAlgn="auto">
                <a:lnSpc>
                  <a:spcPct val="150000"/>
                </a:lnSpc>
              </a:pP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charset="0"/>
                  <a:ea typeface="NimbusRomNo9L-Regu"/>
                  <a:cs typeface="Times New Roman" panose="02020603050405020304" charset="0"/>
                </a:rPr>
                <a:t>Hybrid beamforming structure can achieve </a:t>
              </a: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charset="0"/>
                  <a:ea typeface="CMR7"/>
                  <a:cs typeface="Times New Roman" panose="02020603050405020304" charset="0"/>
                </a:rPr>
                <a:t>     </a:t>
              </a: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charset="0"/>
                  <a:ea typeface="NimbusRomNo9L-Regu"/>
                  <a:cs typeface="Times New Roman" panose="02020603050405020304" charset="0"/>
                </a:rPr>
                <a:t>channel power gain of which in </a:t>
              </a:r>
              <a:r>
                <a:rPr lang="en-US" altLang="zh-CN" sz="1600">
                  <a:solidFill>
                    <a:srgbClr val="00B050"/>
                  </a:solidFill>
                  <a:latin typeface="Times New Roman" panose="02020603050405020304" charset="0"/>
                  <a:ea typeface="NimbusRomNo9L-Regu"/>
                  <a:cs typeface="Times New Roman" panose="02020603050405020304" charset="0"/>
                </a:rPr>
                <a:t>FD structure</a:t>
              </a: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charset="0"/>
                  <a:ea typeface="NimbusRomNo9L-Regu"/>
                  <a:cs typeface="Times New Roman" panose="02020603050405020304" charset="0"/>
                </a:rPr>
                <a:t>.</a:t>
              </a:r>
              <a:endParaRPr lang="en-US" altLang="zh-CN" sz="1600">
                <a:solidFill>
                  <a:srgbClr val="000000"/>
                </a:solidFill>
                <a:latin typeface="Times New Roman" panose="02020603050405020304" charset="0"/>
                <a:ea typeface="NimbusRomNo9L-Regu"/>
                <a:cs typeface="Times New Roman" panose="02020603050405020304" charset="0"/>
              </a:endParaRPr>
            </a:p>
          </p:txBody>
        </p:sp>
        <p:pic>
          <p:nvPicPr>
            <p:cNvPr id="9" name="图片 8" descr="8bcddcaf13e75b354940054c45f9223b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90" y="4915"/>
              <a:ext cx="342" cy="51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sp>
        <p:nvSpPr>
          <p:cNvPr id="76" name="右箭头 75"/>
          <p:cNvSpPr/>
          <p:nvPr/>
        </p:nvSpPr>
        <p:spPr>
          <a:xfrm>
            <a:off x="6313805" y="3502660"/>
            <a:ext cx="567055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086600" y="4197985"/>
            <a:ext cx="4711700" cy="13290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indent="0" algn="l" fontAlgn="auto"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0B050"/>
                </a:solidFill>
              </a:rPr>
              <a:t>L</a:t>
            </a:r>
            <a:r>
              <a:rPr kumimoji="1" lang="zh-CN" altLang="en-US" sz="1600" dirty="0">
                <a:solidFill>
                  <a:srgbClr val="00B050"/>
                </a:solidFill>
              </a:rPr>
              <a:t>inear gain with </a:t>
            </a:r>
            <a:r>
              <a:rPr kumimoji="1" lang="zh-CN" altLang="en-US" sz="1600" i="1" dirty="0">
                <a:solidFill>
                  <a:srgbClr val="00B050"/>
                </a:solidFill>
              </a:rPr>
              <a:t>M</a:t>
            </a:r>
            <a:r>
              <a:rPr kumimoji="1" lang="zh-CN" altLang="en-US" sz="1600" dirty="0">
                <a:solidFill>
                  <a:srgbClr val="00B050"/>
                </a:solidFill>
              </a:rPr>
              <a:t> </a:t>
            </a:r>
            <a:r>
              <a:rPr kumimoji="1" lang="zh-CN" altLang="en-US" sz="1600" dirty="0"/>
              <a:t>and </a:t>
            </a:r>
            <a:r>
              <a:rPr kumimoji="1" lang="zh-CN" altLang="en-US" sz="1600" dirty="0">
                <a:solidFill>
                  <a:srgbClr val="00B050"/>
                </a:solidFill>
              </a:rPr>
              <a:t>square gain with </a:t>
            </a:r>
            <a:r>
              <a:rPr kumimoji="1" lang="zh-CN" altLang="en-US" sz="1600" i="1" dirty="0">
                <a:solidFill>
                  <a:srgbClr val="00B050"/>
                </a:solidFill>
              </a:rPr>
              <a:t>N</a:t>
            </a:r>
            <a:r>
              <a:rPr kumimoji="1" lang="zh-CN" altLang="en-US" sz="1600" dirty="0"/>
              <a:t> </a:t>
            </a:r>
            <a:endParaRPr kumimoji="1" lang="zh-CN" altLang="en-US" sz="1600" dirty="0"/>
          </a:p>
          <a:p>
            <a:pPr indent="0" algn="l" fontAlgn="auto">
              <a:lnSpc>
                <a:spcPct val="150000"/>
              </a:lnSpc>
            </a:pPr>
            <a:r>
              <a:rPr kumimoji="1" lang="zh-CN" altLang="en-US" sz="1600" dirty="0"/>
              <a:t>on channel power</a:t>
            </a:r>
            <a:r>
              <a:rPr kumimoji="1" lang="en-US" altLang="zh-CN" sz="1600" dirty="0"/>
              <a:t>.</a:t>
            </a:r>
            <a:endParaRPr kumimoji="1" lang="en-US" altLang="zh-CN" sz="1600" dirty="0"/>
          </a:p>
        </p:txBody>
      </p:sp>
      <p:sp>
        <p:nvSpPr>
          <p:cNvPr id="15" name="右箭头 14"/>
          <p:cNvSpPr/>
          <p:nvPr/>
        </p:nvSpPr>
        <p:spPr>
          <a:xfrm>
            <a:off x="6313805" y="4696460"/>
            <a:ext cx="567055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487170" y="4374515"/>
            <a:ext cx="4248785" cy="8642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indent="0" algn="l" fontAlgn="auto">
              <a:lnSpc>
                <a:spcPct val="150000"/>
              </a:lnSpc>
            </a:pPr>
            <a:r>
              <a:rPr kumimoji="1" lang="en-US" sz="1600" dirty="0"/>
              <a:t>Upper bound and lower bound at large </a:t>
            </a:r>
            <a:r>
              <a:rPr kumimoji="1" lang="en-US" sz="1600" i="1" dirty="0"/>
              <a:t>M</a:t>
            </a:r>
            <a:r>
              <a:rPr kumimoji="1" lang="en-US" sz="1600" dirty="0"/>
              <a:t> and </a:t>
            </a:r>
            <a:r>
              <a:rPr kumimoji="1" lang="en-US" sz="1600" i="1" dirty="0"/>
              <a:t>N </a:t>
            </a:r>
            <a:endParaRPr kumimoji="1" lang="en-US" sz="16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+mn-lt"/>
                <a:ea typeface="+mn-ea"/>
                <a:cs typeface="+mn-cs"/>
                <a:sym typeface="+mn-ea"/>
              </a:rPr>
              <a:t>3 </a:t>
            </a:r>
            <a:r>
              <a:rPr kumimoji="1"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RIS phase shift and hybrid beamforming design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675890" y="1015365"/>
            <a:ext cx="4426585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p>
            <a:pPr algn="ctr"/>
            <a:r>
              <a:rPr kumimoji="1" lang="en-US" altLang="zh-CN" b="1" i="1" dirty="0">
                <a:solidFill>
                  <a:srgbClr val="00B050"/>
                </a:solidFill>
                <a:sym typeface="+mn-ea"/>
              </a:rPr>
              <a:t>RIS problem approxiamation</a:t>
            </a:r>
            <a:endParaRPr kumimoji="1" lang="en-US" altLang="zh-CN" dirty="0">
              <a:solidFill>
                <a:srgbClr val="356115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75890" y="1404620"/>
            <a:ext cx="4425950" cy="506285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228840" y="1015365"/>
            <a:ext cx="4446270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p>
            <a:pPr algn="ctr"/>
            <a:r>
              <a:rPr kumimoji="1" lang="en-US" altLang="zh-CN" b="1" i="1" dirty="0">
                <a:solidFill>
                  <a:srgbClr val="00B050"/>
                </a:solidFill>
                <a:sym typeface="+mn-ea"/>
              </a:rPr>
              <a:t>Alternative GP method for RIS design </a:t>
            </a:r>
            <a:endParaRPr kumimoji="1" lang="en-US" altLang="zh-CN" dirty="0">
              <a:solidFill>
                <a:srgbClr val="356115"/>
              </a:solidFill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249160" y="1404620"/>
            <a:ext cx="4425950" cy="216852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334645" y="2961005"/>
            <a:ext cx="2212340" cy="148971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i="1">
                <a:solidFill>
                  <a:schemeClr val="tx1"/>
                </a:solidFill>
                <a:effectLst/>
              </a:rPr>
              <a:t>How to</a:t>
            </a:r>
            <a:r>
              <a:rPr lang="en-US" altLang="zh-CN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zh-CN" b="1" i="1" dirty="0">
                <a:solidFill>
                  <a:schemeClr val="tx1"/>
                </a:solidFill>
                <a:sym typeface="+mn-ea"/>
              </a:rPr>
              <a:t>design algorithm to</a:t>
            </a:r>
            <a:r>
              <a:rPr kumimoji="1" lang="en-US" altLang="zh-CN" b="1" i="1" dirty="0">
                <a:solidFill>
                  <a:srgbClr val="FFC000"/>
                </a:solidFill>
                <a:sym typeface="+mn-ea"/>
              </a:rPr>
              <a:t> approach the </a:t>
            </a:r>
            <a:endParaRPr kumimoji="1" lang="en-US" altLang="zh-CN" b="1" i="1" dirty="0">
              <a:solidFill>
                <a:srgbClr val="FFC000"/>
              </a:solidFill>
              <a:sym typeface="+mn-ea"/>
            </a:endParaRPr>
          </a:p>
          <a:p>
            <a:pPr algn="ctr"/>
            <a:r>
              <a:rPr kumimoji="1" lang="en-US" altLang="zh-CN" b="1" i="1" dirty="0">
                <a:solidFill>
                  <a:srgbClr val="FFC000"/>
                </a:solidFill>
                <a:sym typeface="+mn-ea"/>
              </a:rPr>
              <a:t>upper bound</a:t>
            </a:r>
            <a:r>
              <a:rPr lang="en-US" altLang="zh-CN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altLang="zh-CN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58465" y="1345565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p>
            <a:pPr algn="l"/>
            <a:r>
              <a:rPr kumimoji="1" lang="en-US" altLang="zh-CN" sz="1400" b="1" dirty="0">
                <a:solidFill>
                  <a:srgbClr val="00B050"/>
                </a:solidFill>
              </a:rPr>
              <a:t>G</a:t>
            </a:r>
            <a:r>
              <a:rPr kumimoji="1" lang="zh-CN" altLang="en-US" sz="1400" b="1" dirty="0">
                <a:solidFill>
                  <a:srgbClr val="00B050"/>
                </a:solidFill>
              </a:rPr>
              <a:t>et rid of the inter-user</a:t>
            </a:r>
            <a:r>
              <a:rPr kumimoji="1" lang="en-US" altLang="zh-CN" sz="1400" b="1" dirty="0">
                <a:solidFill>
                  <a:srgbClr val="00B050"/>
                </a:solidFill>
              </a:rPr>
              <a:t> </a:t>
            </a:r>
            <a:r>
              <a:rPr kumimoji="1" lang="zh-CN" altLang="en-US" sz="1400" b="1" dirty="0">
                <a:solidFill>
                  <a:srgbClr val="00B050"/>
                </a:solidFill>
              </a:rPr>
              <a:t>interference</a:t>
            </a:r>
            <a:r>
              <a:rPr kumimoji="1" lang="zh-CN" altLang="en-US" sz="1400" dirty="0"/>
              <a:t> in </a:t>
            </a:r>
            <a:r>
              <a:rPr kumimoji="1" lang="en-US" altLang="zh-CN" sz="1400" dirty="0">
                <a:solidFill>
                  <a:schemeClr val="tx1"/>
                </a:solidFill>
                <a:sym typeface="+mn-ea"/>
              </a:rPr>
              <a:t>RIS configuration</a:t>
            </a:r>
            <a:endParaRPr kumimoji="1" lang="en-US" altLang="zh-CN" sz="14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9" name="图片 8" descr="f27afde8d620facbfa224ec427cb86b1"/>
          <p:cNvPicPr>
            <a:picLocks noChangeAspect="1"/>
          </p:cNvPicPr>
          <p:nvPr/>
        </p:nvPicPr>
        <p:blipFill>
          <a:blip r:embed="rId3"/>
          <a:srcRect t="11660" r="-188"/>
          <a:stretch>
            <a:fillRect/>
          </a:stretch>
        </p:blipFill>
        <p:spPr>
          <a:xfrm>
            <a:off x="3689985" y="2057400"/>
            <a:ext cx="2410460" cy="899160"/>
          </a:xfrm>
          <a:prstGeom prst="rect">
            <a:avLst/>
          </a:prstGeom>
        </p:spPr>
      </p:pic>
      <p:pic>
        <p:nvPicPr>
          <p:cNvPr id="10" name="图片 9" descr="2c38d7d12858abdb159a694d15f6cc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555" y="2956560"/>
            <a:ext cx="2691130" cy="4273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58465" y="3078480"/>
            <a:ext cx="1145540" cy="6007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algn="ctr"/>
            <a:r>
              <a:rPr lang="en-US" altLang="zh-CN" sz="1600">
                <a:sym typeface="+mn-ea"/>
              </a:rPr>
              <a:t>Denoting</a:t>
            </a:r>
            <a:endParaRPr kumimoji="1" lang="zh-CN" altLang="en-US" sz="1600" dirty="0"/>
          </a:p>
        </p:txBody>
      </p:sp>
      <p:pic>
        <p:nvPicPr>
          <p:cNvPr id="16" name="图片 15" descr="7a00dc4a8c986b1202eb1e0c8d2b8d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555" y="3290570"/>
            <a:ext cx="1111250" cy="530860"/>
          </a:xfrm>
          <a:prstGeom prst="rect">
            <a:avLst/>
          </a:prstGeom>
        </p:spPr>
      </p:pic>
      <p:sp>
        <p:nvSpPr>
          <p:cNvPr id="45" name="左大括号 44"/>
          <p:cNvSpPr/>
          <p:nvPr/>
        </p:nvSpPr>
        <p:spPr>
          <a:xfrm>
            <a:off x="4077335" y="3133725"/>
            <a:ext cx="90805" cy="5899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右箭头 77"/>
          <p:cNvSpPr/>
          <p:nvPr/>
        </p:nvSpPr>
        <p:spPr>
          <a:xfrm rot="5400000">
            <a:off x="4704715" y="4048125"/>
            <a:ext cx="386715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72ce9c02fbd5c99b15f7b572946ede0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785" y="4496435"/>
            <a:ext cx="2865755" cy="95821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085465" y="5518785"/>
            <a:ext cx="3829050" cy="664210"/>
            <a:chOff x="4859" y="8691"/>
            <a:chExt cx="6030" cy="1046"/>
          </a:xfrm>
        </p:grpSpPr>
        <p:sp>
          <p:nvSpPr>
            <p:cNvPr id="18" name="文本框 17"/>
            <p:cNvSpPr txBox="1"/>
            <p:nvPr/>
          </p:nvSpPr>
          <p:spPr>
            <a:xfrm>
              <a:off x="4859" y="8691"/>
              <a:ext cx="6030" cy="104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algn="l"/>
              <a:r>
                <a:rPr lang="en-US" altLang="zh-CN" sz="1600">
                  <a:sym typeface="+mn-ea"/>
                </a:rPr>
                <a:t>with            is introduced auxiliary variable to increase degree </a:t>
              </a:r>
              <a:r>
                <a:rPr kumimoji="1" lang="zh-CN" altLang="en-US" sz="1600" dirty="0"/>
                <a:t>of freedom of phase shift</a:t>
              </a:r>
              <a:endParaRPr kumimoji="1" lang="zh-CN" altLang="en-US" sz="1600" dirty="0"/>
            </a:p>
          </p:txBody>
        </p:sp>
        <p:pic>
          <p:nvPicPr>
            <p:cNvPr id="19" name="图片 18" descr="e172e73f553c238546849a8f26d07e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4" y="8817"/>
              <a:ext cx="859" cy="404"/>
            </a:xfrm>
            <a:prstGeom prst="rect">
              <a:avLst/>
            </a:prstGeom>
          </p:spPr>
        </p:pic>
      </p:grpSp>
      <p:pic>
        <p:nvPicPr>
          <p:cNvPr id="22" name="图片 21" descr="5b956a4e023ff97599a867309a304ca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8285" y="1524000"/>
            <a:ext cx="3217545" cy="782955"/>
          </a:xfrm>
          <a:prstGeom prst="rect">
            <a:avLst/>
          </a:prstGeom>
        </p:spPr>
      </p:pic>
      <p:pic>
        <p:nvPicPr>
          <p:cNvPr id="23" name="图片 22" descr="fb3d280bff51479e530dc7bbffdb94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0180" y="2694305"/>
            <a:ext cx="3080385" cy="694055"/>
          </a:xfrm>
          <a:prstGeom prst="rect">
            <a:avLst/>
          </a:prstGeom>
        </p:spPr>
      </p:pic>
      <p:sp>
        <p:nvSpPr>
          <p:cNvPr id="24" name="左大括号 23"/>
          <p:cNvSpPr/>
          <p:nvPr/>
        </p:nvSpPr>
        <p:spPr>
          <a:xfrm>
            <a:off x="7551420" y="1712595"/>
            <a:ext cx="215265" cy="158877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249795" y="4110990"/>
            <a:ext cx="4425950" cy="235902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7249795" y="3708400"/>
            <a:ext cx="4458335" cy="396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p>
            <a:pPr algn="ctr"/>
            <a:r>
              <a:rPr kumimoji="1" lang="en-US" altLang="zh-CN" b="1" i="1" dirty="0">
                <a:solidFill>
                  <a:srgbClr val="00B050"/>
                </a:solidFill>
                <a:sym typeface="+mn-ea"/>
              </a:rPr>
              <a:t>Hybrid beamforming design </a:t>
            </a:r>
            <a:endParaRPr kumimoji="1" lang="en-US" altLang="zh-CN" dirty="0">
              <a:solidFill>
                <a:srgbClr val="356115"/>
              </a:solidFill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02245" y="4225925"/>
            <a:ext cx="3773805" cy="752475"/>
            <a:chOff x="11826" y="6485"/>
            <a:chExt cx="5943" cy="1185"/>
          </a:xfrm>
        </p:grpSpPr>
        <p:pic>
          <p:nvPicPr>
            <p:cNvPr id="32" name="图片 31" descr="ce8ff673f07d093c351f232638230c0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26" y="6485"/>
              <a:ext cx="1798" cy="795"/>
            </a:xfrm>
            <a:prstGeom prst="rect">
              <a:avLst/>
            </a:prstGeom>
          </p:spPr>
        </p:pic>
        <p:pic>
          <p:nvPicPr>
            <p:cNvPr id="35" name="图片 34" descr="cd989b91730ae3edaf8ee3e0c3047f3c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965" y="7280"/>
              <a:ext cx="5804" cy="390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7766685" y="5592445"/>
            <a:ext cx="3561715" cy="772795"/>
            <a:chOff x="12477" y="8542"/>
            <a:chExt cx="5609" cy="1217"/>
          </a:xfrm>
        </p:grpSpPr>
        <p:pic>
          <p:nvPicPr>
            <p:cNvPr id="34" name="图片 33" descr="e27015c7f67c538a2d310796c13cb49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477" y="8542"/>
              <a:ext cx="3149" cy="814"/>
            </a:xfrm>
            <a:prstGeom prst="rect">
              <a:avLst/>
            </a:prstGeom>
          </p:spPr>
        </p:pic>
        <p:pic>
          <p:nvPicPr>
            <p:cNvPr id="36" name="图片 35" descr="f1624d54de9d993ed828362c4cd514d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672" y="9385"/>
              <a:ext cx="5414" cy="375"/>
            </a:xfrm>
            <a:prstGeom prst="rect">
              <a:avLst/>
            </a:prstGeom>
          </p:spPr>
        </p:pic>
      </p:grpSp>
      <p:sp>
        <p:nvSpPr>
          <p:cNvPr id="37" name="左大括号 36"/>
          <p:cNvSpPr/>
          <p:nvPr/>
        </p:nvSpPr>
        <p:spPr>
          <a:xfrm>
            <a:off x="7551420" y="4594225"/>
            <a:ext cx="215265" cy="158877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+mn-lt"/>
                <a:ea typeface="+mn-ea"/>
                <a:cs typeface="+mn-cs"/>
                <a:sym typeface="+mn-ea"/>
              </a:rPr>
              <a:t>4 </a:t>
            </a:r>
            <a:r>
              <a:rPr kumimoji="1" lang="en-US" altLang="zh-CN" sz="3200" b="1" dirty="0">
                <a:sym typeface="+mn-ea"/>
              </a:rPr>
              <a:t>Complexity analysis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675890" y="1015365"/>
            <a:ext cx="4426585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p>
            <a:pPr algn="ctr"/>
            <a:r>
              <a:rPr kumimoji="1" lang="en-US" altLang="zh-CN" b="1" i="1" dirty="0">
                <a:solidFill>
                  <a:srgbClr val="00B050"/>
                </a:solidFill>
                <a:sym typeface="+mn-ea"/>
              </a:rPr>
              <a:t>Complexity cost in RIS design</a:t>
            </a:r>
            <a:endParaRPr kumimoji="1" lang="en-US" altLang="zh-CN" dirty="0">
              <a:solidFill>
                <a:srgbClr val="356115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75890" y="1404620"/>
            <a:ext cx="4425950" cy="315912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228840" y="1015365"/>
            <a:ext cx="4446270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p>
            <a:pPr algn="ctr"/>
            <a:r>
              <a:rPr kumimoji="1" lang="en-US" altLang="zh-CN" b="1" i="1" dirty="0">
                <a:solidFill>
                  <a:srgbClr val="00B050"/>
                </a:solidFill>
                <a:sym typeface="+mn-ea"/>
              </a:rPr>
              <a:t>Complexity cost in hybrid beamforming</a:t>
            </a:r>
            <a:endParaRPr kumimoji="1" lang="en-US" altLang="zh-CN" dirty="0">
              <a:solidFill>
                <a:srgbClr val="356115"/>
              </a:solidFill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249160" y="1404620"/>
            <a:ext cx="4425950" cy="315087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334645" y="2961005"/>
            <a:ext cx="2212340" cy="148971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i="1">
                <a:solidFill>
                  <a:schemeClr val="tx1"/>
                </a:solidFill>
                <a:effectLst/>
              </a:rPr>
              <a:t>How to</a:t>
            </a:r>
            <a:r>
              <a:rPr lang="en-US" altLang="zh-CN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zh-CN" b="1" i="1" dirty="0">
                <a:solidFill>
                  <a:srgbClr val="FFC000"/>
                </a:solidFill>
                <a:sym typeface="+mn-ea"/>
              </a:rPr>
              <a:t>judge</a:t>
            </a:r>
            <a:r>
              <a:rPr kumimoji="1" lang="en-US" altLang="zh-CN" b="1" i="1" dirty="0">
                <a:solidFill>
                  <a:srgbClr val="FFC000"/>
                </a:solidFill>
                <a:sym typeface="+mn-ea"/>
              </a:rPr>
              <a:t> complexity cost reduction</a:t>
            </a:r>
            <a:r>
              <a:rPr lang="en-US" altLang="zh-CN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altLang="zh-CN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25665" y="2967355"/>
            <a:ext cx="4441190" cy="15881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p>
            <a:pPr algn="ctr"/>
            <a:r>
              <a:rPr kumimoji="1" lang="en-US" sz="1400" dirty="0">
                <a:sym typeface="+mn-ea"/>
              </a:rPr>
              <a:t>      The MMSE beamforming</a:t>
            </a:r>
            <a:endParaRPr kumimoji="1" lang="zh-CN" altLang="en-US" sz="1400" b="1" dirty="0">
              <a:solidFill>
                <a:srgbClr val="00B050"/>
              </a:solidFill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252970" y="2957830"/>
            <a:ext cx="442214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460615" y="1417955"/>
            <a:ext cx="4213860" cy="1535430"/>
          </a:xfrm>
          <a:prstGeom prst="rect">
            <a:avLst/>
          </a:prstGeom>
          <a:ln w="6350" cap="flat" cmpd="sng" algn="ctr">
            <a:noFill/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rtlCol="0" anchor="ctr">
            <a:noAutofit/>
          </a:bodyPr>
          <a:p>
            <a:pPr algn="l"/>
            <a:r>
              <a:rPr kumimoji="1" lang="en-US" sz="1400" dirty="0">
                <a:solidFill>
                  <a:schemeClr val="tx1"/>
                </a:solidFill>
              </a:rPr>
              <a:t>The complexity includes the computation of  </a:t>
            </a:r>
            <a:endParaRPr kumimoji="1" lang="en-US" altLang="en-US" sz="1400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67990" y="1861185"/>
            <a:ext cx="3696335" cy="2055495"/>
            <a:chOff x="4550" y="2898"/>
            <a:chExt cx="5821" cy="3237"/>
          </a:xfrm>
        </p:grpSpPr>
        <p:pic>
          <p:nvPicPr>
            <p:cNvPr id="3" name="图片 2" descr="9d2b85d790deb8a436a2f0ec6f57cc7f"/>
            <p:cNvPicPr>
              <a:picLocks noChangeAspect="1"/>
            </p:cNvPicPr>
            <p:nvPr/>
          </p:nvPicPr>
          <p:blipFill>
            <a:blip r:embed="rId3"/>
            <a:srcRect l="1077" t="13505"/>
            <a:stretch>
              <a:fillRect/>
            </a:stretch>
          </p:blipFill>
          <p:spPr>
            <a:xfrm>
              <a:off x="4999" y="5726"/>
              <a:ext cx="5028" cy="409"/>
            </a:xfrm>
            <a:prstGeom prst="rect">
              <a:avLst/>
            </a:prstGeom>
            <a:ln w="15875">
              <a:solidFill>
                <a:srgbClr val="00B050"/>
              </a:solidFill>
            </a:ln>
          </p:spPr>
        </p:pic>
        <p:sp>
          <p:nvSpPr>
            <p:cNvPr id="24" name="左大括号 23"/>
            <p:cNvSpPr/>
            <p:nvPr/>
          </p:nvSpPr>
          <p:spPr>
            <a:xfrm>
              <a:off x="6975" y="3082"/>
              <a:ext cx="188" cy="143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50" y="3324"/>
              <a:ext cx="2425" cy="94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algn="ctr"/>
              <a:r>
                <a:rPr kumimoji="1" lang="en-US" sz="1600" dirty="0">
                  <a:sym typeface="+mn-ea"/>
                </a:rPr>
                <a:t>The complexity contains</a:t>
              </a:r>
              <a:endParaRPr kumimoji="1" lang="zh-CN" altLang="en-US" sz="1600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85" y="2923"/>
              <a:ext cx="1740" cy="4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algn="l"/>
              <a:r>
                <a:rPr kumimoji="1" lang="en-US" sz="1600" dirty="0">
                  <a:sym typeface="+mn-ea"/>
                </a:rPr>
                <a:t>construct</a:t>
              </a:r>
              <a:endParaRPr kumimoji="1" lang="zh-CN" altLang="en-US" sz="1600" dirty="0"/>
            </a:p>
          </p:txBody>
        </p:sp>
        <p:pic>
          <p:nvPicPr>
            <p:cNvPr id="8" name="图片 7" descr="1a8917e64f5677317c6e0ae6d9e37e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9" y="2898"/>
              <a:ext cx="1662" cy="45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185" y="4236"/>
              <a:ext cx="3096" cy="4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algn="l"/>
              <a:r>
                <a:rPr kumimoji="1" lang="en-US" sz="1600" dirty="0">
                  <a:sym typeface="+mn-ea"/>
                </a:rPr>
                <a:t>gradient computation</a:t>
              </a:r>
              <a:endParaRPr kumimoji="1" lang="zh-CN" altLang="en-US" sz="1600" dirty="0"/>
            </a:p>
          </p:txBody>
        </p:sp>
      </p:grpSp>
      <p:pic>
        <p:nvPicPr>
          <p:cNvPr id="13" name="图片 12" descr="412a6eae4845aed64869db07dae30b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6425" y="2054860"/>
            <a:ext cx="707390" cy="259080"/>
          </a:xfrm>
          <a:prstGeom prst="rect">
            <a:avLst/>
          </a:prstGeom>
        </p:spPr>
      </p:pic>
      <p:pic>
        <p:nvPicPr>
          <p:cNvPr id="14" name="图片 13" descr="bb79bf57467ba4fde2d246f6399ad2a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1595" y="2422525"/>
            <a:ext cx="1100455" cy="309880"/>
          </a:xfrm>
          <a:prstGeom prst="rect">
            <a:avLst/>
          </a:prstGeom>
          <a:ln w="15875">
            <a:solidFill>
              <a:srgbClr val="00B050"/>
            </a:solidFill>
          </a:ln>
        </p:spPr>
      </p:pic>
      <p:pic>
        <p:nvPicPr>
          <p:cNvPr id="15" name="图片 14" descr="3fa954a7d129455d2702f13e6674b4d8"/>
          <p:cNvPicPr>
            <a:picLocks noChangeAspect="1"/>
          </p:cNvPicPr>
          <p:nvPr/>
        </p:nvPicPr>
        <p:blipFill>
          <a:blip r:embed="rId7"/>
          <a:srcRect t="10063" r="1313"/>
          <a:stretch>
            <a:fillRect/>
          </a:stretch>
        </p:blipFill>
        <p:spPr>
          <a:xfrm>
            <a:off x="8772525" y="4058285"/>
            <a:ext cx="1590040" cy="296545"/>
          </a:xfrm>
          <a:prstGeom prst="rect">
            <a:avLst/>
          </a:prstGeom>
          <a:ln w="15875">
            <a:solidFill>
              <a:srgbClr val="00B050"/>
            </a:solidFill>
          </a:ln>
        </p:spPr>
      </p:pic>
      <p:pic>
        <p:nvPicPr>
          <p:cNvPr id="16" name="图片 15" descr="2f887f6d0f7ba04d43d3a8cfb31315c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0590" y="4686935"/>
            <a:ext cx="7491730" cy="1812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7257415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5 </a:t>
            </a:r>
            <a:r>
              <a:rPr kumimoji="1" lang="en-US" altLang="zh-CN" sz="3200" b="1" dirty="0">
                <a:solidFill>
                  <a:schemeClr val="bg1"/>
                </a:solidFill>
                <a:sym typeface="+mn-ea"/>
              </a:rPr>
              <a:t>Simulations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7534910" y="1091565"/>
            <a:ext cx="4191000" cy="534924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p>
            <a:pPr indent="0" algn="l">
              <a:buFont typeface="Wingdings" panose="05000000000000000000" charset="0"/>
              <a:buNone/>
            </a:pPr>
            <a:endParaRPr kumimoji="1" lang="en-US" altLang="zh-CN" sz="1400" dirty="0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en-US" altLang="zh-CN" sz="1600" dirty="0"/>
              <a:t>It can be demonstrated that extending the sizes of transmit antenna and RIS brings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linear gain and square gain</a:t>
            </a:r>
            <a:r>
              <a:rPr kumimoji="1" lang="en-US" altLang="zh-CN" sz="1600" dirty="0"/>
              <a:t> on channel power.</a:t>
            </a:r>
            <a:endParaRPr kumimoji="1" lang="en-US" altLang="zh-CN" sz="1600" dirty="0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endParaRPr kumimoji="1" lang="en-US" altLang="zh-CN" sz="1600" dirty="0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en-US" altLang="zh-CN" sz="1600" dirty="0"/>
              <a:t>Regardless of the sizes of transmit antenna array and RIS, the proposed AO-PE always attain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better performance</a:t>
            </a:r>
            <a:r>
              <a:rPr kumimoji="1" lang="en-US" altLang="zh-CN" sz="1600" dirty="0"/>
              <a:t>.</a:t>
            </a:r>
            <a:endParaRPr kumimoji="1" lang="en-US" altLang="zh-CN" sz="1600" dirty="0"/>
          </a:p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endParaRPr kumimoji="1" lang="en-US" altLang="zh-CN" sz="1600" dirty="0"/>
          </a:p>
          <a:p>
            <a:pPr marL="285750" indent="-28575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1" lang="en-US" altLang="zh-CN" sz="1600" dirty="0"/>
              <a:t>The FD architecture can attain the highest sum rate, but it suffers expensive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RF chain hardware cost</a:t>
            </a:r>
            <a:r>
              <a:rPr kumimoji="1" lang="en-US" altLang="zh-CN" sz="1600" dirty="0"/>
              <a:t>.</a:t>
            </a:r>
            <a:endParaRPr kumimoji="1" lang="en-US" altLang="zh-CN" sz="1600" dirty="0"/>
          </a:p>
        </p:txBody>
      </p:sp>
      <p:sp>
        <p:nvSpPr>
          <p:cNvPr id="21" name="矩形 20"/>
          <p:cNvSpPr/>
          <p:nvPr/>
        </p:nvSpPr>
        <p:spPr>
          <a:xfrm>
            <a:off x="846455" y="1607820"/>
            <a:ext cx="3044825" cy="2378075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46455" y="3985895"/>
            <a:ext cx="3044825" cy="2399030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891280" y="3985895"/>
            <a:ext cx="3044825" cy="2397125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91280" y="1607820"/>
            <a:ext cx="3044825" cy="2378075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mainM"/>
          <p:cNvPicPr>
            <a:picLocks noChangeAspect="1"/>
          </p:cNvPicPr>
          <p:nvPr/>
        </p:nvPicPr>
        <p:blipFill>
          <a:blip r:embed="rId4"/>
          <a:srcRect l="3172" t="3076"/>
          <a:stretch>
            <a:fillRect/>
          </a:stretch>
        </p:blipFill>
        <p:spPr>
          <a:xfrm>
            <a:off x="4041775" y="1663700"/>
            <a:ext cx="2849880" cy="2251710"/>
          </a:xfrm>
          <a:prstGeom prst="rect">
            <a:avLst/>
          </a:prstGeom>
        </p:spPr>
      </p:pic>
      <p:pic>
        <p:nvPicPr>
          <p:cNvPr id="8" name="图片 7" descr="mainM_ray"/>
          <p:cNvPicPr>
            <a:picLocks noChangeAspect="1"/>
          </p:cNvPicPr>
          <p:nvPr/>
        </p:nvPicPr>
        <p:blipFill>
          <a:blip r:embed="rId5"/>
          <a:srcRect t="3903" r="4561"/>
          <a:stretch>
            <a:fillRect/>
          </a:stretch>
        </p:blipFill>
        <p:spPr>
          <a:xfrm>
            <a:off x="897890" y="1706880"/>
            <a:ext cx="2856865" cy="220472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46455" y="1211580"/>
            <a:ext cx="3044190" cy="396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p>
            <a:pPr algn="ctr"/>
            <a:r>
              <a:rPr kumimoji="1" lang="en-US" altLang="zh-CN" b="1" i="1" dirty="0">
                <a:solidFill>
                  <a:srgbClr val="00B050"/>
                </a:solidFill>
                <a:sym typeface="+mn-ea"/>
              </a:rPr>
              <a:t>Rayleigh fading channels</a:t>
            </a:r>
            <a:endParaRPr kumimoji="1" lang="en-US" altLang="zh-CN" b="1" i="1" dirty="0">
              <a:solidFill>
                <a:srgbClr val="00B05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1280" y="1211580"/>
            <a:ext cx="3044190" cy="396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p>
            <a:pPr algn="ctr"/>
            <a:r>
              <a:rPr kumimoji="1" lang="en-US" altLang="zh-CN" b="1" i="1" dirty="0">
                <a:solidFill>
                  <a:srgbClr val="00B050"/>
                </a:solidFill>
                <a:sym typeface="+mn-ea"/>
              </a:rPr>
              <a:t>mmWave channels</a:t>
            </a:r>
            <a:endParaRPr kumimoji="1" lang="en-US" altLang="zh-CN" dirty="0">
              <a:solidFill>
                <a:srgbClr val="356115"/>
              </a:solidFill>
              <a:sym typeface="+mn-ea"/>
            </a:endParaRPr>
          </a:p>
        </p:txBody>
      </p:sp>
      <p:pic>
        <p:nvPicPr>
          <p:cNvPr id="11" name="图片 10" descr="main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110" y="4001770"/>
            <a:ext cx="2963545" cy="2309495"/>
          </a:xfrm>
          <a:prstGeom prst="rect">
            <a:avLst/>
          </a:prstGeom>
        </p:spPr>
      </p:pic>
      <p:pic>
        <p:nvPicPr>
          <p:cNvPr id="12" name="图片 11" descr="mainN_ray"/>
          <p:cNvPicPr>
            <a:picLocks noChangeAspect="1"/>
          </p:cNvPicPr>
          <p:nvPr/>
        </p:nvPicPr>
        <p:blipFill>
          <a:blip r:embed="rId7"/>
          <a:srcRect t="1109" r="2283"/>
          <a:stretch>
            <a:fillRect/>
          </a:stretch>
        </p:blipFill>
        <p:spPr>
          <a:xfrm>
            <a:off x="897890" y="4055110"/>
            <a:ext cx="2935605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8665" y="1028065"/>
            <a:ext cx="10681335" cy="191389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5000"/>
              </a:lnSpc>
            </a:pPr>
            <a:r>
              <a:rPr lang="zh-CN" altLang="en-US" sz="4400" b="1" dirty="0">
                <a:sym typeface="+mn-ea"/>
              </a:rPr>
              <a:t>Thank you for your watching</a:t>
            </a:r>
            <a:endParaRPr sz="4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8380" y="4736465"/>
            <a:ext cx="1456055" cy="1470025"/>
          </a:xfrm>
          <a:prstGeom prst="rect">
            <a:avLst/>
          </a:prstGeom>
        </p:spPr>
      </p:pic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1485900" y="3636645"/>
            <a:ext cx="9144000" cy="1333500"/>
          </a:xfrm>
        </p:spPr>
        <p:txBody>
          <a:bodyPr>
            <a:noAutofit/>
          </a:bodyPr>
          <a:lstStyle/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Yuanli Ma, Bin Yan, Zheng Wang, </a:t>
            </a:r>
            <a:r>
              <a:rPr kumimoji="1" lang="en-US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Zhen Gao</a:t>
            </a:r>
            <a:endParaRPr kumimoji="1" sz="2400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Southeast University</a:t>
            </a:r>
            <a:endParaRPr kumimoji="1" lang="en-US" altLang="zh-CN" i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2026.05.09</a:t>
            </a:r>
            <a:endParaRPr kumimoji="1" lang="en-US" altLang="zh-CN" sz="2400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cfb85ce3776baa3abfba619f7ffe90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" y="4999355"/>
            <a:ext cx="3743960" cy="944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5175" y="3067050"/>
            <a:ext cx="2218055" cy="723900"/>
          </a:xfrm>
        </p:spPr>
        <p:txBody>
          <a:bodyPr anchor="b"/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kumimoji="1" lang="en-US" altLang="zh-CN" sz="4000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矩形 48"/>
          <p:cNvSpPr/>
          <p:nvPr>
            <p:custDataLst>
              <p:tags r:id="rId1"/>
            </p:custDataLst>
          </p:nvPr>
        </p:nvSpPr>
        <p:spPr>
          <a:xfrm>
            <a:off x="931545" y="3710305"/>
            <a:ext cx="1848485" cy="806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37280" y="1397635"/>
            <a:ext cx="5202555" cy="715010"/>
            <a:chOff x="6073" y="2327"/>
            <a:chExt cx="8193" cy="1126"/>
          </a:xfrm>
        </p:grpSpPr>
        <p:sp>
          <p:nvSpPr>
            <p:cNvPr id="19" name="平行四边形 18"/>
            <p:cNvSpPr/>
            <p:nvPr>
              <p:custDataLst>
                <p:tags r:id="rId2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66" y="2327"/>
              <a:ext cx="6400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</a:rPr>
                <a:t>Background</a:t>
              </a:r>
              <a:endParaRPr kumimoji="1" lang="en-US" altLang="zh-CN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37280" y="2384425"/>
            <a:ext cx="5202555" cy="715010"/>
            <a:chOff x="6073" y="2327"/>
            <a:chExt cx="8193" cy="1126"/>
          </a:xfrm>
        </p:grpSpPr>
        <p:sp>
          <p:nvSpPr>
            <p:cNvPr id="9" name="平行四边形 8"/>
            <p:cNvSpPr/>
            <p:nvPr>
              <p:custDataLst>
                <p:tags r:id="rId3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7866" y="2327"/>
              <a:ext cx="6400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</a:rPr>
                <a:t>System model</a:t>
              </a:r>
              <a:endParaRPr kumimoji="1" lang="en-US" altLang="zh-CN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37280" y="3371215"/>
            <a:ext cx="8468936" cy="715010"/>
            <a:chOff x="6073" y="2327"/>
            <a:chExt cx="13788" cy="1126"/>
          </a:xfrm>
        </p:grpSpPr>
        <p:sp>
          <p:nvSpPr>
            <p:cNvPr id="12" name="平行四边形 11"/>
            <p:cNvSpPr/>
            <p:nvPr>
              <p:custDataLst>
                <p:tags r:id="rId5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7866" y="2327"/>
              <a:ext cx="11995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</a:rPr>
                <a:t>Joint RIS </a:t>
              </a:r>
              <a:r>
                <a:rPr kumimoji="1" lang="en-US" altLang="zh-CN" sz="2400" b="1" dirty="0">
                  <a:solidFill>
                    <a:schemeClr val="accent1"/>
                  </a:solidFill>
                </a:rPr>
                <a:t>phase shift and hybrid beamforming design</a:t>
              </a:r>
              <a:endParaRPr kumimoji="1" lang="en-US" altLang="zh-CN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37280" y="4358005"/>
            <a:ext cx="8268335" cy="715010"/>
            <a:chOff x="6073" y="2327"/>
            <a:chExt cx="13021" cy="1126"/>
          </a:xfrm>
        </p:grpSpPr>
        <p:sp>
          <p:nvSpPr>
            <p:cNvPr id="15" name="平行四边形 14"/>
            <p:cNvSpPr/>
            <p:nvPr>
              <p:custDataLst>
                <p:tags r:id="rId7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7866" y="2327"/>
              <a:ext cx="1122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  <a:sym typeface="+mn-ea"/>
                </a:rPr>
                <a:t>Complexity analysis</a:t>
              </a:r>
              <a:endParaRPr kumimoji="1" lang="en-US" altLang="zh-CN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37280" y="5344795"/>
            <a:ext cx="8268335" cy="715010"/>
            <a:chOff x="6073" y="2327"/>
            <a:chExt cx="13021" cy="1126"/>
          </a:xfrm>
        </p:grpSpPr>
        <p:sp>
          <p:nvSpPr>
            <p:cNvPr id="18" name="平行四边形 17"/>
            <p:cNvSpPr/>
            <p:nvPr>
              <p:custDataLst>
                <p:tags r:id="rId9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05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7866" y="2327"/>
              <a:ext cx="1122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</a:rPr>
                <a:t>S</a:t>
              </a:r>
              <a:r>
                <a:rPr kumimoji="1" lang="en-US" altLang="zh-CN" sz="2400" b="1" dirty="0">
                  <a:solidFill>
                    <a:schemeClr val="accent1"/>
                  </a:solidFill>
                </a:rPr>
                <a:t>imulations</a:t>
              </a:r>
              <a:endParaRPr kumimoji="1" lang="en-US" altLang="zh-CN" sz="24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496570" y="3312795"/>
            <a:ext cx="11098530" cy="2710815"/>
          </a:xfrm>
          <a:prstGeom prst="rect">
            <a:avLst/>
          </a:prstGeom>
          <a:ln w="19050">
            <a:solidFill>
              <a:schemeClr val="accent1"/>
            </a:solidFill>
            <a:prstDash val="dashDot"/>
          </a:ln>
        </p:spPr>
        <p:txBody>
          <a:bodyPr vert="horz" wrap="square" lIns="91440" tIns="45720" rIns="91440" bIns="45720" rtlCol="0" anchor="ctr">
            <a:normAutofit lnSpcReduction="20000"/>
          </a:bodyPr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dirty="0"/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kumimoji="1" lang="en-US" altLang="zh-CN" sz="20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kumimoji="1" lang="zh-CN" altLang="en-US" sz="20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constant modulus constraint</a:t>
            </a:r>
            <a:r>
              <a:rPr kumimoji="1" lang="en-US" altLang="zh-CN" sz="20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kumimoji="1"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the analog precoder and the RIS are non-convex.</a:t>
            </a:r>
            <a:endParaRPr kumimoji="1"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kumimoji="1"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kumimoji="1"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kumimoji="1"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kumimoji="1"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</a:t>
            </a:r>
            <a:r>
              <a:rPr kumimoji="1"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algorithm</a:t>
            </a:r>
            <a:r>
              <a:rPr kumimoji="1"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needs to </a:t>
            </a:r>
            <a:r>
              <a:rPr kumimoji="1"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take </a:t>
            </a:r>
            <a:r>
              <a:rPr kumimoji="1" lang="en-US" altLang="zh-CN" sz="20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inter-user interference </a:t>
            </a:r>
            <a:r>
              <a:rPr kumimoji="1"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into consideration.</a:t>
            </a:r>
            <a:endParaRPr kumimoji="1" lang="en-US" altLang="zh-CN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kumimoji="1"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kumimoji="1"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kumimoji="1"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algorithm</a:t>
            </a:r>
            <a:r>
              <a:rPr kumimoji="1"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needs to improve </a:t>
            </a:r>
            <a:r>
              <a:rPr kumimoji="1" lang="en-US" altLang="zh-CN" sz="20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sum rate</a:t>
            </a:r>
            <a:r>
              <a:rPr kumimoji="1"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with low </a:t>
            </a:r>
            <a:r>
              <a:rPr kumimoji="1" lang="en-US" altLang="zh-CN" sz="20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computational complexity</a:t>
            </a:r>
            <a:r>
              <a:rPr kumimoji="1"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kumimoji="1"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dirty="0"/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2856230" cy="845185"/>
          </a:xfrm>
        </p:spPr>
        <p:txBody>
          <a:bodyPr/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1 Background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1480" y="1233805"/>
            <a:ext cx="7453630" cy="1547708"/>
            <a:chOff x="1476" y="2270"/>
            <a:chExt cx="8494" cy="2801"/>
          </a:xfrm>
        </p:grpSpPr>
        <p:grpSp>
          <p:nvGrpSpPr>
            <p:cNvPr id="9" name="组合 8"/>
            <p:cNvGrpSpPr/>
            <p:nvPr/>
          </p:nvGrpSpPr>
          <p:grpSpPr>
            <a:xfrm>
              <a:off x="1476" y="2270"/>
              <a:ext cx="8494" cy="945"/>
              <a:chOff x="3027" y="2611"/>
              <a:chExt cx="6029" cy="94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096" y="2611"/>
                <a:ext cx="5958" cy="945"/>
              </a:xfrm>
              <a:prstGeom prst="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p>
                <a:pPr algn="l"/>
                <a:endParaRPr kumimoji="1"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027" y="2790"/>
                <a:ext cx="6029" cy="5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p>
                <a:pPr algn="ctr"/>
                <a:r>
                  <a:rPr kumimoji="1" lang="en-US" altLang="zh-CN" sz="2400" b="1" dirty="0">
                    <a:solidFill>
                      <a:srgbClr val="FFCC00"/>
                    </a:solidFill>
                    <a:sym typeface="+mn-ea"/>
                  </a:rPr>
                  <a:t>Hybrid </a:t>
                </a:r>
                <a:r>
                  <a:rPr kumimoji="1" lang="en-US" altLang="zh-CN" sz="2400" b="1" dirty="0">
                    <a:solidFill>
                      <a:srgbClr val="FFCC00"/>
                    </a:solidFill>
                    <a:sym typeface="+mn-ea"/>
                  </a:rPr>
                  <a:t>beamforming for RIS-aided MIMO</a:t>
                </a:r>
                <a:endParaRPr kumimoji="1" lang="en-US" altLang="zh-CN" sz="2400" b="1" dirty="0">
                  <a:solidFill>
                    <a:srgbClr val="FFCC00"/>
                  </a:solidFill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599" y="3215"/>
              <a:ext cx="8352" cy="1856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ctr"/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kumimoji="1" lang="en-US" sz="2000" dirty="0"/>
                <a:t>Role: </a:t>
              </a:r>
              <a:r>
                <a:rPr kumimoji="1" lang="en-US" sz="2000" dirty="0">
                  <a:sym typeface="+mn-ea"/>
                </a:rPr>
                <a:t>An alternative to </a:t>
              </a:r>
              <a:r>
                <a:rPr kumimoji="1" sz="2000" dirty="0">
                  <a:sym typeface="+mn-ea"/>
                </a:rPr>
                <a:t>the traditional digital </a:t>
              </a:r>
              <a:r>
                <a:rPr kumimoji="1" lang="en-US" sz="2000" dirty="0">
                  <a:sym typeface="+mn-ea"/>
                </a:rPr>
                <a:t>beamforming</a:t>
              </a:r>
              <a:endParaRPr kumimoji="1" sz="2000" dirty="0">
                <a:sym typeface="+mn-ea"/>
              </a:endParaRPr>
            </a:p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kumimoji="1" lang="en-US" sz="2000" dirty="0"/>
                <a:t>Target: Improve the sum rate</a:t>
              </a:r>
              <a:endParaRPr kumimoji="1" lang="zh-CN" altLang="en-US" sz="2000" dirty="0">
                <a:ea typeface="宋体" panose="0201060003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851660" y="3051810"/>
            <a:ext cx="8488680" cy="510185"/>
          </a:xfrm>
          <a:prstGeom prst="roundRect">
            <a:avLst/>
          </a:prstGeom>
          <a:solidFill>
            <a:srgbClr val="EEBD4A"/>
          </a:solidFill>
        </p:spPr>
        <p:txBody>
          <a:bodyPr vert="horz" wrap="square" lIns="91440" tIns="45720" rIns="91440" bIns="45720" rtlCol="0" anchor="t">
            <a:spAutoFit/>
          </a:bodyPr>
          <a:p>
            <a:pPr algn="l"/>
            <a:r>
              <a:rPr kumimoji="1" lang="en-US" altLang="zh-CN" sz="2400" b="1" dirty="0">
                <a:solidFill>
                  <a:schemeClr val="bg1"/>
                </a:solidFill>
                <a:sym typeface="+mn-ea"/>
              </a:rPr>
              <a:t>Challenge </a:t>
            </a:r>
            <a:r>
              <a:rPr kumimoji="1" lang="en-US" altLang="zh-CN" sz="2400" b="1" dirty="0">
                <a:solidFill>
                  <a:srgbClr val="356115"/>
                </a:solidFill>
                <a:sym typeface="+mn-ea"/>
              </a:rPr>
              <a:t>upon </a:t>
            </a:r>
            <a:r>
              <a:rPr kumimoji="1" lang="en-US" altLang="zh-CN" sz="24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hybrid beamforming in RIS-aided MU-MIMO</a:t>
            </a:r>
            <a:endParaRPr kumimoji="1" lang="en-US" altLang="zh-CN" sz="2400" b="1" dirty="0">
              <a:solidFill>
                <a:schemeClr val="accent6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39" name="椭圆 38"/>
          <p:cNvSpPr/>
          <p:nvPr>
            <p:custDataLst>
              <p:tags r:id="rId3"/>
            </p:custDataLst>
          </p:nvPr>
        </p:nvSpPr>
        <p:spPr>
          <a:xfrm>
            <a:off x="4351655" y="1124585"/>
            <a:ext cx="2440305" cy="7137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曲线连接符 2"/>
          <p:cNvCxnSpPr>
            <a:stCxn id="39" idx="6"/>
            <a:endCxn id="16" idx="1"/>
          </p:cNvCxnSpPr>
          <p:nvPr/>
        </p:nvCxnSpPr>
        <p:spPr>
          <a:xfrm>
            <a:off x="6791960" y="1481455"/>
            <a:ext cx="1787525" cy="493395"/>
          </a:xfrm>
          <a:prstGeom prst="curvedConnector3">
            <a:avLst>
              <a:gd name="adj1" fmla="val 50018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8579485" y="1432560"/>
            <a:ext cx="2962275" cy="10845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40000">
                      <a:schemeClr val="accent2"/>
                    </a:gs>
                    <a:gs pos="13000">
                      <a:schemeClr val="accent2"/>
                    </a:gs>
                    <a:gs pos="0">
                      <a:srgbClr val="F6ECE2"/>
                    </a:gs>
                  </a:gsLst>
                  <a:lin ang="16200000" scaled="0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b="1" dirty="0">
                <a:solidFill>
                  <a:schemeClr val="accent6">
                    <a:lumMod val="50000"/>
                  </a:schemeClr>
                </a:solidFill>
              </a:rPr>
              <a:t>MIMO with the wireless environment </a:t>
            </a:r>
            <a:r>
              <a:rPr kumimoji="1" lang="en-US" altLang="zh-CN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configured</a:t>
            </a:r>
            <a:endParaRPr kumimoji="1" lang="en-US" altLang="zh-CN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2856230" cy="845185"/>
          </a:xfrm>
        </p:spPr>
        <p:txBody>
          <a:bodyPr/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1 Background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0660" y="3284220"/>
            <a:ext cx="5652770" cy="1741805"/>
            <a:chOff x="1476" y="2270"/>
            <a:chExt cx="8494" cy="3752"/>
          </a:xfrm>
        </p:grpSpPr>
        <p:grpSp>
          <p:nvGrpSpPr>
            <p:cNvPr id="9" name="组合 8"/>
            <p:cNvGrpSpPr/>
            <p:nvPr/>
          </p:nvGrpSpPr>
          <p:grpSpPr>
            <a:xfrm>
              <a:off x="1476" y="2270"/>
              <a:ext cx="8494" cy="945"/>
              <a:chOff x="3027" y="2611"/>
              <a:chExt cx="6029" cy="945"/>
            </a:xfrm>
          </p:grpSpPr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096" y="2611"/>
                <a:ext cx="5958" cy="945"/>
              </a:xfrm>
              <a:prstGeom prst="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p>
                <a:pPr algn="l"/>
                <a:endParaRPr kumimoji="1" lang="zh-CN" altLang="en-US" dirty="0"/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027" y="2790"/>
                <a:ext cx="6029" cy="5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p>
                <a:pPr algn="ctr"/>
                <a:r>
                  <a:rPr kumimoji="1" lang="en-US" altLang="zh-CN" sz="2000" b="1" dirty="0">
                    <a:solidFill>
                      <a:srgbClr val="FFCC00"/>
                    </a:solidFill>
                  </a:rPr>
                  <a:t>For the sum rate maximization </a:t>
                </a:r>
                <a:endParaRPr kumimoji="1" lang="en-US" altLang="zh-CN" sz="2000" b="1" dirty="0">
                  <a:solidFill>
                    <a:srgbClr val="FFCC00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585" y="3215"/>
                  <a:ext cx="8373" cy="2807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rtlCol="0" anchor="ctr"/>
                <a:p>
                  <a:pPr indent="0" algn="ctr" fontAlgn="auto">
                    <a:lnSpc>
                      <a:spcPct val="125000"/>
                    </a:lnSpc>
                    <a:buFont typeface="Wingdings" panose="05000000000000000000" charset="0"/>
                    <a:buNone/>
                  </a:pPr>
                  <a:r>
                    <a:rPr kumimoji="1" lang="en-US" sz="2000" b="1" dirty="0">
                      <a:sym typeface="+mn-ea"/>
                    </a:rPr>
                    <a:t>Computing </a:t>
                  </a:r>
                  <a:r>
                    <a:rPr kumimoji="1" lang="en-US" sz="2000" b="1" dirty="0">
                      <a:solidFill>
                        <a:schemeClr val="accent4"/>
                      </a:solidFill>
                      <a:sym typeface="+mn-ea"/>
                    </a:rPr>
                    <a:t>the gradient of the sum rate</a:t>
                  </a:r>
                  <a:r>
                    <a:rPr kumimoji="1" lang="en-US" sz="2000" b="1" dirty="0">
                      <a:sym typeface="+mn-ea"/>
                    </a:rPr>
                    <a:t> costs </a:t>
                  </a:r>
                  <a:r>
                    <a:rPr kumimoji="1" lang="en-US" sz="2000" b="1" dirty="0">
                      <a:solidFill>
                        <a:srgbClr val="00B050"/>
                      </a:solidFill>
                      <a:sym typeface="+mn-ea"/>
                    </a:rPr>
                    <a:t>O(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kumimoji="1"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𝑵𝑲</m:t>
                          </m:r>
                        </m:e>
                        <m:sup>
                          <m:r>
                            <a:rPr kumimoji="1"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kumimoji="1" lang="en-US" sz="2000" b="1" dirty="0">
                      <a:solidFill>
                        <a:srgbClr val="00B050"/>
                      </a:solidFill>
                      <a:sym typeface="+mn-ea"/>
                    </a:rPr>
                    <a:t>)</a:t>
                  </a:r>
                  <a:r>
                    <a:rPr kumimoji="1" lang="en-US" sz="2000" b="1" dirty="0">
                      <a:sym typeface="+mn-ea"/>
                    </a:rPr>
                    <a:t> computational complexity.</a:t>
                  </a:r>
                  <a:endParaRPr kumimoji="1" lang="en-US" sz="2000" dirty="0"/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1585" y="3215"/>
                  <a:ext cx="8373" cy="2807"/>
                </a:xfrm>
                <a:prstGeom prst="rect">
                  <a:avLst/>
                </a:prstGeom>
                <a:blipFill rotWithShape="1">
                  <a:blip r:embed="rId7"/>
                </a:blipFill>
                <a:ln w="190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矩形: 圆角 55"/>
          <p:cNvSpPr/>
          <p:nvPr>
            <p:custDataLst>
              <p:tags r:id="rId8"/>
            </p:custDataLst>
          </p:nvPr>
        </p:nvSpPr>
        <p:spPr>
          <a:xfrm>
            <a:off x="-18415" y="5707380"/>
            <a:ext cx="12211685" cy="810260"/>
          </a:xfrm>
          <a:prstGeom prst="rect">
            <a:avLst/>
          </a:prstGeom>
          <a:solidFill>
            <a:srgbClr val="EEBD4A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Efficient low-complexity RIS design.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177915" y="3286760"/>
            <a:ext cx="5720715" cy="1743075"/>
            <a:chOff x="1476" y="2270"/>
            <a:chExt cx="8494" cy="3755"/>
          </a:xfrm>
        </p:grpSpPr>
        <p:grpSp>
          <p:nvGrpSpPr>
            <p:cNvPr id="12" name="组合 11"/>
            <p:cNvGrpSpPr/>
            <p:nvPr/>
          </p:nvGrpSpPr>
          <p:grpSpPr>
            <a:xfrm>
              <a:off x="1476" y="2270"/>
              <a:ext cx="8494" cy="945"/>
              <a:chOff x="3027" y="2611"/>
              <a:chExt cx="6029" cy="945"/>
            </a:xfrm>
          </p:grpSpPr>
          <p:sp>
            <p:nvSpPr>
              <p:cNvPr id="13" name="文本框 1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096" y="2611"/>
                <a:ext cx="5958" cy="945"/>
              </a:xfrm>
              <a:prstGeom prst="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p>
                <a:pPr algn="l"/>
                <a:endParaRPr kumimoji="1" lang="zh-CN" altLang="en-US" dirty="0"/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027" y="2790"/>
                <a:ext cx="6029" cy="5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p>
                <a:pPr algn="ctr"/>
                <a:r>
                  <a:rPr kumimoji="1" lang="en-US" altLang="zh-CN" sz="2000" b="1" dirty="0">
                    <a:solidFill>
                      <a:srgbClr val="FFCC00"/>
                    </a:solidFill>
                    <a:sym typeface="+mn-ea"/>
                  </a:rPr>
                  <a:t>For the MSE minimization</a:t>
                </a:r>
                <a:endParaRPr kumimoji="1" lang="en-US" altLang="zh-CN" sz="2000" b="1" dirty="0">
                  <a:solidFill>
                    <a:srgbClr val="FFCC00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585" y="3215"/>
                  <a:ext cx="8373" cy="2810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rtlCol="0" anchor="ctr"/>
                <a:p>
                  <a:pPr indent="0" algn="ctr" fontAlgn="auto">
                    <a:lnSpc>
                      <a:spcPct val="125000"/>
                    </a:lnSpc>
                    <a:buFont typeface="Wingdings" panose="05000000000000000000" charset="0"/>
                    <a:buNone/>
                  </a:pPr>
                  <a:r>
                    <a:rPr kumimoji="1" lang="en-US" altLang="zh-CN" sz="2000" dirty="0">
                      <a:sym typeface="+mn-ea"/>
                    </a:rPr>
                    <a:t>  </a:t>
                  </a:r>
                  <a:r>
                    <a:rPr kumimoji="1" lang="en-US" sz="2000" b="1" dirty="0">
                      <a:sym typeface="+mn-ea"/>
                    </a:rPr>
                    <a:t>Computing </a:t>
                  </a:r>
                  <a:r>
                    <a:rPr kumimoji="1" lang="en-US" sz="2000" b="1" dirty="0">
                      <a:solidFill>
                        <a:schemeClr val="accent4"/>
                      </a:solidFill>
                      <a:sym typeface="+mn-ea"/>
                    </a:rPr>
                    <a:t>the gradient of the MSE</a:t>
                  </a:r>
                  <a:r>
                    <a:rPr kumimoji="1" lang="en-US" sz="2000" b="1" dirty="0">
                      <a:sym typeface="+mn-ea"/>
                    </a:rPr>
                    <a:t> costs </a:t>
                  </a:r>
                  <a:r>
                    <a:rPr kumimoji="1" lang="en-US" sz="2000" b="1" dirty="0">
                      <a:solidFill>
                        <a:srgbClr val="00B050"/>
                      </a:solidFill>
                      <a:sym typeface="+mn-ea"/>
                    </a:rPr>
                    <a:t>O(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kumimoji="1"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𝑴𝑵</m:t>
                          </m:r>
                        </m:e>
                        <m:sup>
                          <m:r>
                            <a:rPr kumimoji="1"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𝟐</m:t>
                          </m:r>
                        </m:sup>
                      </m:sSup>
                      <m:r>
                        <a:rPr kumimoji="1" lang="en-US" sz="2000" b="1" i="1" dirty="0">
                          <a:solidFill>
                            <a:srgbClr val="00B050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kumimoji="1"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kumimoji="1"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𝑵</m:t>
                          </m:r>
                        </m:e>
                        <m:sup>
                          <m:r>
                            <a:rPr kumimoji="1"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kumimoji="1" lang="en-US" sz="2000" b="1" dirty="0">
                      <a:solidFill>
                        <a:srgbClr val="00B050"/>
                      </a:solidFill>
                      <a:sym typeface="+mn-ea"/>
                    </a:rPr>
                    <a:t>)</a:t>
                  </a:r>
                  <a:r>
                    <a:rPr kumimoji="1" lang="en-US" sz="2000" b="1" dirty="0">
                      <a:sym typeface="+mn-ea"/>
                    </a:rPr>
                    <a:t> computational complexity.</a:t>
                  </a:r>
                  <a:endParaRPr kumimoji="1" lang="en-US" altLang="zh-CN" sz="2000" b="1" dirty="0">
                    <a:sym typeface="+mn-ea"/>
                  </a:endParaRPr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585" y="3215"/>
                  <a:ext cx="8373" cy="2810"/>
                </a:xfrm>
                <a:prstGeom prst="rect">
                  <a:avLst/>
                </a:prstGeom>
                <a:blipFill rotWithShape="1">
                  <a:blip r:embed="rId13"/>
                </a:blipFill>
                <a:ln w="190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/>
          <p:cNvGrpSpPr/>
          <p:nvPr/>
        </p:nvGrpSpPr>
        <p:grpSpPr>
          <a:xfrm>
            <a:off x="0" y="1200785"/>
            <a:ext cx="12192635" cy="1410970"/>
            <a:chOff x="0" y="2078"/>
            <a:chExt cx="19610" cy="2734"/>
          </a:xfrm>
        </p:grpSpPr>
        <p:sp>
          <p:nvSpPr>
            <p:cNvPr id="5" name="文本框 4"/>
            <p:cNvSpPr txBox="1"/>
            <p:nvPr>
              <p:custDataLst>
                <p:tags r:id="rId14"/>
              </p:custDataLst>
            </p:nvPr>
          </p:nvSpPr>
          <p:spPr>
            <a:xfrm>
              <a:off x="0" y="2078"/>
              <a:ext cx="19610" cy="2734"/>
            </a:xfrm>
            <a:prstGeom prst="rect">
              <a:avLst/>
            </a:prstGeom>
            <a:solidFill>
              <a:srgbClr val="FBE44F">
                <a:alpha val="65000"/>
              </a:srgbClr>
            </a:solidFill>
            <a:effectLst>
              <a:reflection blurRad="6350" stA="52000" endA="300" endPos="20000" dir="5400000" sy="-100000" algn="bl" rotWithShape="0"/>
            </a:effectLst>
          </p:spPr>
          <p:txBody>
            <a:bodyPr vert="horz" wrap="square" lIns="91440" tIns="45720" rIns="91440" bIns="45720" rtlCol="0" anchor="ctr">
              <a:normAutofit/>
            </a:bodyPr>
            <a:p>
              <a:endParaRPr kumimoji="1" lang="zh-CN" altLang="en-US" dirty="0"/>
            </a:p>
          </p:txBody>
        </p:sp>
        <p:sp>
          <p:nvSpPr>
            <p:cNvPr id="17" name="矩形: 圆角 55"/>
            <p:cNvSpPr/>
            <p:nvPr>
              <p:custDataLst>
                <p:tags r:id="rId15"/>
              </p:custDataLst>
            </p:nvPr>
          </p:nvSpPr>
          <p:spPr>
            <a:xfrm>
              <a:off x="481" y="2295"/>
              <a:ext cx="18276" cy="213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High Complexity Burden For RIS Design!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50" name="下箭头 49"/>
          <p:cNvSpPr/>
          <p:nvPr/>
        </p:nvSpPr>
        <p:spPr>
          <a:xfrm>
            <a:off x="5911850" y="2303780"/>
            <a:ext cx="266065" cy="831215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5911850" y="5026025"/>
            <a:ext cx="266065" cy="831215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809740" y="5521960"/>
            <a:ext cx="2618740" cy="6521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indent="0" algn="l" fontAlgn="auto">
              <a:lnSpc>
                <a:spcPct val="130000"/>
              </a:lnSpc>
            </a:pPr>
            <a:r>
              <a:rPr kumimoji="1" lang="en-US" altLang="zh-CN" b="1" dirty="0"/>
              <a:t>For simplicity, denoting</a:t>
            </a:r>
            <a:endParaRPr kumimoji="1" lang="en-US" altLang="zh-CN" b="1" dirty="0"/>
          </a:p>
          <a:p>
            <a:pPr indent="0" algn="l" fontAlgn="auto">
              <a:lnSpc>
                <a:spcPct val="130000"/>
              </a:lnSpc>
            </a:pPr>
            <a:r>
              <a:rPr kumimoji="1" lang="en-US" altLang="zh-CN" b="1" dirty="0"/>
              <a:t>    with</a:t>
            </a:r>
            <a:endParaRPr kumimoji="1"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3213735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2 System model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3796665" y="1072515"/>
            <a:ext cx="4420870" cy="56070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RIS-assisted communication system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矩形 45"/>
              <p:cNvSpPr/>
              <p:nvPr/>
            </p:nvSpPr>
            <p:spPr>
              <a:xfrm>
                <a:off x="894715" y="4671695"/>
                <a:ext cx="4801870" cy="1621790"/>
              </a:xfrm>
              <a:prstGeom prst="rect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kumimoji="1" lang="en-US" b="1" dirty="0">
                  <a:sym typeface="+mn-ea"/>
                </a:endParaRPr>
              </a:p>
              <a:p>
                <a:pPr algn="ctr"/>
                <a:r>
                  <a:rPr kumimoji="1" lang="en-US" b="1" dirty="0">
                    <a:sym typeface="+mn-ea"/>
                  </a:rPr>
                  <a:t>The BS is equipped with </a:t>
                </a:r>
                <a:r>
                  <a:rPr kumimoji="1" lang="en-US" b="1" i="1" dirty="0">
                    <a:solidFill>
                      <a:srgbClr val="FF0000"/>
                    </a:solidFill>
                    <a:sym typeface="+mn-ea"/>
                  </a:rPr>
                  <a:t>M</a:t>
                </a:r>
                <a:r>
                  <a:rPr kumimoji="1" lang="en-US" b="1" dirty="0">
                    <a:solidFill>
                      <a:srgbClr val="FF0000"/>
                    </a:solidFill>
                    <a:sym typeface="+mn-ea"/>
                  </a:rPr>
                  <a:t> transmit </a:t>
                </a:r>
                <a:endParaRPr kumimoji="1" lang="en-US" b="1" dirty="0">
                  <a:solidFill>
                    <a:srgbClr val="FF0000"/>
                  </a:solidFill>
                  <a:sym typeface="+mn-ea"/>
                </a:endParaRPr>
              </a:p>
              <a:p>
                <a:pPr algn="ctr"/>
                <a:r>
                  <a:rPr kumimoji="1" lang="en-US" b="1" dirty="0">
                    <a:solidFill>
                      <a:srgbClr val="FF0000"/>
                    </a:solidFill>
                    <a:sym typeface="+mn-ea"/>
                  </a:rPr>
                  <a:t>antennas </a:t>
                </a:r>
                <a:r>
                  <a:rPr kumimoji="1" lang="en-US" b="1" dirty="0">
                    <a:sym typeface="+mn-ea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1" i="1" dirty="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kumimoji="1" lang="en-US" b="1" i="1" dirty="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𝑵</m:t>
                        </m:r>
                      </m:e>
                      <m:sub>
                        <m:r>
                          <a:rPr kumimoji="1" lang="en-US" b="1" i="1" dirty="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𝒕</m:t>
                        </m:r>
                      </m:sub>
                    </m:sSub>
                  </m:oMath>
                </a14:m>
                <a:r>
                  <a:rPr kumimoji="1" lang="en-US" b="1" dirty="0">
                    <a:solidFill>
                      <a:srgbClr val="FF0000"/>
                    </a:solidFill>
                    <a:sym typeface="+mn-ea"/>
                  </a:rPr>
                  <a:t> RF chains</a:t>
                </a:r>
                <a:r>
                  <a:rPr kumimoji="1" lang="en-US" b="1" dirty="0">
                    <a:sym typeface="+mn-ea"/>
                  </a:rPr>
                  <a:t>, to serve </a:t>
                </a:r>
                <a:endParaRPr kumimoji="1" lang="en-US" b="1" dirty="0">
                  <a:sym typeface="+mn-ea"/>
                </a:endParaRPr>
              </a:p>
              <a:p>
                <a:pPr algn="ctr"/>
                <a:r>
                  <a:rPr kumimoji="1" lang="en-US" b="1" i="1" dirty="0">
                    <a:solidFill>
                      <a:srgbClr val="FF0000"/>
                    </a:solidFill>
                    <a:sym typeface="+mn-ea"/>
                  </a:rPr>
                  <a:t>K</a:t>
                </a:r>
                <a:r>
                  <a:rPr kumimoji="1" lang="en-US" b="1" dirty="0">
                    <a:solidFill>
                      <a:srgbClr val="FF0000"/>
                    </a:solidFill>
                    <a:sym typeface="+mn-ea"/>
                  </a:rPr>
                  <a:t> users</a:t>
                </a:r>
                <a:r>
                  <a:rPr kumimoji="1" lang="en-US" b="1" dirty="0">
                    <a:sym typeface="+mn-ea"/>
                  </a:rPr>
                  <a:t> through </a:t>
                </a:r>
                <a:r>
                  <a:rPr kumimoji="1" lang="en-US" b="1" i="1" dirty="0">
                    <a:solidFill>
                      <a:srgbClr val="FF0000"/>
                    </a:solidFill>
                    <a:sym typeface="+mn-ea"/>
                  </a:rPr>
                  <a:t>N </a:t>
                </a:r>
                <a:r>
                  <a:rPr kumimoji="1" lang="en-US" b="1" dirty="0">
                    <a:solidFill>
                      <a:srgbClr val="FF0000"/>
                    </a:solidFill>
                    <a:sym typeface="+mn-ea"/>
                  </a:rPr>
                  <a:t>elements of RIS</a:t>
                </a:r>
                <a:r>
                  <a:rPr kumimoji="1" lang="en-US" b="1" dirty="0">
                    <a:sym typeface="+mn-ea"/>
                  </a:rPr>
                  <a:t>.</a:t>
                </a:r>
                <a:endParaRPr kumimoji="1" lang="en-US" b="1" dirty="0">
                  <a:sym typeface="+mn-ea"/>
                </a:endParaRPr>
              </a:p>
            </p:txBody>
          </p:sp>
        </mc:Choice>
        <mc:Fallback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15" y="4671695"/>
                <a:ext cx="4801870" cy="1621790"/>
              </a:xfrm>
              <a:prstGeom prst="rect">
                <a:avLst/>
              </a:prstGeom>
              <a:blipFill rotWithShape="1">
                <a:blip r:embed="rId3"/>
                <a:stretch>
                  <a:fillRect l="-304" t="-901" r="-291" b="-861"/>
                </a:stretch>
              </a:blipFill>
              <a:ln w="28575" cmpd="sng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11288395" y="5253355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p>
            <a:pPr algn="l"/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523355" y="4671695"/>
            <a:ext cx="4801870" cy="162179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kumimoji="1" lang="en-US" sz="2400" b="1" dirty="0">
              <a:solidFill>
                <a:schemeClr val="accent4"/>
              </a:solidFill>
              <a:sym typeface="+mn-ea"/>
            </a:endParaRPr>
          </a:p>
          <a:p>
            <a:pPr algn="ctr"/>
            <a:endParaRPr kumimoji="1" lang="en-US" b="1" dirty="0">
              <a:sym typeface="+mn-ea"/>
            </a:endParaRPr>
          </a:p>
          <a:p>
            <a:pPr algn="ctr"/>
            <a:endParaRPr kumimoji="1" lang="en-US" b="1" dirty="0">
              <a:sym typeface="+mn-ea"/>
            </a:endParaRPr>
          </a:p>
        </p:txBody>
      </p:sp>
      <p:pic>
        <p:nvPicPr>
          <p:cNvPr id="3" name="图片 2" descr="mode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370" y="1717675"/>
            <a:ext cx="5255260" cy="2814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17535" y="4437380"/>
            <a:ext cx="1590675" cy="12496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p>
            <a:pPr algn="ctr"/>
            <a:r>
              <a:rPr kumimoji="1" lang="en-US" sz="2400" b="1" dirty="0">
                <a:solidFill>
                  <a:schemeClr val="accent4"/>
                </a:solidFill>
                <a:sym typeface="+mn-ea"/>
              </a:rPr>
              <a:t>Signal</a:t>
            </a:r>
            <a:endParaRPr kumimoji="1" lang="en-US" sz="2400" b="1" dirty="0">
              <a:solidFill>
                <a:schemeClr val="accent4"/>
              </a:solidFill>
              <a:sym typeface="+mn-ea"/>
            </a:endParaRPr>
          </a:p>
          <a:p>
            <a:pPr algn="l"/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2754630" y="4438650"/>
            <a:ext cx="1590675" cy="9582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p>
            <a:pPr algn="l"/>
            <a:r>
              <a:rPr kumimoji="1" lang="en-US" sz="2400" b="1" dirty="0">
                <a:solidFill>
                  <a:schemeClr val="accent4"/>
                </a:solidFill>
                <a:sym typeface="+mn-ea"/>
              </a:rPr>
              <a:t>Model</a:t>
            </a:r>
            <a:endParaRPr kumimoji="1" lang="zh-CN" altLang="en-US" sz="2400" dirty="0"/>
          </a:p>
        </p:txBody>
      </p:sp>
      <p:pic>
        <p:nvPicPr>
          <p:cNvPr id="13" name="图片 12" descr="231ae0e960829ee94e078e918b311ce7"/>
          <p:cNvPicPr>
            <a:picLocks noChangeAspect="1"/>
          </p:cNvPicPr>
          <p:nvPr/>
        </p:nvPicPr>
        <p:blipFill>
          <a:blip r:embed="rId5"/>
          <a:srcRect t="8413" r="40755" b="-5144"/>
          <a:stretch>
            <a:fillRect/>
          </a:stretch>
        </p:blipFill>
        <p:spPr>
          <a:xfrm>
            <a:off x="7836535" y="5934710"/>
            <a:ext cx="1009650" cy="314325"/>
          </a:xfrm>
          <a:prstGeom prst="rect">
            <a:avLst/>
          </a:prstGeom>
        </p:spPr>
      </p:pic>
      <p:pic>
        <p:nvPicPr>
          <p:cNvPr id="17" name="图片 16" descr="70460d8a6999ae582503c468cda1ca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310" y="5060315"/>
            <a:ext cx="3745230" cy="546100"/>
          </a:xfrm>
          <a:prstGeom prst="rect">
            <a:avLst/>
          </a:prstGeom>
        </p:spPr>
      </p:pic>
      <p:pic>
        <p:nvPicPr>
          <p:cNvPr id="18" name="图片 17" descr="ca9b847605679e905074540aa17dca68"/>
          <p:cNvPicPr>
            <a:picLocks noChangeAspect="1"/>
          </p:cNvPicPr>
          <p:nvPr/>
        </p:nvPicPr>
        <p:blipFill>
          <a:blip r:embed="rId7"/>
          <a:srcRect t="11765"/>
          <a:stretch>
            <a:fillRect/>
          </a:stretch>
        </p:blipFill>
        <p:spPr>
          <a:xfrm>
            <a:off x="9300845" y="5606415"/>
            <a:ext cx="1369695" cy="224155"/>
          </a:xfrm>
          <a:prstGeom prst="rect">
            <a:avLst/>
          </a:prstGeom>
        </p:spPr>
      </p:pic>
      <p:pic>
        <p:nvPicPr>
          <p:cNvPr id="19" name="图片 18" descr="e0101cfe47c0f3e950d15a6e2b45338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3375" y="5934710"/>
            <a:ext cx="1524635" cy="2622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582930" y="76200"/>
            <a:ext cx="3084830" cy="845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kumimoji="1" lang="en-US" altLang="zh-CN" sz="3555" b="1" dirty="0">
                <a:latin typeface="+mn-lt"/>
                <a:ea typeface="+mn-ea"/>
                <a:cs typeface="+mn-cs"/>
                <a:sym typeface="+mn-ea"/>
              </a:rPr>
              <a:t>2 System model</a:t>
            </a:r>
            <a:endParaRPr kumimoji="1" lang="en-US" altLang="zh-CN" sz="3555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8945" y="1073785"/>
            <a:ext cx="11369675" cy="512127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8985" y="1386840"/>
            <a:ext cx="4866005" cy="77279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 </a:t>
            </a:r>
            <a:r>
              <a:rPr lang="en-US" altLang="zh-CN">
                <a:solidFill>
                  <a:schemeClr val="tx1"/>
                </a:solidFill>
              </a:rPr>
              <a:t>T</a:t>
            </a:r>
            <a:r>
              <a:rPr lang="zh-CN" altLang="en-US">
                <a:solidFill>
                  <a:schemeClr val="tx1"/>
                </a:solidFill>
              </a:rPr>
              <a:t>he received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rgbClr val="FFFF00"/>
                </a:solidFill>
              </a:rPr>
              <a:t>SINR</a:t>
            </a:r>
            <a:r>
              <a:rPr lang="zh-CN" altLang="en-US">
                <a:solidFill>
                  <a:schemeClr val="tx1"/>
                </a:solidFill>
              </a:rPr>
              <a:t> of the </a:t>
            </a:r>
            <a:r>
              <a:rPr lang="zh-CN" altLang="en-US" i="1">
                <a:solidFill>
                  <a:schemeClr val="tx1"/>
                </a:solidFill>
              </a:rPr>
              <a:t>k</a:t>
            </a:r>
            <a:r>
              <a:rPr lang="zh-CN" altLang="en-US">
                <a:solidFill>
                  <a:schemeClr val="tx1"/>
                </a:solidFill>
              </a:rPr>
              <a:t>-th user is given by</a:t>
            </a:r>
            <a:r>
              <a:rPr lang="en-US" altLang="zh-CN">
                <a:solidFill>
                  <a:schemeClr val="tx1"/>
                </a:solidFill>
              </a:rPr>
              <a:t>: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8985" y="2581275"/>
            <a:ext cx="4866005" cy="77279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 </a:t>
            </a:r>
            <a:r>
              <a:t> </a:t>
            </a:r>
            <a:r>
              <a:rPr>
                <a:solidFill>
                  <a:schemeClr val="tx1"/>
                </a:solidFill>
              </a:rPr>
              <a:t>Given Gaussian inputs, </a:t>
            </a:r>
            <a:r>
              <a:rPr>
                <a:solidFill>
                  <a:srgbClr val="FFFF00"/>
                </a:solidFill>
              </a:rPr>
              <a:t>the </a:t>
            </a:r>
            <a:r>
              <a:rPr lang="en-US">
                <a:solidFill>
                  <a:srgbClr val="FFFF00"/>
                </a:solidFill>
              </a:rPr>
              <a:t>sum rate</a:t>
            </a:r>
            <a:r>
              <a:rPr>
                <a:solidFill>
                  <a:srgbClr val="FFFF00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of the </a:t>
            </a:r>
            <a:r>
              <a:rPr lang="zh-CN" altLang="en-US" i="1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-th user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</a:t>
            </a:r>
            <a:r>
              <a:rPr>
                <a:solidFill>
                  <a:schemeClr val="tx1"/>
                </a:solidFill>
              </a:rPr>
              <a:t>turns out to be: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8985" y="3775710"/>
            <a:ext cx="4866005" cy="77279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</a:rPr>
              <a:t>T</a:t>
            </a:r>
            <a:r>
              <a:rPr>
                <a:solidFill>
                  <a:schemeClr val="tx1"/>
                </a:solidFill>
              </a:rPr>
              <a:t>he </a:t>
            </a:r>
            <a:r>
              <a:rPr lang="en-US">
                <a:solidFill>
                  <a:srgbClr val="FFFF00"/>
                </a:solidFill>
              </a:rPr>
              <a:t>constraints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of hybrid beamforming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>
                <a:solidFill>
                  <a:schemeClr val="tx1"/>
                </a:solidFill>
              </a:rPr>
              <a:t>in RIS-aided communication </a:t>
            </a:r>
            <a:r>
              <a:rPr lang="en-US">
                <a:solidFill>
                  <a:schemeClr val="tx1"/>
                </a:solidFill>
              </a:rPr>
              <a:t>are</a:t>
            </a:r>
            <a:r>
              <a:rPr>
                <a:solidFill>
                  <a:schemeClr val="tx1"/>
                </a:solidFill>
              </a:rPr>
              <a:t>: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8985" y="4970145"/>
            <a:ext cx="4866005" cy="77279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>
                <a:solidFill>
                  <a:schemeClr val="tx1"/>
                </a:solidFill>
              </a:rPr>
              <a:t>In particular, </a:t>
            </a:r>
            <a:r>
              <a:rPr>
                <a:solidFill>
                  <a:srgbClr val="FFFF00"/>
                </a:solidFill>
              </a:rPr>
              <a:t>the</a:t>
            </a:r>
            <a:r>
              <a:rPr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RIS design</a:t>
            </a:r>
            <a:r>
              <a:rPr>
                <a:solidFill>
                  <a:schemeClr val="tx1"/>
                </a:solidFill>
              </a:rPr>
              <a:t> can be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>
                <a:solidFill>
                  <a:schemeClr val="tx1"/>
                </a:solidFill>
              </a:rPr>
              <a:t>obtained by solving: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36665" y="4862830"/>
            <a:ext cx="4114165" cy="108000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336665" y="3655695"/>
            <a:ext cx="4114165" cy="108000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336665" y="2448560"/>
            <a:ext cx="4114165" cy="108000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336665" y="1242060"/>
            <a:ext cx="4114165" cy="108000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ccd88b1191a105b070a3a7c6a36db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915" y="1412875"/>
            <a:ext cx="2444750" cy="593090"/>
          </a:xfrm>
          <a:prstGeom prst="rect">
            <a:avLst/>
          </a:prstGeom>
        </p:spPr>
      </p:pic>
      <p:pic>
        <p:nvPicPr>
          <p:cNvPr id="22" name="图片 21" descr="6ed9093aacaaf54adc67a808da3e0da9"/>
          <p:cNvPicPr>
            <a:picLocks noChangeAspect="1"/>
          </p:cNvPicPr>
          <p:nvPr/>
        </p:nvPicPr>
        <p:blipFill>
          <a:blip r:embed="rId4"/>
          <a:srcRect r="1484" b="6023"/>
          <a:stretch>
            <a:fillRect/>
          </a:stretch>
        </p:blipFill>
        <p:spPr>
          <a:xfrm>
            <a:off x="7570470" y="3692525"/>
            <a:ext cx="1919605" cy="998855"/>
          </a:xfrm>
          <a:prstGeom prst="rect">
            <a:avLst/>
          </a:prstGeom>
        </p:spPr>
      </p:pic>
      <p:pic>
        <p:nvPicPr>
          <p:cNvPr id="23" name="图片 22" descr="a5d2483b249544e93def6866b03ecc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590" y="4937125"/>
            <a:ext cx="3305810" cy="949325"/>
          </a:xfrm>
          <a:prstGeom prst="rect">
            <a:avLst/>
          </a:prstGeom>
        </p:spPr>
      </p:pic>
      <p:pic>
        <p:nvPicPr>
          <p:cNvPr id="24" name="图片 23" descr="213d8618540e48b0aeebbdd09519ad3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870" y="2581275"/>
            <a:ext cx="3200400" cy="722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3 </a:t>
            </a:r>
            <a:r>
              <a:rPr kumimoji="1"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RIS phase shift and hybrid beamforming design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233295" y="2258060"/>
            <a:ext cx="2062480" cy="91313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i="1">
                <a:solidFill>
                  <a:schemeClr val="accent4"/>
                </a:solidFill>
              </a:rPr>
              <a:t>Performance bound</a:t>
            </a:r>
            <a:endParaRPr lang="en-US" altLang="zh-CN" sz="2000" b="1" i="1">
              <a:solidFill>
                <a:schemeClr val="accent4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295775" y="2252345"/>
            <a:ext cx="7621905" cy="91884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80035" y="2882265"/>
            <a:ext cx="1687830" cy="4032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</a:rPr>
              <a:t>Approximation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0035" y="3285490"/>
            <a:ext cx="11645265" cy="3300095"/>
          </a:xfrm>
          <a:prstGeom prst="rect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56" name="文本框 55"/>
          <p:cNvSpPr txBox="1"/>
          <p:nvPr/>
        </p:nvSpPr>
        <p:spPr>
          <a:xfrm>
            <a:off x="1967865" y="3475990"/>
            <a:ext cx="3885565" cy="7334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p>
            <a:pPr algn="ctr"/>
            <a:r>
              <a:rPr lang="en-US" altLang="zh-CN" sz="1600">
                <a:sym typeface="+mn-ea"/>
              </a:rPr>
              <a:t>The </a:t>
            </a:r>
            <a:r>
              <a:rPr lang="en-US" altLang="zh-CN" sz="1600">
                <a:solidFill>
                  <a:srgbClr val="00B050"/>
                </a:solidFill>
                <a:sym typeface="+mn-ea"/>
              </a:rPr>
              <a:t>asymptotically orthogonal property</a:t>
            </a:r>
            <a:r>
              <a:rPr lang="en-US" altLang="zh-CN" sz="1600">
                <a:sym typeface="+mn-ea"/>
              </a:rPr>
              <a:t> of user channels indicates that:</a:t>
            </a:r>
            <a:endParaRPr lang="en-US" altLang="zh-CN" sz="1600"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967865" y="4399915"/>
            <a:ext cx="3930015" cy="6007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algn="ctr"/>
            <a:r>
              <a:rPr lang="en-US" altLang="zh-CN" sz="1600">
                <a:sym typeface="+mn-ea"/>
              </a:rPr>
              <a:t>The </a:t>
            </a:r>
            <a:r>
              <a:rPr lang="en-US" altLang="zh-CN" sz="1600">
                <a:solidFill>
                  <a:srgbClr val="00B050"/>
                </a:solidFill>
                <a:sym typeface="+mn-ea"/>
              </a:rPr>
              <a:t>asymptotically orthogonal property</a:t>
            </a:r>
            <a:r>
              <a:rPr lang="en-US" altLang="zh-CN" sz="1600">
                <a:sym typeface="+mn-ea"/>
              </a:rPr>
              <a:t> of columns of the analog precoder indicates that:</a:t>
            </a:r>
            <a:endParaRPr kumimoji="1" lang="zh-CN" altLang="en-US" sz="1600" dirty="0"/>
          </a:p>
        </p:txBody>
      </p:sp>
      <p:sp>
        <p:nvSpPr>
          <p:cNvPr id="66" name="圆角矩形 65"/>
          <p:cNvSpPr/>
          <p:nvPr/>
        </p:nvSpPr>
        <p:spPr>
          <a:xfrm>
            <a:off x="579755" y="1053465"/>
            <a:ext cx="4447540" cy="111569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 i="1">
                <a:solidFill>
                  <a:schemeClr val="tx1"/>
                </a:solidFill>
                <a:effectLst/>
              </a:rPr>
              <a:t>Why considering j</a:t>
            </a:r>
            <a:r>
              <a:rPr kumimoji="1" lang="en-US" altLang="zh-CN" b="1" i="1" dirty="0">
                <a:solidFill>
                  <a:schemeClr val="tx1"/>
                </a:solidFill>
                <a:effectLst/>
                <a:sym typeface="+mn-ea"/>
              </a:rPr>
              <a:t>oint RIS phase shift </a:t>
            </a:r>
            <a:endParaRPr kumimoji="1" lang="en-US" altLang="zh-CN" b="1" i="1" dirty="0">
              <a:solidFill>
                <a:schemeClr val="tx1"/>
              </a:solidFill>
              <a:effectLst/>
              <a:sym typeface="+mn-ea"/>
            </a:endParaRPr>
          </a:p>
          <a:p>
            <a:pPr algn="ctr"/>
            <a:r>
              <a:rPr kumimoji="1" lang="en-US" altLang="zh-CN" b="1" i="1" dirty="0">
                <a:solidFill>
                  <a:schemeClr val="tx1"/>
                </a:solidFill>
                <a:effectLst/>
                <a:sym typeface="+mn-ea"/>
              </a:rPr>
              <a:t>and hybrid beamforming design</a:t>
            </a:r>
            <a:r>
              <a:rPr lang="en-US" altLang="zh-CN" b="1" i="1">
                <a:solidFill>
                  <a:schemeClr val="tx1"/>
                </a:solidFill>
                <a:effectLst/>
              </a:rPr>
              <a:t>?</a:t>
            </a:r>
            <a:endParaRPr lang="en-US" altLang="zh-CN" b="1" i="1">
              <a:solidFill>
                <a:schemeClr val="tx1"/>
              </a:solidFill>
              <a:effectLst/>
            </a:endParaRPr>
          </a:p>
        </p:txBody>
      </p:sp>
      <p:pic>
        <p:nvPicPr>
          <p:cNvPr id="69" name="图片 68" descr="04d372a6dd345f6f14f1ac33dd189f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564130"/>
            <a:ext cx="2905125" cy="438150"/>
          </a:xfrm>
          <a:prstGeom prst="rect">
            <a:avLst/>
          </a:prstGeom>
        </p:spPr>
      </p:pic>
      <p:pic>
        <p:nvPicPr>
          <p:cNvPr id="70" name="图片 69" descr="bb72abcdc9fc6b3380dac74e030c67d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880" y="3731895"/>
            <a:ext cx="2219325" cy="342900"/>
          </a:xfrm>
          <a:prstGeom prst="rect">
            <a:avLst/>
          </a:prstGeom>
        </p:spPr>
      </p:pic>
      <p:pic>
        <p:nvPicPr>
          <p:cNvPr id="71" name="图片 70" descr="d0cd000ffd7d98012b7e54ff9903299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410" y="3552190"/>
            <a:ext cx="2903855" cy="657225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427990" y="3792855"/>
            <a:ext cx="1102360" cy="181610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i="1">
                <a:sym typeface="+mn-ea"/>
              </a:rPr>
              <a:t>M</a:t>
            </a:r>
            <a:r>
              <a:rPr lang="en-US">
                <a:sym typeface="+mn-ea"/>
              </a:rPr>
              <a:t> tends to infinity</a:t>
            </a:r>
            <a:endParaRPr lang="en-US" altLang="zh-CN" b="1">
              <a:solidFill>
                <a:schemeClr val="bg1"/>
              </a:solidFill>
            </a:endParaRPr>
          </a:p>
        </p:txBody>
      </p:sp>
      <p:cxnSp>
        <p:nvCxnSpPr>
          <p:cNvPr id="73" name="直接箭头连接符 72"/>
          <p:cNvCxnSpPr>
            <a:stCxn id="72" idx="3"/>
            <a:endCxn id="56" idx="1"/>
          </p:cNvCxnSpPr>
          <p:nvPr/>
        </p:nvCxnSpPr>
        <p:spPr>
          <a:xfrm flipV="1">
            <a:off x="1530350" y="3843020"/>
            <a:ext cx="437515" cy="8578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72" idx="3"/>
            <a:endCxn id="58" idx="1"/>
          </p:cNvCxnSpPr>
          <p:nvPr/>
        </p:nvCxnSpPr>
        <p:spPr>
          <a:xfrm flipV="1">
            <a:off x="1530350" y="4700270"/>
            <a:ext cx="43751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5" name="图片 74" descr="73dde5fded00c0c570cd938907706ce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395" y="4513580"/>
            <a:ext cx="1190625" cy="381000"/>
          </a:xfrm>
          <a:prstGeom prst="rect">
            <a:avLst/>
          </a:prstGeom>
        </p:spPr>
      </p:pic>
      <p:sp>
        <p:nvSpPr>
          <p:cNvPr id="76" name="右箭头 75"/>
          <p:cNvSpPr/>
          <p:nvPr/>
        </p:nvSpPr>
        <p:spPr>
          <a:xfrm>
            <a:off x="8301355" y="3843020"/>
            <a:ext cx="567055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右箭头 77"/>
          <p:cNvSpPr/>
          <p:nvPr/>
        </p:nvSpPr>
        <p:spPr>
          <a:xfrm>
            <a:off x="8301355" y="4607560"/>
            <a:ext cx="567055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9" name="图片 78" descr="a68f70839aa7c8da64032dd454554e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295" y="4453255"/>
            <a:ext cx="1442085" cy="464185"/>
          </a:xfrm>
          <a:prstGeom prst="rect">
            <a:avLst/>
          </a:prstGeom>
        </p:spPr>
      </p:pic>
      <p:sp>
        <p:nvSpPr>
          <p:cNvPr id="80" name="文本框 79"/>
          <p:cNvSpPr txBox="1"/>
          <p:nvPr/>
        </p:nvSpPr>
        <p:spPr>
          <a:xfrm>
            <a:off x="1967865" y="5191125"/>
            <a:ext cx="3930015" cy="6007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algn="ctr"/>
            <a:r>
              <a:rPr lang="en-US" altLang="zh-CN" sz="1600">
                <a:sym typeface="+mn-ea"/>
              </a:rPr>
              <a:t>The </a:t>
            </a:r>
            <a:r>
              <a:rPr lang="en-US" altLang="zh-CN" sz="1600">
                <a:solidFill>
                  <a:srgbClr val="00B050"/>
                </a:solidFill>
                <a:sym typeface="+mn-ea"/>
              </a:rPr>
              <a:t>asymptotically orthogonal property</a:t>
            </a:r>
            <a:r>
              <a:rPr lang="en-US" altLang="zh-CN" sz="1600">
                <a:sym typeface="+mn-ea"/>
              </a:rPr>
              <a:t> of columns of the analog precoder indicates that:</a:t>
            </a:r>
            <a:endParaRPr kumimoji="1" lang="zh-CN" altLang="en-US" sz="1600" dirty="0"/>
          </a:p>
        </p:txBody>
      </p:sp>
      <p:cxnSp>
        <p:nvCxnSpPr>
          <p:cNvPr id="81" name="直接箭头连接符 80"/>
          <p:cNvCxnSpPr>
            <a:endCxn id="80" idx="1"/>
          </p:cNvCxnSpPr>
          <p:nvPr/>
        </p:nvCxnSpPr>
        <p:spPr>
          <a:xfrm>
            <a:off x="1530350" y="4700905"/>
            <a:ext cx="437515" cy="7905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2" name="图片 81" descr="0a00ec3e02de34bb6603b7f58054f6d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660" y="5306060"/>
            <a:ext cx="1675765" cy="438785"/>
          </a:xfrm>
          <a:prstGeom prst="rect">
            <a:avLst/>
          </a:prstGeom>
        </p:spPr>
      </p:pic>
      <p:sp>
        <p:nvSpPr>
          <p:cNvPr id="83" name="右箭头 82"/>
          <p:cNvSpPr/>
          <p:nvPr/>
        </p:nvSpPr>
        <p:spPr>
          <a:xfrm>
            <a:off x="8301355" y="5455285"/>
            <a:ext cx="567055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4" name="图片 83" descr="f84f9007a8204d590893422b958cb80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8195" y="5255895"/>
            <a:ext cx="1589405" cy="488950"/>
          </a:xfrm>
          <a:prstGeom prst="rect">
            <a:avLst/>
          </a:prstGeom>
        </p:spPr>
      </p:pic>
      <p:sp>
        <p:nvSpPr>
          <p:cNvPr id="85" name="右大括号 84"/>
          <p:cNvSpPr/>
          <p:nvPr/>
        </p:nvSpPr>
        <p:spPr>
          <a:xfrm rot="5400000">
            <a:off x="6068695" y="751205"/>
            <a:ext cx="76200" cy="10325100"/>
          </a:xfrm>
          <a:prstGeom prst="rightBrace">
            <a:avLst>
              <a:gd name="adj1" fmla="val 8333"/>
              <a:gd name="adj2" fmla="val 50014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6" name="图片 85" descr="eadd416f941876da0af47e5aacaf7a12"/>
          <p:cNvPicPr>
            <a:picLocks noChangeAspect="1"/>
          </p:cNvPicPr>
          <p:nvPr/>
        </p:nvPicPr>
        <p:blipFill>
          <a:blip r:embed="rId10"/>
          <a:srcRect t="16340" r="1411"/>
          <a:stretch>
            <a:fillRect/>
          </a:stretch>
        </p:blipFill>
        <p:spPr>
          <a:xfrm>
            <a:off x="4916170" y="5993765"/>
            <a:ext cx="2750820" cy="568960"/>
          </a:xfrm>
          <a:prstGeom prst="rect">
            <a:avLst/>
          </a:prstGeom>
        </p:spPr>
      </p:pic>
      <p:pic>
        <p:nvPicPr>
          <p:cNvPr id="87" name="图片 86" descr="4524b88768f925debf79deb47fc1c75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6360" y="2349500"/>
            <a:ext cx="4000500" cy="762000"/>
          </a:xfrm>
          <a:prstGeom prst="rect">
            <a:avLst/>
          </a:prstGeom>
        </p:spPr>
      </p:pic>
      <p:sp>
        <p:nvSpPr>
          <p:cNvPr id="88" name="圆角右箭头 87"/>
          <p:cNvSpPr/>
          <p:nvPr/>
        </p:nvSpPr>
        <p:spPr>
          <a:xfrm rot="5400000">
            <a:off x="6107430" y="672465"/>
            <a:ext cx="565785" cy="2365375"/>
          </a:xfrm>
          <a:prstGeom prst="bent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151120" y="1038860"/>
            <a:ext cx="2477770" cy="6527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p>
            <a:pPr algn="l"/>
            <a:r>
              <a:rPr kumimoji="1" lang="zh-CN" altLang="en-US" dirty="0"/>
              <a:t>Rayleigh fading</a:t>
            </a:r>
            <a:r>
              <a:rPr kumimoji="1" lang="en-US" altLang="zh-CN" dirty="0"/>
              <a:t> </a:t>
            </a:r>
            <a:r>
              <a:rPr kumimoji="1" lang="zh-CN" altLang="en-US" dirty="0"/>
              <a:t>channel</a:t>
            </a:r>
            <a:r>
              <a:rPr kumimoji="1" lang="en-US" altLang="zh-CN" dirty="0"/>
              <a:t>:</a:t>
            </a:r>
            <a:endParaRPr kumimoji="1" lang="en-US" altLang="zh-CN" dirty="0"/>
          </a:p>
        </p:txBody>
      </p:sp>
      <p:pic>
        <p:nvPicPr>
          <p:cNvPr id="90" name="图片 89" descr="1bf361add0a788d0e80107f9eb6945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6360" y="1242695"/>
            <a:ext cx="2999740" cy="245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3 </a:t>
            </a:r>
            <a:r>
              <a:rPr kumimoji="1"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RIS phase shift and hybrid beamforming design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065020" y="2394585"/>
            <a:ext cx="2230755" cy="77660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i="1">
                <a:solidFill>
                  <a:schemeClr val="accent4"/>
                </a:solidFill>
              </a:rPr>
              <a:t>Upper bound</a:t>
            </a:r>
            <a:endParaRPr lang="en-US" altLang="zh-CN" sz="2000" b="1" i="1">
              <a:solidFill>
                <a:schemeClr val="accent4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95775" y="1012190"/>
            <a:ext cx="7629525" cy="138684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If </a:t>
            </a:r>
            <a:r>
              <a:rPr lang="en-US" i="1"/>
              <a:t>M</a:t>
            </a:r>
            <a:r>
              <a:rPr lang="en-US"/>
              <a:t> tends to infinity, f</a:t>
            </a:r>
            <a:r>
              <a:t>or hybrid beamforming in RIS-aided MU-MIMO</a:t>
            </a:r>
          </a:p>
          <a:p>
            <a:pPr algn="ctr"/>
            <a:r>
              <a:t>systems, the sum rate </a:t>
            </a:r>
            <a:r>
              <a:rPr i="1"/>
              <a:t>R</a:t>
            </a:r>
            <a:r>
              <a:t> is upper bounded by</a:t>
            </a:r>
          </a:p>
        </p:txBody>
      </p:sp>
      <p:sp>
        <p:nvSpPr>
          <p:cNvPr id="52" name="矩形 51"/>
          <p:cNvSpPr/>
          <p:nvPr/>
        </p:nvSpPr>
        <p:spPr>
          <a:xfrm>
            <a:off x="4295775" y="2399030"/>
            <a:ext cx="7621905" cy="77216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80035" y="2882265"/>
            <a:ext cx="1404620" cy="4032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</a:rPr>
              <a:t>Proof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0035" y="3285490"/>
            <a:ext cx="11645265" cy="3310255"/>
          </a:xfrm>
          <a:prstGeom prst="rect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66" name="圆角矩形 65"/>
          <p:cNvSpPr/>
          <p:nvPr/>
        </p:nvSpPr>
        <p:spPr>
          <a:xfrm>
            <a:off x="316865" y="1108075"/>
            <a:ext cx="2839085" cy="111569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 i="1">
                <a:solidFill>
                  <a:schemeClr val="tx1"/>
                </a:solidFill>
                <a:effectLst/>
              </a:rPr>
              <a:t>Unachievable </a:t>
            </a:r>
            <a:endParaRPr lang="en-US" b="1" i="1">
              <a:solidFill>
                <a:schemeClr val="tx1"/>
              </a:solidFill>
              <a:effectLst/>
            </a:endParaRPr>
          </a:p>
          <a:p>
            <a:pPr algn="ctr"/>
            <a:r>
              <a:rPr lang="en-US" b="1" i="1">
                <a:solidFill>
                  <a:schemeClr val="tx1"/>
                </a:solidFill>
                <a:effectLst/>
              </a:rPr>
              <a:t>ideal situation</a:t>
            </a:r>
            <a:endParaRPr lang="en-US" altLang="zh-CN" b="1" i="1">
              <a:solidFill>
                <a:schemeClr val="tx1"/>
              </a:solidFill>
              <a:effectLst/>
            </a:endParaRPr>
          </a:p>
        </p:txBody>
      </p:sp>
      <p:sp>
        <p:nvSpPr>
          <p:cNvPr id="68" name="圆角右箭头 67"/>
          <p:cNvSpPr/>
          <p:nvPr/>
        </p:nvSpPr>
        <p:spPr>
          <a:xfrm rot="5400000">
            <a:off x="3153410" y="1729105"/>
            <a:ext cx="684530" cy="542290"/>
          </a:xfrm>
          <a:prstGeom prst="bent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9" name="图片 68" descr="04d372a6dd345f6f14f1ac33dd189f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55" y="2564130"/>
            <a:ext cx="2905125" cy="438150"/>
          </a:xfrm>
          <a:prstGeom prst="rect">
            <a:avLst/>
          </a:prstGeom>
        </p:spPr>
      </p:pic>
      <p:sp>
        <p:nvSpPr>
          <p:cNvPr id="76" name="右箭头 75"/>
          <p:cNvSpPr/>
          <p:nvPr/>
        </p:nvSpPr>
        <p:spPr>
          <a:xfrm>
            <a:off x="3005455" y="3881120"/>
            <a:ext cx="567055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右箭头 77"/>
          <p:cNvSpPr/>
          <p:nvPr/>
        </p:nvSpPr>
        <p:spPr>
          <a:xfrm rot="5400000">
            <a:off x="10642600" y="4660265"/>
            <a:ext cx="386715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44109e5ff37fb4e4e7b649ec04068e3d"/>
          <p:cNvPicPr>
            <a:picLocks noChangeAspect="1"/>
          </p:cNvPicPr>
          <p:nvPr/>
        </p:nvPicPr>
        <p:blipFill>
          <a:blip r:embed="rId4"/>
          <a:srcRect t="5738" r="4883"/>
          <a:stretch>
            <a:fillRect/>
          </a:stretch>
        </p:blipFill>
        <p:spPr>
          <a:xfrm>
            <a:off x="3766820" y="3659505"/>
            <a:ext cx="3085465" cy="6527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5480" y="3731895"/>
            <a:ext cx="1962785" cy="672465"/>
            <a:chOff x="1487" y="5875"/>
            <a:chExt cx="3260" cy="1130"/>
          </a:xfrm>
        </p:grpSpPr>
        <p:grpSp>
          <p:nvGrpSpPr>
            <p:cNvPr id="5" name="组合 4"/>
            <p:cNvGrpSpPr/>
            <p:nvPr/>
          </p:nvGrpSpPr>
          <p:grpSpPr>
            <a:xfrm>
              <a:off x="1487" y="5875"/>
              <a:ext cx="3110" cy="525"/>
              <a:chOff x="1487" y="5875"/>
              <a:chExt cx="3110" cy="525"/>
            </a:xfrm>
          </p:grpSpPr>
          <p:pic>
            <p:nvPicPr>
              <p:cNvPr id="3" name="图片 2" descr="097e2d891aba560e7ecccc85d3a669c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7" y="5875"/>
                <a:ext cx="1350" cy="525"/>
              </a:xfrm>
              <a:prstGeom prst="rect">
                <a:avLst/>
              </a:prstGeom>
            </p:spPr>
          </p:pic>
          <p:pic>
            <p:nvPicPr>
              <p:cNvPr id="4" name="图片 3" descr="9ad3641445034f69e0732a96ef6a8bac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3" y="5890"/>
                <a:ext cx="1875" cy="510"/>
              </a:xfrm>
              <a:prstGeom prst="rect">
                <a:avLst/>
              </a:prstGeom>
            </p:spPr>
          </p:pic>
        </p:grpSp>
        <p:pic>
          <p:nvPicPr>
            <p:cNvPr id="6" name="图片 5" descr="92b4f5941ac47c7ae439de6781c96f00"/>
            <p:cNvPicPr>
              <a:picLocks noChangeAspect="1"/>
            </p:cNvPicPr>
            <p:nvPr/>
          </p:nvPicPr>
          <p:blipFill>
            <a:blip r:embed="rId7"/>
            <a:srcRect t="5333" r="5095" b="9926"/>
            <a:stretch>
              <a:fillRect/>
            </a:stretch>
          </p:blipFill>
          <p:spPr>
            <a:xfrm>
              <a:off x="1487" y="6433"/>
              <a:ext cx="3260" cy="572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539115" y="3285490"/>
            <a:ext cx="1145540" cy="6007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algn="ctr"/>
            <a:r>
              <a:rPr lang="en-US" altLang="zh-CN" sz="1600">
                <a:sym typeface="+mn-ea"/>
              </a:rPr>
              <a:t>Denoting:</a:t>
            </a:r>
            <a:endParaRPr kumimoji="1" lang="zh-CN" altLang="en-US" sz="1600" dirty="0"/>
          </a:p>
        </p:txBody>
      </p:sp>
      <p:pic>
        <p:nvPicPr>
          <p:cNvPr id="9" name="图片 8" descr="0c6f98ee6ea8706ffe1bc2645548e4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2990" y="3297555"/>
            <a:ext cx="1767205" cy="361950"/>
          </a:xfrm>
          <a:prstGeom prst="rect">
            <a:avLst/>
          </a:prstGeom>
        </p:spPr>
      </p:pic>
      <p:sp>
        <p:nvSpPr>
          <p:cNvPr id="10" name="左大括号 9"/>
          <p:cNvSpPr/>
          <p:nvPr/>
        </p:nvSpPr>
        <p:spPr>
          <a:xfrm>
            <a:off x="7173595" y="3397250"/>
            <a:ext cx="217170" cy="11887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404100" y="3297555"/>
            <a:ext cx="2771775" cy="4406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algn="ctr"/>
            <a:r>
              <a:rPr lang="en-US" altLang="zh-CN" sz="1600">
                <a:sym typeface="+mn-ea"/>
              </a:rPr>
              <a:t>It can be </a:t>
            </a:r>
            <a:r>
              <a:rPr lang="en-US" altLang="zh-CN" sz="1600">
                <a:solidFill>
                  <a:srgbClr val="00B050"/>
                </a:solidFill>
                <a:sym typeface="+mn-ea"/>
              </a:rPr>
              <a:t>maximized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solidFill>
                  <a:srgbClr val="00B050"/>
                </a:solidFill>
                <a:sym typeface="+mn-ea"/>
              </a:rPr>
              <a:t>only when</a:t>
            </a:r>
            <a:r>
              <a:rPr lang="en-US" altLang="zh-CN" sz="1600">
                <a:sym typeface="+mn-ea"/>
              </a:rPr>
              <a:t> </a:t>
            </a:r>
            <a:endParaRPr kumimoji="1"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404100" y="3694430"/>
            <a:ext cx="2771775" cy="469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algn="l"/>
            <a:r>
              <a:rPr lang="en-US" altLang="zh-CN" sz="1600">
                <a:sym typeface="+mn-ea"/>
              </a:rPr>
              <a:t>However,   </a:t>
            </a:r>
            <a:endParaRPr kumimoji="1" lang="zh-CN" altLang="en-US" sz="1600" dirty="0"/>
          </a:p>
        </p:txBody>
      </p:sp>
      <p:pic>
        <p:nvPicPr>
          <p:cNvPr id="13" name="图片 12" descr="574bf2e5066dd8ccacfaf9324b6d66d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710" y="3823335"/>
            <a:ext cx="1605280" cy="245110"/>
          </a:xfrm>
          <a:prstGeom prst="rect">
            <a:avLst/>
          </a:prstGeom>
        </p:spPr>
      </p:pic>
      <p:pic>
        <p:nvPicPr>
          <p:cNvPr id="14" name="图片 13" descr="77d587bfe72a758b4ae3a2957c507bb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3205" y="3818255"/>
            <a:ext cx="1374775" cy="25019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10018395" y="3884295"/>
            <a:ext cx="318770" cy="1270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404100" y="4153535"/>
            <a:ext cx="4378325" cy="4406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p>
            <a:pPr algn="l"/>
            <a:r>
              <a:rPr lang="en-US" altLang="zh-CN" sz="1600">
                <a:sym typeface="+mn-ea"/>
              </a:rPr>
              <a:t>The problem leads to an </a:t>
            </a:r>
            <a:r>
              <a:rPr lang="en-US" altLang="zh-CN" sz="1600">
                <a:solidFill>
                  <a:srgbClr val="00B050"/>
                </a:solidFill>
                <a:sym typeface="+mn-ea"/>
              </a:rPr>
              <a:t>indeterminate equation</a:t>
            </a:r>
            <a:r>
              <a:rPr lang="en-US" altLang="zh-CN" sz="1600">
                <a:sym typeface="+mn-ea"/>
              </a:rPr>
              <a:t>.</a:t>
            </a:r>
            <a:endParaRPr lang="en-US" altLang="zh-CN" sz="1600">
              <a:sym typeface="+mn-ea"/>
            </a:endParaRPr>
          </a:p>
        </p:txBody>
      </p:sp>
      <p:pic>
        <p:nvPicPr>
          <p:cNvPr id="17" name="图片 16" descr="6c4dddd836bc4090fdd384d9d6fa39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1230" y="4991735"/>
            <a:ext cx="1879600" cy="552450"/>
          </a:xfrm>
          <a:prstGeom prst="rect">
            <a:avLst/>
          </a:prstGeom>
          <a:ln>
            <a:noFill/>
          </a:ln>
        </p:spPr>
      </p:pic>
      <p:pic>
        <p:nvPicPr>
          <p:cNvPr id="18" name="图片 17" descr="faf2636c4f24e9a885e0392db6458c49"/>
          <p:cNvPicPr>
            <a:picLocks noChangeAspect="1"/>
          </p:cNvPicPr>
          <p:nvPr/>
        </p:nvPicPr>
        <p:blipFill>
          <a:blip r:embed="rId12"/>
          <a:srcRect t="588" r="11378"/>
          <a:stretch>
            <a:fillRect/>
          </a:stretch>
        </p:blipFill>
        <p:spPr>
          <a:xfrm>
            <a:off x="539115" y="4919980"/>
            <a:ext cx="1290955" cy="965835"/>
          </a:xfrm>
          <a:prstGeom prst="rect">
            <a:avLst/>
          </a:prstGeom>
        </p:spPr>
      </p:pic>
      <p:pic>
        <p:nvPicPr>
          <p:cNvPr id="19" name="图片 18" descr="45aabbe667ada3b90e0f1c32cfbe06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8730" y="5115560"/>
            <a:ext cx="2778125" cy="483870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2061210" y="5270500"/>
            <a:ext cx="473710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 descr="8bb36a9703e8a3b167a2c76ef847205c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4150" y="5982335"/>
            <a:ext cx="2691765" cy="610235"/>
          </a:xfrm>
          <a:prstGeom prst="rect">
            <a:avLst/>
          </a:prstGeom>
        </p:spPr>
      </p:pic>
      <p:sp>
        <p:nvSpPr>
          <p:cNvPr id="22" name="右大括号 21"/>
          <p:cNvSpPr/>
          <p:nvPr/>
        </p:nvSpPr>
        <p:spPr>
          <a:xfrm rot="5400000">
            <a:off x="9391015" y="4351655"/>
            <a:ext cx="133985" cy="2835910"/>
          </a:xfrm>
          <a:prstGeom prst="rightBrace">
            <a:avLst>
              <a:gd name="adj1" fmla="val 8333"/>
              <a:gd name="adj2" fmla="val 50014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84445" y="4885690"/>
            <a:ext cx="2037080" cy="3848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p>
            <a:pPr algn="l"/>
            <a:r>
              <a:rPr kumimoji="1" lang="zh-CN" altLang="en-US" sz="1600" dirty="0">
                <a:solidFill>
                  <a:srgbClr val="00B050"/>
                </a:solidFill>
              </a:rPr>
              <a:t>central limit theorem</a:t>
            </a:r>
            <a:endParaRPr kumimoji="1"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5202555" y="5270500"/>
            <a:ext cx="1778000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图片 28" descr="ab47e0d335ce604920a02aa843c3d5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57390" y="4980940"/>
            <a:ext cx="2140585" cy="643890"/>
          </a:xfrm>
          <a:prstGeom prst="rect">
            <a:avLst/>
          </a:prstGeom>
          <a:ln w="12700">
            <a:noFill/>
          </a:ln>
        </p:spPr>
      </p:pic>
      <p:sp>
        <p:nvSpPr>
          <p:cNvPr id="30" name="左大括号 29"/>
          <p:cNvSpPr/>
          <p:nvPr/>
        </p:nvSpPr>
        <p:spPr>
          <a:xfrm>
            <a:off x="492125" y="3886200"/>
            <a:ext cx="108585" cy="3854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左大括号 30"/>
          <p:cNvSpPr/>
          <p:nvPr/>
        </p:nvSpPr>
        <p:spPr>
          <a:xfrm>
            <a:off x="492125" y="5230495"/>
            <a:ext cx="108585" cy="3854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841865" y="4980940"/>
            <a:ext cx="2009775" cy="6496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121525" y="4991735"/>
            <a:ext cx="2065020" cy="6496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3 </a:t>
            </a:r>
            <a:r>
              <a:rPr kumimoji="1"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RIS phase shift and hybrid beamforming design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065020" y="2394585"/>
            <a:ext cx="2230755" cy="77660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i="1">
                <a:solidFill>
                  <a:schemeClr val="accent4"/>
                </a:solidFill>
              </a:rPr>
              <a:t>Lower bound</a:t>
            </a:r>
            <a:endParaRPr lang="en-US" altLang="zh-CN" sz="2000" b="1" i="1">
              <a:solidFill>
                <a:schemeClr val="accent4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95775" y="1012190"/>
            <a:ext cx="7629525" cy="138684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If </a:t>
            </a:r>
            <a:r>
              <a:rPr lang="en-US" i="1"/>
              <a:t>M</a:t>
            </a:r>
            <a:r>
              <a:rPr lang="en-US"/>
              <a:t> tends to infinity, f</a:t>
            </a:r>
            <a:r>
              <a:t>or hybrid beamforming in RIS-aided MU-MIMO</a:t>
            </a:r>
          </a:p>
          <a:p>
            <a:pPr algn="ctr"/>
            <a:r>
              <a:t>systems, the sum rate </a:t>
            </a:r>
            <a:r>
              <a:rPr i="1"/>
              <a:t>R</a:t>
            </a:r>
            <a:r>
              <a:t> is </a:t>
            </a:r>
            <a:r>
              <a:rPr lang="en-US"/>
              <a:t>lower</a:t>
            </a:r>
            <a:r>
              <a:t> bounded by</a:t>
            </a:r>
          </a:p>
        </p:txBody>
      </p:sp>
      <p:sp>
        <p:nvSpPr>
          <p:cNvPr id="52" name="矩形 51"/>
          <p:cNvSpPr/>
          <p:nvPr/>
        </p:nvSpPr>
        <p:spPr>
          <a:xfrm>
            <a:off x="4295775" y="2399030"/>
            <a:ext cx="7621905" cy="77216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80035" y="2882265"/>
            <a:ext cx="1404620" cy="4032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</a:rPr>
              <a:t>Proof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0035" y="3285490"/>
            <a:ext cx="11645265" cy="3300095"/>
          </a:xfrm>
          <a:prstGeom prst="rect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66" name="圆角矩形 65"/>
          <p:cNvSpPr/>
          <p:nvPr/>
        </p:nvSpPr>
        <p:spPr>
          <a:xfrm>
            <a:off x="316865" y="1108075"/>
            <a:ext cx="2839085" cy="111569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 i="1">
                <a:solidFill>
                  <a:schemeClr val="tx1"/>
                </a:solidFill>
                <a:effectLst/>
              </a:rPr>
              <a:t>Basic Solution</a:t>
            </a:r>
            <a:endParaRPr lang="en-US" altLang="zh-CN" b="1" i="1">
              <a:solidFill>
                <a:schemeClr val="tx1"/>
              </a:solidFill>
              <a:effectLst/>
            </a:endParaRPr>
          </a:p>
        </p:txBody>
      </p:sp>
      <p:sp>
        <p:nvSpPr>
          <p:cNvPr id="68" name="圆角右箭头 67"/>
          <p:cNvSpPr/>
          <p:nvPr/>
        </p:nvSpPr>
        <p:spPr>
          <a:xfrm rot="5400000">
            <a:off x="3153410" y="1729105"/>
            <a:ext cx="684530" cy="542290"/>
          </a:xfrm>
          <a:prstGeom prst="bent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右大括号 21"/>
          <p:cNvSpPr/>
          <p:nvPr/>
        </p:nvSpPr>
        <p:spPr>
          <a:xfrm rot="5400000">
            <a:off x="8975090" y="4419600"/>
            <a:ext cx="140970" cy="2693035"/>
          </a:xfrm>
          <a:prstGeom prst="rightBrace">
            <a:avLst>
              <a:gd name="adj1" fmla="val 8333"/>
              <a:gd name="adj2" fmla="val 50014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7" name="图片 86" descr="4524b88768f925debf79deb47fc1c75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65" y="2433955"/>
            <a:ext cx="3768725" cy="71755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507615" y="3486785"/>
            <a:ext cx="4474845" cy="935990"/>
            <a:chOff x="946" y="5295"/>
            <a:chExt cx="7047" cy="1474"/>
          </a:xfrm>
        </p:grpSpPr>
        <p:sp>
          <p:nvSpPr>
            <p:cNvPr id="23" name="文本框 22"/>
            <p:cNvSpPr txBox="1"/>
            <p:nvPr/>
          </p:nvSpPr>
          <p:spPr>
            <a:xfrm>
              <a:off x="2246" y="5295"/>
              <a:ext cx="5747" cy="60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p>
              <a:pPr algn="l"/>
              <a:r>
                <a:rPr kumimoji="1" lang="en-US" altLang="zh-CN" sz="1600" dirty="0">
                  <a:solidFill>
                    <a:schemeClr val="tx1"/>
                  </a:solidFill>
                </a:rPr>
                <a:t>equations are </a:t>
              </a:r>
              <a:r>
                <a:rPr kumimoji="1" lang="en-US" altLang="zh-CN" sz="1600" dirty="0">
                  <a:solidFill>
                    <a:srgbClr val="00B050"/>
                  </a:solidFill>
                </a:rPr>
                <a:t>completely solved</a:t>
              </a:r>
              <a:r>
                <a:rPr kumimoji="1" lang="en-US" altLang="zh-CN" sz="1600" dirty="0">
                  <a:solidFill>
                    <a:schemeClr val="tx1"/>
                  </a:solidFill>
                </a:rPr>
                <a:t>.</a:t>
              </a:r>
              <a:endParaRPr kumimoji="1" lang="en-US" altLang="zh-CN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左大括号 29"/>
            <p:cNvSpPr/>
            <p:nvPr/>
          </p:nvSpPr>
          <p:spPr>
            <a:xfrm>
              <a:off x="946" y="5359"/>
              <a:ext cx="185" cy="141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2" name="图片 31" descr="225114f4d315232fbc43ecf1e1380f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4" y="5388"/>
              <a:ext cx="937" cy="390"/>
            </a:xfrm>
            <a:prstGeom prst="rect">
              <a:avLst/>
            </a:prstGeom>
          </p:spPr>
        </p:pic>
        <p:pic>
          <p:nvPicPr>
            <p:cNvPr id="34" name="图片 33" descr="6b48bcd7a394b018004f0f91e83f90ee"/>
            <p:cNvPicPr>
              <a:picLocks noChangeAspect="1"/>
            </p:cNvPicPr>
            <p:nvPr/>
          </p:nvPicPr>
          <p:blipFill>
            <a:blip r:embed="rId5"/>
            <a:srcRect t="17667" r="-1292"/>
            <a:stretch>
              <a:fillRect/>
            </a:stretch>
          </p:blipFill>
          <p:spPr>
            <a:xfrm>
              <a:off x="1131" y="6022"/>
              <a:ext cx="1686" cy="425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2653" y="6117"/>
              <a:ext cx="5228" cy="60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algn="l"/>
              <a:r>
                <a:rPr kumimoji="1" lang="en-US" altLang="zh-CN" sz="1600" dirty="0">
                  <a:solidFill>
                    <a:schemeClr val="tx1"/>
                  </a:solidFill>
                </a:rPr>
                <a:t>equations are ignored, the phases of </a:t>
              </a:r>
              <a:endParaRPr kumimoji="1" lang="en-US" altLang="zh-CN" sz="1600" dirty="0">
                <a:solidFill>
                  <a:schemeClr val="tx1"/>
                </a:solidFill>
              </a:endParaRPr>
            </a:p>
            <a:p>
              <a:pPr algn="l"/>
              <a:r>
                <a:rPr kumimoji="1" lang="en-US" altLang="zh-CN" sz="1600" dirty="0">
                  <a:solidFill>
                    <a:schemeClr val="tx1"/>
                  </a:solidFill>
                </a:rPr>
                <a:t>these items are viewed as </a:t>
              </a:r>
              <a:r>
                <a:rPr kumimoji="1" lang="en-US" altLang="zh-CN" sz="1600" dirty="0">
                  <a:solidFill>
                    <a:srgbClr val="00B050"/>
                  </a:solidFill>
                </a:rPr>
                <a:t>random</a:t>
              </a:r>
              <a:r>
                <a:rPr kumimoji="1" lang="en-US" altLang="zh-CN" sz="1600" dirty="0">
                  <a:solidFill>
                    <a:schemeClr val="tx1"/>
                  </a:solidFill>
                </a:rPr>
                <a:t>.</a:t>
              </a:r>
              <a:endParaRPr kumimoji="1" lang="en-US" altLang="zh-CN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8" name="图片 37" descr="0c6f98ee6ea8706ffe1bc2645548e4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25" y="3730625"/>
            <a:ext cx="1767205" cy="361950"/>
          </a:xfrm>
          <a:prstGeom prst="rect">
            <a:avLst/>
          </a:prstGeom>
        </p:spPr>
      </p:pic>
      <p:pic>
        <p:nvPicPr>
          <p:cNvPr id="40" name="图片 39" descr="27ea056ed632164eff4de36efb58b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0780" y="3595370"/>
            <a:ext cx="2692400" cy="744220"/>
          </a:xfrm>
          <a:prstGeom prst="rect">
            <a:avLst/>
          </a:prstGeom>
        </p:spPr>
      </p:pic>
      <p:sp>
        <p:nvSpPr>
          <p:cNvPr id="41" name="右箭头 40"/>
          <p:cNvSpPr/>
          <p:nvPr/>
        </p:nvSpPr>
        <p:spPr>
          <a:xfrm>
            <a:off x="6866255" y="3871595"/>
            <a:ext cx="567055" cy="2209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0314305" y="3710305"/>
            <a:ext cx="1610360" cy="622935"/>
            <a:chOff x="16384" y="5662"/>
            <a:chExt cx="2536" cy="981"/>
          </a:xfrm>
        </p:grpSpPr>
        <p:pic>
          <p:nvPicPr>
            <p:cNvPr id="42" name="图片 41" descr="29546f2b7f8b9ad13466a9453ad098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899" y="5662"/>
              <a:ext cx="1275" cy="375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6384" y="6037"/>
              <a:ext cx="2537" cy="60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p>
              <a:pPr algn="l"/>
              <a:r>
                <a:rPr kumimoji="1" lang="en-US" altLang="zh-CN" sz="1600" dirty="0">
                  <a:solidFill>
                    <a:schemeClr val="tx1"/>
                  </a:solidFill>
                </a:rPr>
                <a:t>is random phase</a:t>
              </a:r>
              <a:endParaRPr kumimoji="1" lang="en-US" altLang="zh-CN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6865" y="4746625"/>
            <a:ext cx="11521440" cy="1166495"/>
            <a:chOff x="499" y="7350"/>
            <a:chExt cx="18144" cy="1837"/>
          </a:xfrm>
        </p:grpSpPr>
        <p:pic>
          <p:nvPicPr>
            <p:cNvPr id="19" name="图片 18" descr="45aabbe667ada3b90e0f1c32cfbe0618"/>
            <p:cNvPicPr>
              <a:picLocks noChangeAspect="1"/>
            </p:cNvPicPr>
            <p:nvPr/>
          </p:nvPicPr>
          <p:blipFill>
            <a:blip r:embed="rId9"/>
            <a:srcRect r="8297"/>
            <a:stretch>
              <a:fillRect/>
            </a:stretch>
          </p:blipFill>
          <p:spPr>
            <a:xfrm>
              <a:off x="499" y="7844"/>
              <a:ext cx="4012" cy="762"/>
            </a:xfrm>
            <a:prstGeom prst="rect">
              <a:avLst/>
            </a:prstGeom>
          </p:spPr>
        </p:pic>
        <p:sp>
          <p:nvSpPr>
            <p:cNvPr id="45" name="左大括号 44"/>
            <p:cNvSpPr/>
            <p:nvPr/>
          </p:nvSpPr>
          <p:spPr>
            <a:xfrm>
              <a:off x="4713" y="7571"/>
              <a:ext cx="185" cy="141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6" name="图片 45" descr="dbdf34cb1fb1f82700f25c204e45e8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25" y="7778"/>
              <a:ext cx="3072" cy="953"/>
            </a:xfrm>
            <a:prstGeom prst="rect">
              <a:avLst/>
            </a:prstGeom>
          </p:spPr>
        </p:pic>
        <p:grpSp>
          <p:nvGrpSpPr>
            <p:cNvPr id="50" name="组合 49"/>
            <p:cNvGrpSpPr/>
            <p:nvPr/>
          </p:nvGrpSpPr>
          <p:grpSpPr>
            <a:xfrm>
              <a:off x="5101" y="8513"/>
              <a:ext cx="4915" cy="674"/>
              <a:chOff x="5100" y="8862"/>
              <a:chExt cx="4915" cy="674"/>
            </a:xfrm>
          </p:grpSpPr>
          <p:pic>
            <p:nvPicPr>
              <p:cNvPr id="47" name="图片 46" descr="aa6f79d75aade6f6dff76de31043c64a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0" y="8862"/>
                <a:ext cx="360" cy="675"/>
              </a:xfrm>
              <a:prstGeom prst="rect">
                <a:avLst/>
              </a:prstGeom>
            </p:spPr>
          </p:pic>
          <p:pic>
            <p:nvPicPr>
              <p:cNvPr id="48" name="图片 47" descr="933b3374f419dee3e8a533a637cef09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05" y="8930"/>
                <a:ext cx="810" cy="525"/>
              </a:xfrm>
              <a:prstGeom prst="rect">
                <a:avLst/>
              </a:prstGeom>
            </p:spPr>
          </p:pic>
          <p:sp>
            <p:nvSpPr>
              <p:cNvPr id="49" name="文本框 48"/>
              <p:cNvSpPr txBox="1"/>
              <p:nvPr/>
            </p:nvSpPr>
            <p:spPr>
              <a:xfrm>
                <a:off x="5400" y="8930"/>
                <a:ext cx="3891" cy="6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/>
              </a:bodyPr>
              <a:p>
                <a:pPr algn="l"/>
                <a:r>
                  <a:rPr kumimoji="1" lang="en-US" altLang="zh-CN" sz="1600" dirty="0">
                    <a:solidFill>
                      <a:schemeClr val="tx1"/>
                    </a:solidFill>
                  </a:rPr>
                  <a:t>has the </a:t>
                </a:r>
                <a:r>
                  <a:rPr kumimoji="1" lang="en-US" altLang="zh-CN" sz="1600" dirty="0">
                    <a:solidFill>
                      <a:srgbClr val="00B050"/>
                    </a:solidFill>
                  </a:rPr>
                  <a:t>same distribution</a:t>
                </a:r>
                <a:r>
                  <a:rPr kumimoji="1" lang="en-US" altLang="zh-CN" sz="1600" dirty="0">
                    <a:solidFill>
                      <a:schemeClr val="tx1"/>
                    </a:solidFill>
                  </a:rPr>
                  <a:t> as</a:t>
                </a:r>
                <a:endParaRPr kumimoji="1" lang="en-US" altLang="zh-CN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5998" y="7350"/>
              <a:ext cx="3208" cy="60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p>
              <a:pPr algn="l"/>
              <a:r>
                <a:rPr kumimoji="1" lang="zh-CN" altLang="en-US" sz="1600" dirty="0">
                  <a:solidFill>
                    <a:srgbClr val="00B050"/>
                  </a:solidFill>
                </a:rPr>
                <a:t>central limit theorem</a:t>
              </a:r>
              <a:endParaRPr kumimoji="1" lang="zh-CN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53" name="左大括号 52"/>
            <p:cNvSpPr/>
            <p:nvPr/>
          </p:nvSpPr>
          <p:spPr>
            <a:xfrm rot="10800000">
              <a:off x="10124" y="7571"/>
              <a:ext cx="185" cy="141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6" name="图片 55" descr="41c71da1bff5cc71a299968b6c17fb9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089" y="7749"/>
              <a:ext cx="4555" cy="982"/>
            </a:xfrm>
            <a:prstGeom prst="rect">
              <a:avLst/>
            </a:prstGeom>
          </p:spPr>
        </p:pic>
      </p:grpSp>
      <p:pic>
        <p:nvPicPr>
          <p:cNvPr id="57" name="图片 56" descr="a1505b0ee84fc584441c5892fb36de0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4975" y="5921375"/>
            <a:ext cx="4246880" cy="6172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188.45,&quot;left&quot;:48.4,&quot;top&quot;:190.35,&quot;width&quot;:858.6}"/>
</p:tagLst>
</file>

<file path=ppt/tags/tag37.xml><?xml version="1.0" encoding="utf-8"?>
<p:tagLst xmlns:p="http://schemas.openxmlformats.org/presentationml/2006/main">
  <p:tag name="KSO_WPP_MARK_KEY" val="03e98c75-d6ff-4255-a08a-5f5b3f9ec8b1"/>
  <p:tag name="COMMONDATA" val="eyJoZGlkIjoiNjczYWM3ZmEwYTMxY2I0YTA4MzNiOGIyZGQyZTg4NDgifQ=="/>
  <p:tag name="commondata" val="eyJoZGlkIjoiZmVkMmQ1NzkzMTRjMmE3ZDFhNzlmZDQ4ZTI5Njc3Nz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115"/>
      </a:accent1>
      <a:accent2>
        <a:srgbClr val="ED7D31"/>
      </a:accent2>
      <a:accent3>
        <a:srgbClr val="4471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kumimoji="1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115"/>
      </a:accent1>
      <a:accent2>
        <a:srgbClr val="ED7D31"/>
      </a:accent2>
      <a:accent3>
        <a:srgbClr val="4471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kumimoji="1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4107</Words>
  <Application>WPS 演示</Application>
  <PresentationFormat>全屏显示(4:3)</PresentationFormat>
  <Paragraphs>231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Adobe 黑体 Std R</vt:lpstr>
      <vt:lpstr>黑体</vt:lpstr>
      <vt:lpstr>Wingdings</vt:lpstr>
      <vt:lpstr>Cambria Math</vt:lpstr>
      <vt:lpstr>微软雅黑</vt:lpstr>
      <vt:lpstr>NimbusRomNo9L-Regu</vt:lpstr>
      <vt:lpstr>Segoe Print</vt:lpstr>
      <vt:lpstr>CMR7</vt:lpstr>
      <vt:lpstr>Arial Unicode MS</vt:lpstr>
      <vt:lpstr>Office 主题​​</vt:lpstr>
      <vt:lpstr>1_Office 主题​​</vt:lpstr>
      <vt:lpstr>Joint Hybrid Beamforming and Reconfigurable Intelligent Surface Design for MIMO Systems</vt:lpstr>
      <vt:lpstr>Contents</vt:lpstr>
      <vt:lpstr>1 Background</vt:lpstr>
      <vt:lpstr>1 Background</vt:lpstr>
      <vt:lpstr>2 System model</vt:lpstr>
      <vt:lpstr> </vt:lpstr>
      <vt:lpstr>3 RIS phase shift and hybrid beamforming design</vt:lpstr>
      <vt:lpstr>3 RIS phase shift and hybrid beamforming design</vt:lpstr>
      <vt:lpstr>3 RIS phase shift and hybrid beamforming design</vt:lpstr>
      <vt:lpstr>3 RIS phase shift and hybrid beamforming design</vt:lpstr>
      <vt:lpstr>3 RIS phase shift and hybrid beamforming design</vt:lpstr>
      <vt:lpstr>4 Complexity analysis</vt:lpstr>
      <vt:lpstr>5 Simulations</vt:lpstr>
      <vt:lpstr>Thank you for your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鲜衣怒马</cp:lastModifiedBy>
  <cp:revision>749</cp:revision>
  <cp:lastPrinted>2018-09-19T17:02:00Z</cp:lastPrinted>
  <dcterms:created xsi:type="dcterms:W3CDTF">2018-08-22T08:31:00Z</dcterms:created>
  <dcterms:modified xsi:type="dcterms:W3CDTF">2026-05-09T06:16:24Z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1C480464F05548A0BFF04822BFA265CA_13</vt:lpwstr>
  </property>
  <property fmtid="{D5CDD505-2E9C-101B-9397-08002B2CF9AE}" pid="3" name="KSOProductBuildVer">
    <vt:lpwstr>2052-12.1.0.18276</vt:lpwstr>
  </property>
</Properties>
</file>