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8" r:id="rId3"/>
    <p:sldId id="314" r:id="rId4"/>
    <p:sldId id="443" r:id="rId5"/>
    <p:sldId id="466" r:id="rId6"/>
    <p:sldId id="455" r:id="rId7"/>
    <p:sldId id="389" r:id="rId8"/>
    <p:sldId id="474" r:id="rId9"/>
    <p:sldId id="467" r:id="rId10"/>
    <p:sldId id="468" r:id="rId11"/>
    <p:sldId id="470" r:id="rId12"/>
    <p:sldId id="471" r:id="rId13"/>
    <p:sldId id="454" r:id="rId14"/>
    <p:sldId id="445" r:id="rId15"/>
    <p:sldId id="440" r:id="rId16"/>
    <p:sldId id="43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ED34375-7BD5-D846-A3A3-DE4C6889ECF3}">
          <p14:sldIdLst>
            <p14:sldId id="256"/>
            <p14:sldId id="378"/>
            <p14:sldId id="314"/>
            <p14:sldId id="443"/>
            <p14:sldId id="466"/>
            <p14:sldId id="455"/>
            <p14:sldId id="389"/>
            <p14:sldId id="474"/>
            <p14:sldId id="467"/>
            <p14:sldId id="468"/>
            <p14:sldId id="470"/>
            <p14:sldId id="471"/>
            <p14:sldId id="454"/>
            <p14:sldId id="445"/>
            <p14:sldId id="440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D4A"/>
    <a:srgbClr val="356115"/>
    <a:srgbClr val="FF1313"/>
    <a:srgbClr val="0000FF"/>
    <a:srgbClr val="FFC000"/>
    <a:srgbClr val="FFFFFF"/>
    <a:srgbClr val="5C7F43"/>
    <a:srgbClr val="FFCC00"/>
    <a:srgbClr val="F5F7F9"/>
    <a:srgbClr val="FBE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8" autoAdjust="0"/>
    <p:restoredTop sz="81684" autoAdjust="0"/>
  </p:normalViewPr>
  <p:slideViewPr>
    <p:cSldViewPr snapToGrid="0" snapToObjects="1">
      <p:cViewPr varScale="1">
        <p:scale>
          <a:sx n="83" d="100"/>
          <a:sy n="83" d="100"/>
        </p:scale>
        <p:origin x="909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78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2026/6/9</a:t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‹#›</a:t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78A6BE1A-EBEC-6E4F-B3D0-9EEBE2490507}" type="datetimeFigureOut">
              <a:rPr kumimoji="1" lang="zh-CN" altLang="en-US" smtClean="0"/>
              <a:t>2026/6/9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Good morning everyone. Thank you for attending my presentation.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Today, I will present our work entitled “The WMMSE Algorithm Based on BFGS Quasi-Newton Method in Massive MIMO Systems.”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约 </a:t>
            </a:r>
            <a:r>
              <a:rPr kumimoji="1" lang="en-US" altLang="zh-CN" dirty="0"/>
              <a:t>20</a:t>
            </a:r>
            <a:r>
              <a:rPr kumimoji="1" lang="zh-CN" altLang="en-US" dirty="0"/>
              <a:t> 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Starting from the generalized BFGS update, we first rewrite Gt using two auxiliary matrices, M^t and N^t. </a:t>
            </a:r>
          </a:p>
          <a:p>
            <a:r>
              <a:rPr kumimoji="1" lang="en-US" altLang="zh-CN"/>
              <a:t>Then, by recursively substituting the expression of G^t, the direction D^t can be expanded into the product form.</a:t>
            </a:r>
          </a:p>
          <a:p>
            <a:r>
              <a:rPr kumimoji="1" lang="en-US" altLang="zh-CN"/>
              <a:t>By using this reformulation, the complexity order of computing D^t can be reduced to big O of M squared times L k</a:t>
            </a:r>
          </a:p>
          <a:p>
            <a:r>
              <a:rPr kumimoji="1" lang="zh-CN" altLang="en-US"/>
              <a:t>约 55秒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To further reduce the complexity, we observe that the expression of (D^t) contains repeated product terms involving N^j. </a:t>
            </a:r>
          </a:p>
          <a:p>
            <a:r>
              <a:rPr kumimoji="1" lang="en-US" altLang="zh-CN"/>
              <a:t>To avoid this repeated computation, we introduce two auxiliary variables, Q^i and A^i.</a:t>
            </a:r>
          </a:p>
          <a:p>
            <a:r>
              <a:rPr kumimoji="1" lang="en-US" altLang="zh-CN"/>
              <a:t>With these definitions, Qi can be updated recursively from </a:t>
            </a:r>
            <a:r>
              <a:rPr kumimoji="1" lang="en-US" altLang="zh-CN">
                <a:sym typeface="+mn-ea"/>
              </a:rPr>
              <a:t>Q^{i+1} and A^i </a:t>
            </a:r>
            <a:r>
              <a:rPr kumimoji="1" lang="en-US" altLang="zh-CN"/>
              <a:t>. </a:t>
            </a:r>
          </a:p>
          <a:p>
            <a:r>
              <a:rPr kumimoji="1" lang="en-US" altLang="zh-CN"/>
              <a:t>In other words, the results of Q^i and A^i can be efficiently obtained in an iterative way,</a:t>
            </a:r>
          </a:p>
          <a:p>
            <a:r>
              <a:rPr kumimoji="1" lang="en-US" altLang="zh-CN"/>
              <a:t>where the complexities of computing Q^i and A^i are ML_k^2 (M times L sub k squared) and 2ML_k^2 (M times L sub k squared)  respectively.</a:t>
            </a:r>
          </a:p>
          <a:p>
            <a:r>
              <a:rPr kumimoji="1" lang="zh-CN" altLang="en-US"/>
              <a:t>约 55秒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After obtaining Qi and Ai , we still need to handle the remaining product terms involving </a:t>
                </a:r>
                <a:r>
                  <a:rPr kumimoji="1" lang="en-US" altLang="zh-CN" dirty="0" err="1"/>
                  <a:t>M^j</a:t>
                </a:r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For this purpose, we introduce another auxiliary variable, </a:t>
                </a:r>
                <a:r>
                  <a:rPr kumimoji="1" lang="en-US" altLang="zh-CN" dirty="0" err="1"/>
                  <a:t>R^p</a:t>
                </a:r>
                <a:r>
                  <a:rPr kumimoji="1" lang="en-US" altLang="zh-CN" dirty="0"/>
                  <a:t>. </a:t>
                </a:r>
              </a:p>
              <a:p>
                <a:r>
                  <a:rPr kumimoji="1" lang="en-US" altLang="zh-CN" dirty="0"/>
                  <a:t>It starts from the initial value R^0, and then updates recursively by using the previous value R^{p−1} and the term </a:t>
                </a:r>
                <a:r>
                  <a:rPr kumimoji="1" lang="en-US" altLang="zh-CN" dirty="0" err="1"/>
                  <a:t>S^pA^p</a:t>
                </a:r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The key result is that the quasi-Newton direction </a:t>
                </a:r>
                <a:r>
                  <a:rPr kumimoji="1" lang="en-US" altLang="zh-CN" dirty="0" err="1"/>
                  <a:t>D^t</a:t>
                </a:r>
                <a:r>
                  <a:rPr kumimoji="1" lang="en-US" altLang="zh-CN" dirty="0"/>
                  <a:t> can be directly obtained </a:t>
                </a:r>
                <a:r>
                  <a:rPr kumimoji="1" lang="zh-CN" altLang="zh-CN" dirty="0">
                    <a:sym typeface="+mn-ea"/>
                  </a:rPr>
                  <a:t>by the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kumimoji="1" lang="en-US" altLang="zh-CN" dirty="0">
                    <a:sym typeface="+mn-ea"/>
                  </a:rPr>
                  <a:t>, </a:t>
                </a:r>
                <a:r>
                  <a:rPr kumimoji="1" lang="zh-CN" altLang="zh-CN" dirty="0">
                    <a:sym typeface="+mn-ea"/>
                  </a:rPr>
                  <a:t>which can be iteratively calculated with a more eff</a:t>
                </a:r>
                <a:r>
                  <a:rPr kumimoji="1" lang="en-US" altLang="zh-CN" dirty="0" err="1">
                    <a:sym typeface="+mn-ea"/>
                  </a:rPr>
                  <a:t>i</a:t>
                </a:r>
                <a:r>
                  <a:rPr kumimoji="1" lang="zh-CN" altLang="zh-CN" dirty="0">
                    <a:sym typeface="+mn-ea"/>
                  </a:rPr>
                  <a:t>cient formulation</a:t>
                </a:r>
                <a:r>
                  <a:rPr kumimoji="1" lang="en-US" altLang="zh-CN" dirty="0">
                    <a:sym typeface="+mn-ea"/>
                  </a:rPr>
                  <a:t>.</a:t>
                </a:r>
                <a:endParaRPr kumimoji="1" lang="zh-CN" altLang="en-US" dirty="0"/>
              </a:p>
              <a:p>
                <a:r>
                  <a:rPr kumimoji="1" lang="zh-CN" altLang="en-US" dirty="0"/>
                  <a:t>约 5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秒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This slide summarizes the proposed WMMSE-BFGS algorithm.</a:t>
            </a:r>
          </a:p>
          <a:p>
            <a:r>
              <a:rPr kumimoji="1" lang="en-US" altLang="zh-CN"/>
              <a:t>To further improve the performance of WMMSE-BFGS and accelerate its convergence, </a:t>
            </a:r>
          </a:p>
          <a:p>
            <a:r>
              <a:rPr kumimoji="1" lang="en-US" altLang="zh-CN"/>
              <a:t>we introduce two additional improvements: a more 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accurate</a:t>
            </a:r>
            <a:r>
              <a:rPr kumimoji="1" lang="en-US" altLang="zh-CN"/>
              <a:t> initial approximation matrix and a momentum variant for the precoder update. </a:t>
            </a:r>
          </a:p>
          <a:p>
            <a:r>
              <a:rPr kumimoji="1" lang="zh-CN" altLang="en-US"/>
              <a:t>约 45秒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Now, we analyze the computational complexity of the proposed WMMSE-BFGS algorithm.</a:t>
            </a:r>
          </a:p>
          <a:p>
            <a:r>
              <a:rPr lang="en-US" altLang="zh-CN"/>
              <a:t>For simplicity, we assume that all users have the same number of data streams and receive antennas, that is, Lk=L and Nk=N.</a:t>
            </a:r>
          </a:p>
          <a:p>
            <a:r>
              <a:rPr lang="en-US" altLang="zh-CN"/>
              <a:t>The detailed complexity expressions are listed in the table.</a:t>
            </a:r>
          </a:p>
          <a:p>
            <a:r>
              <a:rPr lang="en-US" altLang="zh-CN"/>
              <a:t>For WMMSE-BFGS, the complexity scales only linearly with M. </a:t>
            </a:r>
          </a:p>
          <a:p>
            <a:r>
              <a:rPr lang="en-US" altLang="zh-CN"/>
              <a:t>As shown in the table, this reduces the overall complexity by roughly two orders of magnitude compared with WMMSE.</a:t>
            </a:r>
          </a:p>
          <a:p>
            <a:r>
              <a:rPr lang="zh-CN" altLang="en-US"/>
              <a:t>约 1分10秒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Finally, we evaluate the convergence performance.</a:t>
            </a:r>
          </a:p>
          <a:p>
            <a:r>
              <a:rPr lang="en-US" altLang="zh-CN"/>
              <a:t>This figure compares WMMSE-BFGS with WMMSE under different numbers of transmit antennas. </a:t>
            </a:r>
          </a:p>
          <a:p>
            <a:r>
              <a:rPr lang="en-US" altLang="zh-CN"/>
              <a:t>Specifically, the upper subfigure shows the case with K=2 users, and the lower subfigure shows the case with K=4 users.</a:t>
            </a:r>
          </a:p>
          <a:p>
            <a:r>
              <a:rPr lang="en-US" altLang="zh-CN"/>
              <a:t>From the curves, we can see that WMMSE-BFGS achieves competitive performance compared to the classic WMMSE. </a:t>
            </a:r>
          </a:p>
          <a:p>
            <a:r>
              <a:rPr lang="en-US" altLang="zh-CN"/>
              <a:t>More importantly, it reaches the same WSR with fewer iterations.</a:t>
            </a:r>
          </a:p>
          <a:p>
            <a:r>
              <a:rPr lang="en-US" altLang="zh-CN">
                <a:sym typeface="+mn-ea"/>
              </a:rPr>
              <a:t>Together with the complexity comparison, these results show that WMMSE-BFGS </a:t>
            </a:r>
            <a:r>
              <a:rPr lang="zh-CN" altLang="en-US" dirty="0">
                <a:sym typeface="+mn-ea"/>
              </a:rPr>
              <a:t>achieves </a:t>
            </a:r>
            <a:r>
              <a:rPr lang="zh-CN" altLang="en-US" dirty="0">
                <a:solidFill>
                  <a:srgbClr val="EEBD4A"/>
                </a:solidFill>
                <a:sym typeface="+mn-ea"/>
              </a:rPr>
              <a:t>a reduction in complexity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>
                <a:sym typeface="+mn-ea"/>
              </a:rPr>
              <a:t>while maintaining competitive performance.</a:t>
            </a:r>
            <a:endParaRPr lang="zh-CN" altLang="en-US"/>
          </a:p>
          <a:p>
            <a:r>
              <a:rPr lang="zh-CN" altLang="en-US"/>
              <a:t>约 </a:t>
            </a:r>
            <a:r>
              <a:rPr lang="en-US" altLang="zh-CN"/>
              <a:t>70s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In summary, we proposed a low-complexity WMMSE-BFGS algorithm for downlink massive MIMO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Thank you very much for your attention.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I would be happy to take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约 25秒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Here is the outline of my presentation, which consists of five 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约 </a:t>
            </a:r>
            <a:r>
              <a:rPr kumimoji="1" lang="en-US" altLang="zh-CN" dirty="0"/>
              <a:t>10</a:t>
            </a:r>
            <a:r>
              <a:rPr kumimoji="1" lang="zh-CN" altLang="en-US" dirty="0"/>
              <a:t>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First, let me introduce the motivation.</a:t>
            </a:r>
          </a:p>
          <a:p>
            <a:r>
              <a:rPr kumimoji="1" lang="en-US" altLang="zh-CN">
                <a:sym typeface="+mn-ea"/>
              </a:rPr>
              <a:t>Weighted sum-rate maximization is an important problem in downlink massive MIMO systems. </a:t>
            </a:r>
          </a:p>
          <a:p>
            <a:r>
              <a:rPr kumimoji="1" lang="en-US" altLang="zh-CN">
                <a:sym typeface="+mn-ea"/>
              </a:rPr>
              <a:t>The classical WMMSE algorithm solves the constrained WSR maximization problem by using BCD method.</a:t>
            </a:r>
          </a:p>
          <a:p>
            <a:r>
              <a:rPr kumimoji="1" lang="en-US" altLang="zh-CN">
                <a:sym typeface="+mn-ea"/>
              </a:rPr>
              <a:t>By using the full power property, the constrained WSR problem can be transformed into an equivalent unconstrained problem.</a:t>
            </a:r>
          </a:p>
          <a:p>
            <a:r>
              <a:rPr kumimoji="1" lang="en-US" altLang="zh-CN">
                <a:sym typeface="+mn-ea"/>
              </a:rPr>
              <a:t>However, the main bottleneck is computational complexity. </a:t>
            </a:r>
          </a:p>
          <a:p>
            <a:r>
              <a:rPr kumimoji="1" lang="en-US" altLang="zh-CN">
                <a:sym typeface="+mn-ea"/>
              </a:rPr>
              <a:t>In WMMSE, the precoder update involves matrix inversion, and the complexity grows cubically with the number of transmit antennas.</a:t>
            </a:r>
          </a:p>
          <a:p>
            <a:r>
              <a:rPr kumimoji="1" lang="en-US" altLang="zh-CN">
                <a:sym typeface="+mn-ea"/>
              </a:rPr>
              <a:t>Therefore, when the number of antennas becomes large, the complexity becomes unaffordable. </a:t>
            </a:r>
          </a:p>
          <a:p>
            <a:r>
              <a:rPr kumimoji="1" lang="en-US" altLang="zh-CN">
                <a:sym typeface="+mn-ea"/>
              </a:rPr>
              <a:t>This motivates us to design a lower-complexity WMMSE algorithm for massive MIMO systems.</a:t>
            </a:r>
          </a:p>
          <a:p>
            <a:r>
              <a:rPr kumimoji="1" lang="zh-CN" altLang="en-US">
                <a:sym typeface="+mn-ea"/>
              </a:rPr>
              <a:t>约</a:t>
            </a:r>
            <a:r>
              <a:rPr kumimoji="1" lang="en-US" altLang="zh-CN">
                <a:sym typeface="+mn-ea"/>
              </a:rPr>
              <a:t>70</a:t>
            </a:r>
            <a:r>
              <a:rPr kumimoji="1" lang="zh-CN" altLang="en-US">
                <a:sym typeface="+mn-ea"/>
              </a:rPr>
              <a:t>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To address this problem, we propose the WMMSE-BFGS algorithm, which has two main advantages. </a:t>
            </a:r>
          </a:p>
          <a:p>
            <a:r>
              <a:rPr kumimoji="1" lang="en-US" altLang="zh-CN">
                <a:sym typeface="+mn-ea"/>
              </a:rPr>
              <a:t>First, it works for massive MIMO systems </a:t>
            </a:r>
            <a:r>
              <a:rPr kumimoji="1" lang="en-US" altLang="zh-CN" dirty="0">
                <a:solidFill>
                  <a:srgbClr val="FFCC00"/>
                </a:solidFill>
                <a:sym typeface="+mn-ea"/>
              </a:rPr>
              <a:t>and guarantees convergence</a:t>
            </a:r>
            <a:r>
              <a:rPr kumimoji="1" lang="en-US" altLang="zh-CN">
                <a:sym typeface="+mn-ea"/>
              </a:rPr>
              <a:t>. </a:t>
            </a:r>
          </a:p>
          <a:p>
            <a:r>
              <a:rPr kumimoji="1" lang="en-US" altLang="zh-CN">
                <a:sym typeface="+mn-ea"/>
              </a:rPr>
              <a:t>Second, the complexity of WMMSE-BFGS </a:t>
            </a:r>
            <a:r>
              <a:rPr kumimoji="1" lang="zh-CN" altLang="zh-CN" dirty="0">
                <a:sym typeface="+mn-ea"/>
              </a:rPr>
              <a:t>scales </a:t>
            </a:r>
            <a:r>
              <a:rPr kumimoji="1" lang="zh-CN" altLang="zh-CN" dirty="0">
                <a:solidFill>
                  <a:srgbClr val="EEBD4A"/>
                </a:solidFill>
                <a:sym typeface="+mn-ea"/>
              </a:rPr>
              <a:t>linearly</a:t>
            </a:r>
            <a:r>
              <a:rPr kumimoji="1" lang="en-US" altLang="zh-CN">
                <a:sym typeface="+mn-ea"/>
              </a:rPr>
              <a:t> with the number of transmit antennas, which makes it more practical for large-scale antenna systems.</a:t>
            </a:r>
          </a:p>
          <a:p>
            <a:r>
              <a:rPr kumimoji="1" lang="zh-CN" altLang="en-US">
                <a:sym typeface="+mn-ea"/>
              </a:rPr>
              <a:t>约 </a:t>
            </a:r>
            <a:r>
              <a:rPr kumimoji="1" lang="en-US" altLang="zh-CN">
                <a:sym typeface="+mn-ea"/>
              </a:rPr>
              <a:t>3</a:t>
            </a:r>
            <a:r>
              <a:rPr kumimoji="1" lang="zh-CN" altLang="en-US">
                <a:sym typeface="+mn-ea"/>
              </a:rPr>
              <a:t>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sym typeface="+mn-ea"/>
              </a:rPr>
              <a:t>Now, let me introduce the system model and problem formulation.</a:t>
            </a:r>
          </a:p>
          <a:p>
            <a:r>
              <a:rPr kumimoji="1" lang="en-US" altLang="zh-CN" dirty="0">
                <a:sym typeface="+mn-ea"/>
              </a:rPr>
              <a:t>We consider a downlink massive MIMO system.</a:t>
            </a:r>
          </a:p>
          <a:p>
            <a:r>
              <a:rPr kumimoji="1" lang="en-US" altLang="zh-CN" dirty="0">
                <a:sym typeface="+mn-ea"/>
              </a:rPr>
              <a:t>Based on this model, we formulate the WSR maximization problem. </a:t>
            </a:r>
          </a:p>
          <a:p>
            <a:r>
              <a:rPr kumimoji="1" lang="en-US" altLang="zh-CN" dirty="0">
                <a:sym typeface="+mn-ea"/>
              </a:rPr>
              <a:t>The objective is to maximize the system WSR under the total transmit power constraint. </a:t>
            </a:r>
          </a:p>
          <a:p>
            <a:r>
              <a:rPr kumimoji="1" lang="en-US" altLang="zh-CN" dirty="0">
                <a:sym typeface="+mn-ea"/>
              </a:rPr>
              <a:t>However, this problem is non-convex and difficult to solve directly.</a:t>
            </a:r>
          </a:p>
          <a:p>
            <a:r>
              <a:rPr kumimoji="1" lang="en-US" altLang="zh-CN" dirty="0">
                <a:sym typeface="+mn-ea"/>
              </a:rPr>
              <a:t>Therefore, it is transformed into an equivalent 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MSE minimization problem. </a:t>
            </a:r>
          </a:p>
          <a:p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This </a:t>
            </a:r>
            <a:r>
              <a:rPr kumimoji="1" lang="en-US" altLang="zh-CN" dirty="0">
                <a:sym typeface="+mn-ea"/>
              </a:rPr>
              <a:t>equivalent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problem is </a:t>
            </a:r>
            <a:r>
              <a:rPr kumimoji="1" lang="en-US" altLang="zh-CN" dirty="0">
                <a:sym typeface="+mn-ea"/>
              </a:rPr>
              <a:t>unconstrained and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is </a:t>
            </a:r>
            <a:r>
              <a:rPr kumimoji="1" lang="en-US" altLang="zh-CN" dirty="0">
                <a:sym typeface="+mn-ea"/>
              </a:rPr>
              <a:t>convex with respect to each variable Uk, Wk and Vk when the other variables are fixed.</a:t>
            </a:r>
          </a:p>
          <a:p>
            <a:r>
              <a:rPr kumimoji="1" lang="zh-CN" altLang="en-US" dirty="0">
                <a:sym typeface="+mn-ea"/>
              </a:rPr>
              <a:t>约 1分10秒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The classic WMMSE can be applied to address it, which employs the BCD method to sequentially update variables Uk, Wk and Vk by fixing the other two variables. </a:t>
            </a:r>
          </a:p>
          <a:p>
            <a:r>
              <a:rPr kumimoji="1" lang="en-US" altLang="zh-CN"/>
              <a:t>However, t</a:t>
            </a:r>
            <a:r>
              <a:rPr kumimoji="1" lang="en-US" altLang="zh-CN" dirty="0">
                <a:sym typeface="+mn-ea"/>
              </a:rPr>
              <a:t>he </a:t>
            </a:r>
            <a:r>
              <a:rPr kumimoji="1" lang="zh-CN" altLang="zh-CN" dirty="0">
                <a:sym typeface="+mn-ea"/>
              </a:rPr>
              <a:t>complexity of WMMSE</a:t>
            </a:r>
            <a:r>
              <a:rPr kumimoji="1" lang="en-US" altLang="zh-CN" dirty="0">
                <a:sym typeface="+mn-ea"/>
              </a:rPr>
              <a:t> is dominated by</a:t>
            </a:r>
            <a:r>
              <a:rPr kumimoji="1" lang="en-US" altLang="zh-CN"/>
              <a:t> the update of Vk. </a:t>
            </a:r>
          </a:p>
          <a:p>
            <a:r>
              <a:rPr kumimoji="1" lang="en-US" altLang="zh-CN"/>
              <a:t>This is because the closed-form solution of Vk contains a matrix inversion, which leads to cubic complexity in M.</a:t>
            </a:r>
          </a:p>
          <a:p>
            <a:r>
              <a:rPr kumimoji="1" lang="en-US" altLang="zh-CN"/>
              <a:t>Therefore, the main problem of WMMSE lies in the precoder update. </a:t>
            </a:r>
          </a:p>
          <a:p>
            <a:r>
              <a:rPr kumimoji="1" lang="zh-CN" altLang="en-US"/>
              <a:t>约 55秒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Our method still follows the WMMSE framework, but solves this subproblem with lower complexity.</a:t>
            </a:r>
          </a:p>
          <a:p>
            <a:r>
              <a:rPr kumimoji="1" lang="en-US" altLang="zh-CN">
                <a:sym typeface="+mn-ea"/>
              </a:rPr>
              <a:t>A traditional Newton method is introduced.</a:t>
            </a:r>
          </a:p>
          <a:p>
            <a:r>
              <a:rPr kumimoji="1" lang="en-US" altLang="zh-CN">
                <a:sym typeface="+mn-ea"/>
              </a:rPr>
              <a:t>It updates Vk using the gradient and the inverse Hessian. </a:t>
            </a:r>
          </a:p>
          <a:p>
            <a:r>
              <a:rPr kumimoji="1" lang="en-US" altLang="zh-CN">
                <a:sym typeface="+mn-ea"/>
              </a:rPr>
              <a:t>However, the Hessian and its inverse are still expensive to compute for massive MIMO systems.</a:t>
            </a:r>
          </a:p>
          <a:p>
            <a:r>
              <a:rPr kumimoji="1" lang="en-US" altLang="zh-CN">
                <a:sym typeface="+mn-ea"/>
              </a:rPr>
              <a:t>To bypass the costly computation, we introduce the generalized BFGS quasi-Newton method, which constructs an inverse approximation matrix G^t directly.</a:t>
            </a:r>
          </a:p>
          <a:p>
            <a:r>
              <a:rPr kumimoji="1" lang="zh-CN" altLang="en-US">
                <a:sym typeface="+mn-ea"/>
              </a:rPr>
              <a:t>约 1分10秒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Next, we analyze the convergence.</a:t>
            </a:r>
          </a:p>
          <a:p>
            <a:r>
              <a:rPr kumimoji="1" lang="en-US" altLang="zh-CN">
                <a:sym typeface="+mn-ea"/>
              </a:rPr>
              <a:t>First, the objective function with respect to Vk is strongly convex.</a:t>
            </a:r>
          </a:p>
          <a:p>
            <a:r>
              <a:rPr kumimoji="1" lang="en-US" altLang="zh-CN">
                <a:sym typeface="+mn-ea"/>
              </a:rPr>
              <a:t>Second, for a strongly convex problem, the generalized BFGS method can keep the approximation matrix Gt symmetric and positive definite, as long as the initial matrix is positive definite.</a:t>
            </a:r>
          </a:p>
          <a:p>
            <a:r>
              <a:rPr kumimoji="1" lang="en-US" altLang="zh-CN">
                <a:sym typeface="+mn-ea"/>
              </a:rPr>
              <a:t>Based on these lemmas, with a properly selected step size, the WMMSE-BFGS update can converge to the unique minimum of the precoder subproblem.</a:t>
            </a:r>
          </a:p>
          <a:p>
            <a:r>
              <a:rPr kumimoji="1" lang="zh-CN" altLang="en-US">
                <a:sym typeface="+mn-ea"/>
              </a:rPr>
              <a:t>约 55秒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Although generalized BFGS avoids computing the Hessian inverse, it is still expensive. </a:t>
            </a:r>
          </a:p>
          <a:p>
            <a:r>
              <a:rPr kumimoji="1" lang="en-US" altLang="zh-CN">
                <a:sym typeface="+mn-ea"/>
              </a:rPr>
              <a:t>Specifically, explicitly updating the approximation matrix G^t requires cubic complexity in M, and the multiplication between G^t and the gradient also brings additional computational cost.</a:t>
            </a:r>
          </a:p>
          <a:p>
            <a:r>
              <a:rPr kumimoji="1" lang="en-US" altLang="zh-CN">
                <a:sym typeface="+mn-ea"/>
              </a:rPr>
              <a:t>However, we do not actually need the full matrix G^t. </a:t>
            </a:r>
          </a:p>
          <a:p>
            <a:r>
              <a:rPr kumimoji="1" lang="en-US" altLang="zh-CN">
                <a:sym typeface="+mn-ea"/>
              </a:rPr>
              <a:t>What we really need is only the quasi-Newton direction.</a:t>
            </a:r>
          </a:p>
          <a:p>
            <a:r>
              <a:rPr kumimoji="1" lang="en-US" altLang="zh-CN">
                <a:sym typeface="+mn-ea"/>
              </a:rPr>
              <a:t>Therefore, the key idea is to compute D^t directly instead of explicitly forming G^t. </a:t>
            </a:r>
          </a:p>
          <a:p>
            <a:r>
              <a:rPr kumimoji="1" lang="zh-CN" altLang="en-US">
                <a:sym typeface="+mn-ea"/>
              </a:rPr>
              <a:t>约 1分钟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2127250" y="669925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969135" y="4955328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  <a:t>2026/6/9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0" y="6637655"/>
            <a:ext cx="354965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Bin Yan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3329354" y="6637865"/>
            <a:ext cx="5741621" cy="22013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The WMMSE Algorithm Based on BFGS Quasi-Newton Method in Massive MIMO Systems</a:t>
            </a:r>
            <a:endParaRPr sz="10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2026-6-9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4.wmf"/><Relationship Id="rId18" Type="http://schemas.openxmlformats.org/officeDocument/2006/relationships/image" Target="../media/image38.jp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7.jp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6.jpg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32.wmf"/><Relationship Id="rId15" Type="http://schemas.openxmlformats.org/officeDocument/2006/relationships/image" Target="../media/image35.wmf"/><Relationship Id="rId4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8" Type="http://schemas.openxmlformats.org/officeDocument/2006/relationships/image" Target="../media/image43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wmf"/><Relationship Id="rId17" Type="http://schemas.openxmlformats.org/officeDocument/2006/relationships/image" Target="../media/image42.jp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png"/><Relationship Id="rId1" Type="http://schemas.openxmlformats.org/officeDocument/2006/relationships/tags" Target="../tags/tag3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.png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7.jp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1.png"/><Relationship Id="rId10" Type="http://schemas.openxmlformats.org/officeDocument/2006/relationships/image" Target="../media/image45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21" Type="http://schemas.openxmlformats.org/officeDocument/2006/relationships/image" Target="../media/image63.wmf"/><Relationship Id="rId34" Type="http://schemas.openxmlformats.org/officeDocument/2006/relationships/oleObject" Target="../embeddings/oleObject47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1.wmf"/><Relationship Id="rId25" Type="http://schemas.openxmlformats.org/officeDocument/2006/relationships/image" Target="../media/image65.wmf"/><Relationship Id="rId33" Type="http://schemas.openxmlformats.org/officeDocument/2006/relationships/image" Target="../media/image69.wmf"/><Relationship Id="rId38" Type="http://schemas.openxmlformats.org/officeDocument/2006/relationships/image" Target="../media/image7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67.wmf"/><Relationship Id="rId1" Type="http://schemas.openxmlformats.org/officeDocument/2006/relationships/tags" Target="../tags/tag36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46.bin"/><Relationship Id="rId37" Type="http://schemas.openxmlformats.org/officeDocument/2006/relationships/oleObject" Target="../embeddings/oleObject48.bin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44.bin"/><Relationship Id="rId36" Type="http://schemas.openxmlformats.org/officeDocument/2006/relationships/image" Target="../media/image71.png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2.wmf"/><Relationship Id="rId31" Type="http://schemas.openxmlformats.org/officeDocument/2006/relationships/image" Target="../media/image6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45.bin"/><Relationship Id="rId35" Type="http://schemas.openxmlformats.org/officeDocument/2006/relationships/image" Target="../media/image70.wmf"/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tags" Target="../tags/tag2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7.bin"/><Relationship Id="rId3" Type="http://schemas.openxmlformats.org/officeDocument/2006/relationships/tags" Target="../tags/tag26.xml"/><Relationship Id="rId21" Type="http://schemas.openxmlformats.org/officeDocument/2006/relationships/image" Target="../media/image21.wmf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wmf"/><Relationship Id="rId25" Type="http://schemas.openxmlformats.org/officeDocument/2006/relationships/image" Target="../media/image25.jpg"/><Relationship Id="rId2" Type="http://schemas.openxmlformats.org/officeDocument/2006/relationships/tags" Target="../tags/tag25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11" Type="http://schemas.openxmlformats.org/officeDocument/2006/relationships/image" Target="../media/image16.wmf"/><Relationship Id="rId24" Type="http://schemas.openxmlformats.org/officeDocument/2006/relationships/image" Target="../media/image24.jp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8.wmf"/><Relationship Id="rId23" Type="http://schemas.openxmlformats.org/officeDocument/2006/relationships/image" Target="../media/image23.jp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12" Type="http://schemas.openxmlformats.org/officeDocument/2006/relationships/image" Target="../media/image30.wmf"/><Relationship Id="rId17" Type="http://schemas.openxmlformats.org/officeDocument/2006/relationships/image" Target="../media/image31.jpg"/><Relationship Id="rId2" Type="http://schemas.openxmlformats.org/officeDocument/2006/relationships/tags" Target="../tags/tag29.xml"/><Relationship Id="rId16" Type="http://schemas.openxmlformats.org/officeDocument/2006/relationships/image" Target="../media/image35.png"/><Relationship Id="rId1" Type="http://schemas.openxmlformats.org/officeDocument/2006/relationships/tags" Target="../tags/tag28.xml"/><Relationship Id="rId6" Type="http://schemas.openxmlformats.org/officeDocument/2006/relationships/notesSlide" Target="../notesSlides/notesSlide9.xml"/><Relationship Id="rId11" Type="http://schemas.openxmlformats.org/officeDocument/2006/relationships/oleObject" Target="../embeddings/oleObject20.bin"/><Relationship Id="rId5" Type="http://schemas.openxmlformats.org/officeDocument/2006/relationships/slideLayout" Target="../slideLayouts/slideLayout3.xml"/><Relationship Id="rId15" Type="http://schemas.openxmlformats.org/officeDocument/2006/relationships/tags" Target="../tags/tag310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611496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zh-CN" altLang="zh-CN" dirty="0">
                <a:solidFill>
                  <a:schemeClr val="accent1"/>
                </a:solidFill>
              </a:rPr>
              <a:t>Yuhuan Zhao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Bin Yan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Zheng Wang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Yongming Huang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and Qingjiang Shi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2</a:t>
            </a:r>
            <a:r>
              <a:rPr kumimoji="1" lang="zh-CN" altLang="zh-CN" dirty="0">
                <a:solidFill>
                  <a:schemeClr val="accent1"/>
                </a:solidFill>
              </a:rPr>
              <a:t> </a:t>
            </a:r>
            <a:endParaRPr kumimoji="1" lang="en-US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defRPr/>
            </a:pPr>
            <a:r>
              <a:rPr kumimoji="1" lang="zh-CN" altLang="zh-CN" i="1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i="1" dirty="0">
                <a:solidFill>
                  <a:schemeClr val="accent1"/>
                </a:solidFill>
              </a:rPr>
              <a:t>School of Information Science and Engineering, Southeast University, Nanjing, China </a:t>
            </a:r>
            <a:endParaRPr kumimoji="1" lang="en-US" altLang="zh-CN" i="1" dirty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kumimoji="1" lang="zh-CN" altLang="zh-CN" i="1" baseline="30000" dirty="0">
                <a:solidFill>
                  <a:schemeClr val="accent1"/>
                </a:solidFill>
              </a:rPr>
              <a:t>2</a:t>
            </a:r>
            <a:r>
              <a:rPr kumimoji="1" lang="zh-CN" altLang="zh-CN" i="1" dirty="0">
                <a:solidFill>
                  <a:schemeClr val="accent1"/>
                </a:solidFill>
              </a:rPr>
              <a:t>School of Software Engineering, Tongji University, Shanghai, China </a:t>
            </a:r>
            <a:endParaRPr kumimoji="1" lang="zh-CN" altLang="en-US" i="1" dirty="0">
              <a:solidFill>
                <a:schemeClr val="accent1"/>
              </a:solidFill>
              <a:sym typeface="HarmonyOS Sans SC Black" panose="00000A00000000000000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r>
              <a:rPr lang="zh-CN" altLang="zh-CN" sz="3600" b="1" dirty="0"/>
              <a:t>The WMMSE Algorithm Based on BFGS </a:t>
            </a:r>
            <a:br>
              <a:rPr lang="zh-CN" altLang="zh-CN" sz="3600" b="1" dirty="0"/>
            </a:br>
            <a:r>
              <a:rPr lang="zh-CN" altLang="zh-CN" sz="3600" b="1" dirty="0"/>
              <a:t>Quasi-Newton Method in Massive MIMO Systems</a:t>
            </a:r>
            <a:endParaRPr sz="3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5594" y="5429825"/>
            <a:ext cx="484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Presented by: </a:t>
            </a:r>
            <a:r>
              <a:rPr kumimoji="1" lang="zh-CN" altLang="zh-CN" sz="2000" dirty="0">
                <a:solidFill>
                  <a:schemeClr val="accent1"/>
                </a:solidFill>
              </a:rPr>
              <a:t>Bin Yan</a:t>
            </a:r>
            <a:r>
              <a:rPr kumimoji="1" lang="en-US" altLang="zh-CN" sz="2000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kumimoji="1" lang="zh-CN" altLang="zh-CN" sz="2000" dirty="0">
                <a:solidFill>
                  <a:schemeClr val="accent1"/>
                </a:solidFill>
              </a:rPr>
              <a:t>bin yan </a:t>
            </a:r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@seu.edu.cn)</a:t>
            </a:r>
            <a:endParaRPr kumimoji="1" lang="zh-CN" altLang="en-US" sz="20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95325" y="1193165"/>
            <a:ext cx="3008630" cy="256667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pt-BR" altLang="zh-CN" sz="2000" b="1" dirty="0">
                <a:solidFill>
                  <a:srgbClr val="FFC000"/>
                </a:solidFill>
              </a:rPr>
              <a:t>Define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407660" y="3092450"/>
          <a:ext cx="5067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84600" imgH="1371600" progId="Equation.DSMT4">
                  <p:embed/>
                </p:oleObj>
              </mc:Choice>
              <mc:Fallback>
                <p:oleObj name="Equation" r:id="rId4" imgW="3784600" imgH="1371600" progId="Equation.DSMT4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7660" y="3092450"/>
                        <a:ext cx="5067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4. 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C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omplexity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reduction of the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  <a:endParaRPr kumimoji="1" lang="en-US" altLang="zh-CN" sz="2900" b="1" dirty="0"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75835" y="5396230"/>
          <a:ext cx="6330950" cy="5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19700" imgH="482600" progId="Equation.DSMT4">
                  <p:embed/>
                </p:oleObj>
              </mc:Choice>
              <mc:Fallback>
                <p:oleObj name="Equation" r:id="rId7" imgW="5219700" imgH="482600" progId="Equation.DSMT4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5835" y="5396230"/>
                        <a:ext cx="6330950" cy="57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95325" y="4340860"/>
                <a:ext cx="3235325" cy="1525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The </a:t>
                </a:r>
                <a:r>
                  <a:rPr kumimoji="1" lang="zh-CN" altLang="zh-CN" dirty="0"/>
                  <a:t>complexity order of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kumimoji="1" lang="zh-CN" altLang="zh-CN" dirty="0"/>
                  <a:t> is reduced to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340860"/>
                <a:ext cx="3235325" cy="15259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809105" y="2262505"/>
          <a:ext cx="232918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900" imgH="304800" progId="Equation.DSMT4">
                  <p:embed/>
                </p:oleObj>
              </mc:Choice>
              <mc:Fallback>
                <p:oleObj name="Equation" r:id="rId12" imgW="1739900" imgH="304800" progId="Equation.DSMT4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09105" y="2262505"/>
                        <a:ext cx="232918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下箭头 17"/>
          <p:cNvSpPr/>
          <p:nvPr/>
        </p:nvSpPr>
        <p:spPr>
          <a:xfrm>
            <a:off x="7815580" y="1915160"/>
            <a:ext cx="252095" cy="30099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866130" y="1369695"/>
          <a:ext cx="413956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41700" imgH="355600" progId="Equation.DSMT4">
                  <p:embed/>
                </p:oleObj>
              </mc:Choice>
              <mc:Fallback>
                <p:oleObj name="Equation" r:id="rId14" imgW="3441700" imgH="35560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6130" y="1369695"/>
                        <a:ext cx="413956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下箭头 17"/>
          <p:cNvSpPr/>
          <p:nvPr/>
        </p:nvSpPr>
        <p:spPr>
          <a:xfrm>
            <a:off x="7815580" y="2684780"/>
            <a:ext cx="252095" cy="30099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17"/>
          <p:cNvSpPr/>
          <p:nvPr/>
        </p:nvSpPr>
        <p:spPr>
          <a:xfrm>
            <a:off x="7815580" y="5038725"/>
            <a:ext cx="252095" cy="30099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270375" y="1193165"/>
            <a:ext cx="7270115" cy="50387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325" y="4014470"/>
            <a:ext cx="3000375" cy="22225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t-BR" altLang="zh-CN" sz="200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AA584C-8153-C64F-31F6-BC83163218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4620" y="1915391"/>
            <a:ext cx="1645920" cy="39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4ABE03-63CD-42EE-4D64-02398574BC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5890" y="2474826"/>
            <a:ext cx="1717964" cy="423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43F1B4-AF62-DAD2-443D-30F1199BA4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7391" y="3127558"/>
            <a:ext cx="1643149" cy="368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4. 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C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omplexity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reduction of the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  <a:endParaRPr kumimoji="1" lang="en-US" altLang="zh-CN" sz="2900" b="1" dirty="0"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25"/>
              <p:cNvSpPr/>
              <p:nvPr/>
            </p:nvSpPr>
            <p:spPr>
              <a:xfrm>
                <a:off x="359410" y="1279525"/>
                <a:ext cx="3038475" cy="591185"/>
              </a:xfrm>
              <a:prstGeom prst="roundRect">
                <a:avLst/>
              </a:prstGeom>
            </p:spPr>
            <p:style>
              <a:lnRef idx="0">
                <a:srgbClr val="FFFFFF"/>
              </a:lnRef>
              <a:fillRef idx="2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altLang="zh-CN" b="1" dirty="0"/>
                  <a:t>Step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pt-BR" altLang="zh-CN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endParaRPr lang="en-US" altLang="zh-CN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圆角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10" y="1279525"/>
                <a:ext cx="3038475" cy="59118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0">
                <a:srgbClr val="FFFFFF"/>
              </a:lnRef>
              <a:fillRef idx="2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3842385" y="1741170"/>
          <a:ext cx="789749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19700" imgH="482600" progId="Equation.DSMT4">
                  <p:embed/>
                </p:oleObj>
              </mc:Choice>
              <mc:Fallback>
                <p:oleObj name="Equation" r:id="rId6" imgW="5219700" imgH="482600" progId="Equation.DSMT4">
                  <p:embed/>
                  <p:pic>
                    <p:nvPicPr>
                      <p:cNvPr id="0" name="对象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2385" y="1741170"/>
                        <a:ext cx="789749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06400" y="1999615"/>
            <a:ext cx="2991485" cy="18116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pt-BR" altLang="zh-CN" sz="2000" b="1" dirty="0">
                <a:solidFill>
                  <a:srgbClr val="FFC000"/>
                </a:solidFill>
              </a:rPr>
              <a:t>Define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2750" y="3940175"/>
            <a:ext cx="2985135" cy="248348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altLang="pt-BR" sz="2000" b="1" dirty="0">
                <a:solidFill>
                  <a:srgbClr val="FFC000"/>
                </a:solidFill>
              </a:rPr>
              <a:t>R</a:t>
            </a:r>
            <a:r>
              <a:rPr lang="pt-BR" altLang="zh-CN" sz="2000" b="1" dirty="0">
                <a:solidFill>
                  <a:srgbClr val="FFC000"/>
                </a:solidFill>
              </a:rPr>
              <a:t>ecursion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t-BR" altLang="zh-CN" sz="2000" b="1" dirty="0">
              <a:solidFill>
                <a:srgbClr val="FFC000"/>
              </a:solidFill>
              <a:latin typeface="+mn-ea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735330" y="4492625"/>
          <a:ext cx="2349500" cy="176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1295400" progId="Equation.DSMT4">
                  <p:embed/>
                </p:oleObj>
              </mc:Choice>
              <mc:Fallback>
                <p:oleObj name="Equation" r:id="rId8" imgW="1727200" imgH="1295400" progId="Equation.DSMT4">
                  <p:embed/>
                  <p:pic>
                    <p:nvPicPr>
                      <p:cNvPr id="0" name="对象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330" y="4492625"/>
                        <a:ext cx="2349500" cy="1769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53405" y="3553460"/>
          <a:ext cx="4179570" cy="77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02865" imgH="482600" progId="Equation.DSMT4">
                  <p:embed/>
                </p:oleObj>
              </mc:Choice>
              <mc:Fallback>
                <p:oleObj name="Equation" r:id="rId10" imgW="2602865" imgH="482600" progId="Equation.DSMT4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3405" y="3553460"/>
                        <a:ext cx="4179570" cy="77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714750" y="1279525"/>
            <a:ext cx="8057515" cy="514477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842385" y="4787900"/>
                <a:ext cx="7840980" cy="1377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285750" indent="-285750" algn="l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:r>
                  <a:rPr kumimoji="1" lang="en-US" altLang="zh-CN" dirty="0">
                    <a:sym typeface="+mn-ea"/>
                  </a:rPr>
                  <a:t>T</a:t>
                </a:r>
                <a:r>
                  <a:rPr kumimoji="1" lang="zh-CN" altLang="zh-CN" dirty="0">
                    <a:sym typeface="+mn-ea"/>
                  </a:rPr>
                  <a:t>he results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zh-CN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 smtClean="0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kumimoji="1" lang="zh-CN" altLang="zh-CN" dirty="0">
                    <a:solidFill>
                      <a:srgbClr val="92D050"/>
                    </a:solidFill>
                    <a:sym typeface="+mn-ea"/>
                  </a:rPr>
                  <a:t> </a:t>
                </a:r>
                <a:r>
                  <a:rPr kumimoji="1" lang="zh-CN" altLang="zh-CN" dirty="0">
                    <a:sym typeface="+mn-ea"/>
                  </a:rPr>
                  <a:t>can be efffciently obtained in an iterative way, where the complexities of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zh-CN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 smtClean="0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kumimoji="1" lang="zh-CN" altLang="zh-CN" dirty="0">
                    <a:solidFill>
                      <a:srgbClr val="92D050"/>
                    </a:solidFill>
                    <a:sym typeface="+mn-ea"/>
                  </a:rPr>
                  <a:t> </a:t>
                </a:r>
                <a:r>
                  <a:rPr kumimoji="1" lang="zh-CN" altLang="zh-CN" dirty="0">
                    <a:sym typeface="+mn-ea"/>
                  </a:rPr>
                  <a:t>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M</m:t>
                    </m:r>
                    <m:sSubSup>
                      <m:sSub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zh-CN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M</m:t>
                    </m:r>
                    <m:sSubSup>
                      <m:sSub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zh-CN" altLang="zh-CN" dirty="0">
                    <a:sym typeface="+mn-ea"/>
                  </a:rPr>
                  <a:t>respectively.</a:t>
                </a:r>
                <a:r>
                  <a:rPr kumimoji="1" lang="en-US" altLang="zh-CN" dirty="0">
                    <a:sym typeface="+mn-ea"/>
                  </a:rPr>
                  <a:t> </a:t>
                </a:r>
                <a:endParaRPr kumimoji="1" lang="en-US" altLang="zh-CN" dirty="0"/>
              </a:p>
              <a:p>
                <a:pPr marL="285750" indent="-285750" algn="l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85" y="4787900"/>
                <a:ext cx="7840980" cy="1377315"/>
              </a:xfrm>
              <a:prstGeom prst="rect">
                <a:avLst/>
              </a:prstGeom>
              <a:blipFill rotWithShape="1">
                <a:blip r:embed="rId16"/>
                <a:stretch>
                  <a:fillRect t="-922" b="-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17"/>
          <p:cNvSpPr/>
          <p:nvPr/>
        </p:nvSpPr>
        <p:spPr>
          <a:xfrm>
            <a:off x="7600950" y="2854325"/>
            <a:ext cx="283845" cy="43561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09D7FA-7F00-3FEC-79B2-2B256727AE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6589" y="3289935"/>
            <a:ext cx="1571105" cy="423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9CC648-0091-EB6C-EB31-A82ED19CCD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6778" y="2502275"/>
            <a:ext cx="2266604" cy="7232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4. 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C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omplexity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reduction of the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  <a:endParaRPr kumimoji="1" lang="en-US" altLang="zh-CN" sz="2900" b="1" dirty="0"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25"/>
              <p:cNvSpPr/>
              <p:nvPr/>
            </p:nvSpPr>
            <p:spPr>
              <a:xfrm>
                <a:off x="312420" y="1279525"/>
                <a:ext cx="2917825" cy="591185"/>
              </a:xfrm>
              <a:prstGeom prst="roundRect">
                <a:avLst/>
              </a:prstGeom>
            </p:spPr>
            <p:style>
              <a:lnRef idx="0">
                <a:srgbClr val="FFFFFF"/>
              </a:lnRef>
              <a:fillRef idx="2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altLang="zh-CN" b="1" dirty="0">
                    <a:sym typeface="+mn-ea"/>
                  </a:rPr>
                  <a:t>Step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zh-CN" altLang="ar-AE" b="1" i="1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altLang="zh-CN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圆角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" y="1279525"/>
                <a:ext cx="2917825" cy="59118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0">
                <a:srgbClr val="FFFFFF"/>
              </a:lnRef>
              <a:fillRef idx="2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59410" y="2675890"/>
            <a:ext cx="2870835" cy="23710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pt-BR" altLang="zh-CN" sz="2000" b="1" dirty="0">
                <a:solidFill>
                  <a:srgbClr val="FFC000"/>
                </a:solidFill>
              </a:rPr>
              <a:t>Define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13150" y="1279525"/>
            <a:ext cx="8159115" cy="514477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t" anchorCtr="0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zh-CN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872095" y="902970"/>
                <a:ext cx="3811270" cy="5016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zh-CN" altLang="zh-CN" dirty="0">
                    <a:sym typeface="+mn-ea"/>
                  </a:rPr>
                  <a:t>Interestingly,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kumimoji="1" lang="zh-CN" altLang="zh-CN" dirty="0">
                    <a:sym typeface="+mn-ea"/>
                  </a:rPr>
                  <a:t> can be directly obtained by the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kumimoji="1" lang="zh-CN" altLang="zh-CN" dirty="0">
                    <a:sym typeface="+mn-ea"/>
                  </a:rPr>
                  <a:t> , which can be iteratively calculated with a more eff</a:t>
                </a:r>
                <a:r>
                  <a:rPr kumimoji="1" lang="en-US" altLang="zh-CN" dirty="0" err="1">
                    <a:sym typeface="+mn-ea"/>
                  </a:rPr>
                  <a:t>i</a:t>
                </a:r>
                <a:r>
                  <a:rPr kumimoji="1" lang="zh-CN" altLang="zh-CN" dirty="0">
                    <a:sym typeface="+mn-ea"/>
                  </a:rPr>
                  <a:t>cient formulation as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5" y="902970"/>
                <a:ext cx="3811270" cy="50165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17"/>
          <p:cNvSpPr/>
          <p:nvPr/>
        </p:nvSpPr>
        <p:spPr>
          <a:xfrm>
            <a:off x="5601970" y="2651125"/>
            <a:ext cx="283845" cy="39052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768090" y="1754505"/>
          <a:ext cx="3937635" cy="72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04845" imgH="595630" progId="Equation.DSMT4">
                  <p:embed/>
                </p:oleObj>
              </mc:Choice>
              <mc:Fallback>
                <p:oleObj name="Equation" r:id="rId7" imgW="3204845" imgH="595630" progId="Equation.DSMT4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90" y="1754505"/>
                        <a:ext cx="3937635" cy="72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767455" y="3231515"/>
          <a:ext cx="3892550" cy="255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90800" imgH="1701800" progId="Equation.DSMT4">
                  <p:embed/>
                </p:oleObj>
              </mc:Choice>
              <mc:Fallback>
                <p:oleObj name="Equation" r:id="rId9" imgW="2590800" imgH="1701800" progId="Equation.DSMT4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7455" y="3231515"/>
                        <a:ext cx="3892550" cy="255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8182610" y="4370705"/>
          <a:ext cx="3559175" cy="86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912000" imgH="14020800" progId="Equation.DSMT4">
                  <p:embed/>
                </p:oleObj>
              </mc:Choice>
              <mc:Fallback>
                <p:oleObj name="Equation" r:id="rId11" imgW="57912000" imgH="14020800" progId="Equation.DSMT4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82610" y="4370705"/>
                        <a:ext cx="3559175" cy="86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2892784B-7EDA-94C0-C85D-7107BD8570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0223" y="3431303"/>
            <a:ext cx="1122218" cy="3380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A6E4C6-B03B-170A-9171-6D59E3EA20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54" y="4075658"/>
            <a:ext cx="2042160" cy="665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7" y="1893355"/>
            <a:ext cx="5187033" cy="292834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17" y="1723304"/>
            <a:ext cx="5487838" cy="47473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29" y="52755"/>
            <a:ext cx="9995975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sym typeface="+mn-ea"/>
              </a:rPr>
              <a:t>4.  </a:t>
            </a:r>
            <a:r>
              <a:rPr kumimoji="1" lang="en-US" altLang="zh-CN" sz="2900" b="1" dirty="0"/>
              <a:t>C</a:t>
            </a:r>
            <a:r>
              <a:rPr kumimoji="1" lang="zh-CN" altLang="zh-CN" sz="2900" b="1" dirty="0"/>
              <a:t>omplexity </a:t>
            </a:r>
            <a:r>
              <a:rPr kumimoji="1" lang="en-US" altLang="zh-CN" sz="2900" b="1" dirty="0"/>
              <a:t>reduction of the </a:t>
            </a:r>
            <a:r>
              <a:rPr kumimoji="1" lang="zh-CN" altLang="zh-CN" sz="2900" b="1" dirty="0"/>
              <a:t>WMMSE-BFGS </a:t>
            </a:r>
            <a:r>
              <a:rPr kumimoji="1" lang="en-US" altLang="zh-CN" sz="2900" b="1" dirty="0"/>
              <a:t>algorithm</a:t>
            </a:r>
            <a:endParaRPr kumimoji="1" lang="en-US" altLang="zh-CN" sz="29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12" name="圆角矩形 25"/>
          <p:cNvSpPr/>
          <p:nvPr/>
        </p:nvSpPr>
        <p:spPr>
          <a:xfrm>
            <a:off x="575945" y="1176020"/>
            <a:ext cx="5156200" cy="422275"/>
          </a:xfrm>
          <a:prstGeom prst="roundRect">
            <a:avLst/>
          </a:prstGeom>
          <a:solidFill>
            <a:srgbClr val="356115"/>
          </a:solidFill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chemeClr val="bg1"/>
                </a:solidFill>
              </a:rPr>
              <a:t>A </a:t>
            </a:r>
            <a:r>
              <a:rPr lang="zh-CN" altLang="zh-CN" b="1" i="1" dirty="0">
                <a:solidFill>
                  <a:schemeClr val="bg1"/>
                </a:solidFill>
              </a:rPr>
              <a:t>more accurate initial approximation</a:t>
            </a:r>
            <a:endParaRPr lang="en-US" altLang="zh-CN" b="1" i="1" dirty="0">
              <a:solidFill>
                <a:schemeClr val="bg1"/>
              </a:solidFill>
            </a:endParaRPr>
          </a:p>
        </p:txBody>
      </p:sp>
      <p:sp>
        <p:nvSpPr>
          <p:cNvPr id="23" name="圆角矩形 25"/>
          <p:cNvSpPr/>
          <p:nvPr/>
        </p:nvSpPr>
        <p:spPr>
          <a:xfrm>
            <a:off x="6376035" y="1176020"/>
            <a:ext cx="4918710" cy="422275"/>
          </a:xfrm>
          <a:prstGeom prst="roundRect">
            <a:avLst/>
          </a:prstGeom>
          <a:solidFill>
            <a:srgbClr val="356115"/>
          </a:solidFill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chemeClr val="bg1"/>
                </a:solidFill>
              </a:rPr>
              <a:t>A </a:t>
            </a:r>
            <a:r>
              <a:rPr lang="zh-CN" altLang="zh-CN" b="1" i="1" dirty="0">
                <a:solidFill>
                  <a:schemeClr val="bg1"/>
                </a:solidFill>
              </a:rPr>
              <a:t>momentum variant</a:t>
            </a:r>
            <a:endParaRPr lang="en-US" altLang="zh-CN" b="1" i="1" dirty="0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781907" y="3857829"/>
            <a:ext cx="1087407" cy="37654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708554" y="2985971"/>
            <a:ext cx="2870350" cy="4430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6250940" y="4951730"/>
                <a:ext cx="4487545" cy="137033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/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T</a:t>
                </a:r>
                <a:r>
                  <a:rPr lang="zh-CN" altLang="zh-CN" dirty="0"/>
                  <a:t>he</a:t>
                </a:r>
                <a:r>
                  <a:rPr lang="en-US" altLang="zh-CN" dirty="0"/>
                  <a:t> </a:t>
                </a:r>
                <a:r>
                  <a:rPr lang="zh-CN" altLang="zh-CN" dirty="0"/>
                  <a:t>step size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T</a:t>
                </a:r>
                <a:r>
                  <a:rPr lang="zh-CN" altLang="zh-CN" dirty="0"/>
                  <a:t>he momentum coefffcient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40" y="4951730"/>
                <a:ext cx="4487545" cy="1370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6643370" y="5836307"/>
          <a:ext cx="2402840" cy="63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891200" imgH="11582400" progId="Equation.DSMT4">
                  <p:embed/>
                </p:oleObj>
              </mc:Choice>
              <mc:Fallback>
                <p:oleObj name="Equation" r:id="rId8" imgW="43891200" imgH="11582400" progId="Equation.DSMT4">
                  <p:embed/>
                  <p:pic>
                    <p:nvPicPr>
                      <p:cNvPr id="0" name="图片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3370" y="5836307"/>
                        <a:ext cx="2402840" cy="63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900" b="1" dirty="0">
                <a:sym typeface="+mn-ea"/>
              </a:rPr>
              <a:t>5.  Complexity analysis &amp; Simulations</a:t>
            </a:r>
            <a:r>
              <a:rPr kumimoji="1" lang="zh-CN" altLang="zh-CN" sz="2900" b="1" dirty="0"/>
              <a:t> </a:t>
            </a:r>
            <a:endParaRPr lang="zh-CN" altLang="en-US" sz="29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69521" y="1769618"/>
            <a:ext cx="11465560" cy="3044190"/>
          </a:xfrm>
          <a:prstGeom prst="rect">
            <a:avLst/>
          </a:prstGeom>
          <a:solidFill>
            <a:schemeClr val="bg1">
              <a:alpha val="11000"/>
            </a:schemeClr>
          </a:solidFill>
          <a:ln w="12700">
            <a:solidFill>
              <a:schemeClr val="accent1"/>
            </a:solidFill>
            <a:prstDash val="lg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600" dirty="0"/>
              <a:t>For simplicity, we assume                and                     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600" dirty="0"/>
              <a:t>The overall computation of               in Function1 needs                                                   multiplications.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600" dirty="0"/>
              <a:t>Moreover, the computation of                         requires                                                                                                                                                                                                </a:t>
            </a:r>
            <a:r>
              <a:rPr kumimoji="1" lang="en-US" altLang="zh-CN" sz="1600" i="1" dirty="0"/>
              <a:t>  </a:t>
            </a:r>
            <a:r>
              <a:rPr kumimoji="1" lang="en-US" altLang="zh-CN" sz="1600" dirty="0"/>
              <a:t>                                                                                                                                       multiplications.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600" dirty="0"/>
              <a:t> The complexities of updating       in                         and                in                                                     are                                     multiplications.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600" dirty="0"/>
              <a:t> Besides, the computation of               in                     requires                                 multiplications, while       in                requires    </a:t>
            </a:r>
            <a:r>
              <a:rPr kumimoji="1" lang="en-US" altLang="zh-CN" sz="1600" dirty="0">
                <a:solidFill>
                  <a:schemeClr val="bg1"/>
                </a:solidFill>
              </a:rPr>
              <a:t>aaaaaaaaaaaaa </a:t>
            </a:r>
            <a:r>
              <a:rPr kumimoji="1" lang="en-US" altLang="zh-CN" sz="1600" dirty="0"/>
              <a:t>multiplications.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958204" y="1939225"/>
          <a:ext cx="619760" cy="30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77600" imgH="5486400" progId="Equation.DSMT4">
                  <p:embed/>
                </p:oleObj>
              </mc:Choice>
              <mc:Fallback>
                <p:oleObj name="Equation" r:id="rId4" imgW="11277600" imgH="5486400" progId="Equation.DSMT4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8204" y="1939225"/>
                        <a:ext cx="619760" cy="30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011189" y="1943584"/>
          <a:ext cx="9731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92800" imgH="5486400" progId="Equation.DSMT4">
                  <p:embed/>
                </p:oleObj>
              </mc:Choice>
              <mc:Fallback>
                <p:oleObj name="Equation" r:id="rId6" imgW="18592800" imgH="5486400" progId="Equation.DSMT4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1189" y="1943584"/>
                        <a:ext cx="973137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004725" y="2266891"/>
          <a:ext cx="667287" cy="34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277600" imgH="5791200" progId="Equation.DSMT4">
                  <p:embed/>
                </p:oleObj>
              </mc:Choice>
              <mc:Fallback>
                <p:oleObj name="Equation" r:id="rId8" imgW="11277600" imgH="5791200" progId="Equation.DSMT4">
                  <p:embed/>
                  <p:pic>
                    <p:nvPicPr>
                      <p:cNvPr id="0" name="对象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4725" y="2266891"/>
                        <a:ext cx="667287" cy="34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66743" y="2295265"/>
          <a:ext cx="2372715" cy="32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110400" imgH="6096000" progId="Equation.DSMT4">
                  <p:embed/>
                </p:oleObj>
              </mc:Choice>
              <mc:Fallback>
                <p:oleObj name="Equation" r:id="rId10" imgW="45110400" imgH="6096000" progId="Equation.DSMT4">
                  <p:embed/>
                  <p:pic>
                    <p:nvPicPr>
                      <p:cNvPr id="0" name="对象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6743" y="2295265"/>
                        <a:ext cx="2372715" cy="32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255466" y="2635629"/>
          <a:ext cx="1144494" cy="31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45600" imgH="6096000" progId="Equation.DSMT4">
                  <p:embed/>
                </p:oleObj>
              </mc:Choice>
              <mc:Fallback>
                <p:oleObj name="Equation" r:id="rId12" imgW="21945600" imgH="6096000" progId="Equation.DSMT4">
                  <p:embed/>
                  <p:pic>
                    <p:nvPicPr>
                      <p:cNvPr id="0" name="对象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55466" y="2635629"/>
                        <a:ext cx="1144494" cy="31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135623" y="2636290"/>
          <a:ext cx="6626751" cy="3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149600" imgH="6705600" progId="Equation.DSMT4">
                  <p:embed/>
                </p:oleObj>
              </mc:Choice>
              <mc:Fallback>
                <p:oleObj name="Equation" r:id="rId14" imgW="130149600" imgH="6705600" progId="Equation.DSMT4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35623" y="2636290"/>
                        <a:ext cx="6626751" cy="3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222189" y="3386580"/>
          <a:ext cx="233448" cy="27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76800" imgH="5791200" progId="Equation.DSMT4">
                  <p:embed/>
                </p:oleObj>
              </mc:Choice>
              <mc:Fallback>
                <p:oleObj name="Equation" r:id="rId16" imgW="4876800" imgH="5791200" progId="Equation.DSMT4">
                  <p:embed/>
                  <p:pic>
                    <p:nvPicPr>
                      <p:cNvPr id="0" name="对象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22189" y="3386580"/>
                        <a:ext cx="233448" cy="277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312873" y="3385085"/>
          <a:ext cx="691733" cy="29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11200" imgH="5791200" progId="Equation.DSMT4">
                  <p:embed/>
                </p:oleObj>
              </mc:Choice>
              <mc:Fallback>
                <p:oleObj name="Equation" r:id="rId18" imgW="13411200" imgH="5791200" progId="Equation.DSMT4">
                  <p:embed/>
                  <p:pic>
                    <p:nvPicPr>
                      <p:cNvPr id="0" name="对象 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12873" y="3385085"/>
                        <a:ext cx="691733" cy="29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9188401" y="3352673"/>
          <a:ext cx="1739900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699200" imgH="6096000" progId="Equation.DSMT4">
                  <p:embed/>
                </p:oleObj>
              </mc:Choice>
              <mc:Fallback>
                <p:oleObj name="Equation" r:id="rId20" imgW="31699200" imgH="6096000" progId="Equation.DSMT4">
                  <p:embed/>
                  <p:pic>
                    <p:nvPicPr>
                      <p:cNvPr id="0" name="对象 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88401" y="3352673"/>
                        <a:ext cx="1739900" cy="33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3112721" y="4099433"/>
          <a:ext cx="639445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582400" imgH="5791200" progId="Equation.DSMT4">
                  <p:embed/>
                </p:oleObj>
              </mc:Choice>
              <mc:Fallback>
                <p:oleObj name="Equation" r:id="rId22" imgW="11582400" imgH="5791200" progId="Equation.DSMT4">
                  <p:embed/>
                  <p:pic>
                    <p:nvPicPr>
                      <p:cNvPr id="0" name="对象 2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12721" y="4099433"/>
                        <a:ext cx="639445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756226" y="4082288"/>
          <a:ext cx="1576705" cy="33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2004000" imgH="6705600" progId="Equation.DSMT4">
                  <p:embed/>
                </p:oleObj>
              </mc:Choice>
              <mc:Fallback>
                <p:oleObj name="Equation" r:id="rId24" imgW="32004000" imgH="6705600" progId="Equation.DSMT4">
                  <p:embed/>
                  <p:pic>
                    <p:nvPicPr>
                      <p:cNvPr id="0" name="对象 2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56226" y="4082288"/>
                        <a:ext cx="1576705" cy="33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9188449" y="4124838"/>
          <a:ext cx="263479" cy="24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181600" imgH="4876800" progId="Equation.DSMT4">
                  <p:embed/>
                </p:oleObj>
              </mc:Choice>
              <mc:Fallback>
                <p:oleObj name="Equation" r:id="rId26" imgW="5181600" imgH="4876800" progId="Equation.DSMT4">
                  <p:embed/>
                  <p:pic>
                    <p:nvPicPr>
                      <p:cNvPr id="0" name="对象 2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188449" y="4124838"/>
                        <a:ext cx="263479" cy="247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3752354" y="3384992"/>
          <a:ext cx="1146189" cy="26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993600" imgH="5791200" progId="Equation.DSMT4">
                  <p:embed/>
                </p:oleObj>
              </mc:Choice>
              <mc:Fallback>
                <p:oleObj name="Equation" r:id="rId28" imgW="24993600" imgH="5791200" progId="Equation.DSMT4">
                  <p:embed/>
                  <p:pic>
                    <p:nvPicPr>
                      <p:cNvPr id="0" name="对象 3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752354" y="3384992"/>
                        <a:ext cx="1146189" cy="26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6290261" y="3369818"/>
          <a:ext cx="2571115" cy="32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3340000" imgH="6705600" progId="Equation.DSMT4">
                  <p:embed/>
                </p:oleObj>
              </mc:Choice>
              <mc:Fallback>
                <p:oleObj name="Equation" r:id="rId30" imgW="53340000" imgH="6705600" progId="Equation.DSMT4">
                  <p:embed/>
                  <p:pic>
                    <p:nvPicPr>
                      <p:cNvPr id="0" name="对象 3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90261" y="3369818"/>
                        <a:ext cx="2571115" cy="32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4011246" y="4011168"/>
          <a:ext cx="1046480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517600" imgH="9448800" progId="Equation.DSMT4">
                  <p:embed/>
                </p:oleObj>
              </mc:Choice>
              <mc:Fallback>
                <p:oleObj name="Equation" r:id="rId32" imgW="26517600" imgH="9448800" progId="Equation.DSMT4">
                  <p:embed/>
                  <p:pic>
                    <p:nvPicPr>
                      <p:cNvPr id="0" name="对象 3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011246" y="4011168"/>
                        <a:ext cx="1046480" cy="47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9704726" y="4041621"/>
          <a:ext cx="707337" cy="49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4325600" imgH="10058400" progId="Equation.DSMT4">
                  <p:embed/>
                </p:oleObj>
              </mc:Choice>
              <mc:Fallback>
                <p:oleObj name="Equation" r:id="rId34" imgW="14325600" imgH="10058400" progId="Equation.DSMT4">
                  <p:embed/>
                  <p:pic>
                    <p:nvPicPr>
                      <p:cNvPr id="0" name="对象 33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704726" y="4041621"/>
                        <a:ext cx="707337" cy="49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1020872" y="89361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703233" y="1164167"/>
            <a:ext cx="1426634" cy="8121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6"/>
          <a:srcRect t="25962"/>
          <a:stretch>
            <a:fillRect/>
          </a:stretch>
        </p:blipFill>
        <p:spPr>
          <a:xfrm>
            <a:off x="1679049" y="5025269"/>
            <a:ext cx="8651114" cy="140530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00728" y="1119587"/>
            <a:ext cx="10930089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The computational complexity of WMMSE-BFGS and WMMSE in a BCD iteratio</a:t>
            </a:r>
            <a:r>
              <a:rPr lang="en-US" altLang="zh-CN" dirty="0"/>
              <a:t>n.</a:t>
            </a:r>
            <a:endParaRPr kumimoji="1" lang="en-US" altLang="zh-CN" dirty="0"/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793066" y="4446778"/>
          <a:ext cx="1092200" cy="31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3164800" imgH="6705600" progId="Equation.DSMT4">
                  <p:embed/>
                </p:oleObj>
              </mc:Choice>
              <mc:Fallback>
                <p:oleObj name="Equation" r:id="rId37" imgW="23164800" imgH="6705600" progId="Equation.DSMT4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93066" y="4446778"/>
                        <a:ext cx="1092200" cy="31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900" b="1" dirty="0">
                <a:sym typeface="+mn-ea"/>
              </a:rPr>
              <a:t>5.  Complexity analysis &amp; Simulations</a:t>
            </a:r>
            <a:r>
              <a:rPr kumimoji="1" lang="zh-CN" altLang="zh-CN" sz="2900" b="1" dirty="0"/>
              <a:t> </a:t>
            </a:r>
            <a:endParaRPr lang="zh-CN" altLang="en-US" sz="29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6" y="1129386"/>
            <a:ext cx="5491619" cy="5139306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470567" y="2208627"/>
            <a:ext cx="5303127" cy="2583554"/>
          </a:xfrm>
          <a:prstGeom prst="rect">
            <a:avLst/>
          </a:prstGeom>
          <a:solidFill>
            <a:schemeClr val="bg1">
              <a:alpha val="11000"/>
            </a:schemeClr>
          </a:solidFill>
          <a:ln w="12700">
            <a:solidFill>
              <a:schemeClr val="accent1"/>
            </a:solidFill>
            <a:prstDash val="lg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From Fig.1, WMMSE-BFGS requires </a:t>
            </a:r>
            <a:r>
              <a:rPr lang="en-US" altLang="zh-CN" sz="1600" dirty="0"/>
              <a:t>fewer</a:t>
            </a:r>
            <a:r>
              <a:rPr lang="zh-CN" altLang="en-US" sz="1600" dirty="0"/>
              <a:t> iterations when reaches the same WSR. </a:t>
            </a:r>
            <a:endParaRPr lang="en-US" altLang="zh-CN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</a:t>
            </a:r>
            <a:r>
              <a:rPr lang="zh-CN" altLang="en-US" sz="1600" dirty="0"/>
              <a:t>ased on the comparison of numerical complexity in Table I, WMMSE-BFGS achieves </a:t>
            </a:r>
            <a:r>
              <a:rPr lang="zh-CN" altLang="en-US" sz="1600" dirty="0">
                <a:solidFill>
                  <a:srgbClr val="EEBD4A"/>
                </a:solidFill>
              </a:rPr>
              <a:t>a reduction in complexity</a:t>
            </a:r>
            <a:r>
              <a:rPr lang="zh-CN" altLang="en-US" sz="1600" dirty="0"/>
              <a:t> relative to WMMSE.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en-US" altLang="zh-CN" sz="6000" b="1" dirty="0">
                <a:sym typeface="+mn-ea"/>
              </a:rPr>
              <a:t>THANK YOU</a:t>
            </a:r>
            <a:endParaRPr lang="en-US" altLang="zh-C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sp>
        <p:nvSpPr>
          <p:cNvPr id="6" name="副标题 2"/>
          <p:cNvSpPr txBox="1"/>
          <p:nvPr/>
        </p:nvSpPr>
        <p:spPr>
          <a:xfrm>
            <a:off x="1485900" y="3636645"/>
            <a:ext cx="9144000" cy="1611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700"/>
              </a:spcBef>
            </a:pPr>
            <a:r>
              <a:rPr kumimoji="1" lang="zh-CN" altLang="zh-CN" dirty="0">
                <a:solidFill>
                  <a:schemeClr val="accent1"/>
                </a:solidFill>
              </a:rPr>
              <a:t>Yuhuan Zhao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Bin Yan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Zheng Wang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, Yongming Huang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dirty="0">
                <a:solidFill>
                  <a:schemeClr val="accent1"/>
                </a:solidFill>
              </a:rPr>
              <a:t> and Qingjiang Shi</a:t>
            </a:r>
            <a:r>
              <a:rPr kumimoji="1" lang="zh-CN" altLang="zh-CN" baseline="30000" dirty="0">
                <a:solidFill>
                  <a:schemeClr val="accent1"/>
                </a:solidFill>
              </a:rPr>
              <a:t>2</a:t>
            </a:r>
            <a:r>
              <a:rPr kumimoji="1" lang="zh-CN" altLang="zh-CN" dirty="0">
                <a:solidFill>
                  <a:schemeClr val="accent1"/>
                </a:solidFill>
              </a:rPr>
              <a:t> </a:t>
            </a:r>
            <a:endParaRPr kumimoji="1"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kumimoji="1" lang="zh-CN" altLang="zh-CN" i="1" baseline="30000" dirty="0">
                <a:solidFill>
                  <a:schemeClr val="accent1"/>
                </a:solidFill>
              </a:rPr>
              <a:t>1</a:t>
            </a:r>
            <a:r>
              <a:rPr kumimoji="1" lang="zh-CN" altLang="zh-CN" i="1" dirty="0">
                <a:solidFill>
                  <a:schemeClr val="accent1"/>
                </a:solidFill>
              </a:rPr>
              <a:t>School of Information Science and Engineering, Southeast University, Nanjing, China </a:t>
            </a:r>
            <a:endParaRPr kumimoji="1" lang="en-US" altLang="zh-CN" i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kumimoji="1" lang="zh-CN" altLang="zh-CN" i="1" baseline="30000" dirty="0">
                <a:solidFill>
                  <a:schemeClr val="accent1"/>
                </a:solidFill>
              </a:rPr>
              <a:t>2</a:t>
            </a:r>
            <a:r>
              <a:rPr kumimoji="1" lang="zh-CN" altLang="zh-CN" i="1" dirty="0">
                <a:solidFill>
                  <a:schemeClr val="accent1"/>
                </a:solidFill>
              </a:rPr>
              <a:t>School of Software Engineering, Tongji University, Shanghai, China </a:t>
            </a:r>
            <a:endParaRPr kumimoji="1" lang="zh-CN" altLang="en-US" i="1" dirty="0">
              <a:solidFill>
                <a:schemeClr val="accent1"/>
              </a:solidFill>
              <a:sym typeface="HarmonyOS Sans SC Black" panose="00000A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5594" y="5429825"/>
            <a:ext cx="484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Presented by: </a:t>
            </a:r>
            <a:r>
              <a:rPr kumimoji="1" lang="zh-CN" altLang="zh-CN" sz="2000" dirty="0">
                <a:solidFill>
                  <a:schemeClr val="accent1"/>
                </a:solidFill>
              </a:rPr>
              <a:t>Bin Yan</a:t>
            </a:r>
            <a:r>
              <a:rPr kumimoji="1" lang="en-US" altLang="zh-CN" sz="2000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kumimoji="1" lang="zh-CN" altLang="zh-CN" sz="2000" dirty="0">
                <a:solidFill>
                  <a:schemeClr val="accent1"/>
                </a:solidFill>
              </a:rPr>
              <a:t>bin yan </a:t>
            </a:r>
            <a:r>
              <a:rPr kumimoji="1" lang="en-US" altLang="zh-CN" sz="20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@seu.edu.cn)</a:t>
            </a:r>
            <a:endParaRPr kumimoji="1" lang="zh-CN" altLang="en-US" sz="20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698" y="3346111"/>
            <a:ext cx="2218055" cy="723900"/>
          </a:xfrm>
        </p:spPr>
        <p:txBody>
          <a:bodyPr anchor="b"/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  <p:sp>
        <p:nvSpPr>
          <p:cNvPr id="49" name="矩形 48"/>
          <p:cNvSpPr/>
          <p:nvPr>
            <p:custDataLst>
              <p:tags r:id="rId1"/>
            </p:custDataLst>
          </p:nvPr>
        </p:nvSpPr>
        <p:spPr>
          <a:xfrm>
            <a:off x="486068" y="4022102"/>
            <a:ext cx="1848485" cy="806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1803" y="1392807"/>
            <a:ext cx="5202555" cy="715010"/>
            <a:chOff x="6073" y="2327"/>
            <a:chExt cx="8193" cy="1126"/>
          </a:xfrm>
        </p:grpSpPr>
        <p:sp>
          <p:nvSpPr>
            <p:cNvPr id="19" name="平行四边形 18"/>
            <p:cNvSpPr/>
            <p:nvPr>
              <p:custDataLst>
                <p:tags r:id="rId11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Introduction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4087" y="2379873"/>
            <a:ext cx="5202555" cy="715010"/>
            <a:chOff x="6073" y="2327"/>
            <a:chExt cx="8193" cy="1126"/>
          </a:xfrm>
        </p:grpSpPr>
        <p:sp>
          <p:nvSpPr>
            <p:cNvPr id="9" name="平行四边形 8"/>
            <p:cNvSpPr/>
            <p:nvPr>
              <p:custDataLst>
                <p:tags r:id="rId9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r>
                <a:rPr kumimoji="1" lang="en-US" altLang="zh-CN" sz="2400" b="1" dirty="0">
                  <a:solidFill>
                    <a:schemeClr val="accent1"/>
                  </a:solidFill>
                </a:rPr>
                <a:t>System model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91803" y="3360301"/>
            <a:ext cx="7997825" cy="715010"/>
            <a:chOff x="6073" y="2327"/>
            <a:chExt cx="13021" cy="1126"/>
          </a:xfrm>
        </p:grpSpPr>
        <p:sp>
          <p:nvSpPr>
            <p:cNvPr id="12" name="平行四边形 11"/>
            <p:cNvSpPr/>
            <p:nvPr>
              <p:custDataLst>
                <p:tags r:id="rId7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kumimoji="1" lang="zh-CN" altLang="zh-CN" sz="2400" b="1" dirty="0">
                  <a:solidFill>
                    <a:schemeClr val="accent1"/>
                  </a:solidFill>
                </a:rPr>
                <a:t>T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he</a:t>
              </a:r>
              <a:r>
                <a:rPr kumimoji="1" lang="zh-CN" altLang="zh-CN" sz="2400" b="1" dirty="0">
                  <a:solidFill>
                    <a:schemeClr val="accent1"/>
                  </a:solidFill>
                </a:rPr>
                <a:t> WMMSE-BFGS 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algorithm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91803" y="4340729"/>
            <a:ext cx="8554720" cy="715010"/>
            <a:chOff x="6073" y="2327"/>
            <a:chExt cx="13841" cy="1126"/>
          </a:xfrm>
        </p:grpSpPr>
        <p:sp>
          <p:nvSpPr>
            <p:cNvPr id="15" name="平行四边形 14"/>
            <p:cNvSpPr/>
            <p:nvPr>
              <p:custDataLst>
                <p:tags r:id="rId5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7866" y="2327"/>
              <a:ext cx="1204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kumimoji="1" lang="en-US" altLang="zh-CN" sz="2400" b="1" dirty="0">
                  <a:solidFill>
                    <a:schemeClr val="accent1"/>
                  </a:solidFill>
                </a:rPr>
                <a:t>C</a:t>
              </a:r>
              <a:r>
                <a:rPr kumimoji="1" lang="zh-CN" altLang="zh-CN" sz="2400" b="1" dirty="0">
                  <a:solidFill>
                    <a:schemeClr val="accent1"/>
                  </a:solidFill>
                </a:rPr>
                <a:t>omplexity 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reduction of the </a:t>
              </a:r>
              <a:r>
                <a:rPr kumimoji="1" lang="zh-CN" altLang="zh-CN" sz="2400" b="1" dirty="0">
                  <a:solidFill>
                    <a:schemeClr val="accent1"/>
                  </a:solidFill>
                </a:rPr>
                <a:t>WMMSE-BFGS 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algorithm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191803" y="5334433"/>
            <a:ext cx="8554720" cy="715010"/>
            <a:chOff x="6073" y="2327"/>
            <a:chExt cx="13841" cy="1126"/>
          </a:xfrm>
        </p:grpSpPr>
        <p:sp>
          <p:nvSpPr>
            <p:cNvPr id="17" name="平行四边形 16"/>
            <p:cNvSpPr/>
            <p:nvPr>
              <p:custDataLst>
                <p:tags r:id="rId3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7866" y="2327"/>
              <a:ext cx="1204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kumimoji="1" lang="en-US" altLang="zh-CN" sz="2400" b="1" dirty="0">
                  <a:solidFill>
                    <a:schemeClr val="accent1"/>
                  </a:solidFill>
                  <a:sym typeface="+mn-ea"/>
                </a:rPr>
                <a:t>Complexity analysis &amp; Simulations</a:t>
              </a:r>
              <a:r>
                <a:rPr lang="zh-CN" altLang="zh-CN" sz="2400" dirty="0"/>
                <a:t> </a:t>
              </a:r>
              <a:endParaRPr lang="zh-CN" altLang="en-US" sz="2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582930" y="3985284"/>
            <a:ext cx="4838605" cy="2003337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</a:t>
            </a:r>
            <a:r>
              <a:rPr lang="zh-CN" altLang="zh-CN" dirty="0"/>
              <a:t>computational </a:t>
            </a:r>
            <a:r>
              <a:rPr lang="zh-CN" altLang="zh-CN" dirty="0">
                <a:solidFill>
                  <a:srgbClr val="EEBD4A"/>
                </a:solidFill>
              </a:rPr>
              <a:t>complexity</a:t>
            </a:r>
            <a:r>
              <a:rPr lang="zh-CN" altLang="zh-CN" dirty="0"/>
              <a:t> of WMMSE grows </a:t>
            </a:r>
            <a:r>
              <a:rPr lang="zh-CN" altLang="zh-CN" dirty="0">
                <a:solidFill>
                  <a:srgbClr val="EEBD4A"/>
                </a:solidFill>
              </a:rPr>
              <a:t>cubically</a:t>
            </a:r>
            <a:r>
              <a:rPr lang="zh-CN" altLang="zh-CN" dirty="0"/>
              <a:t>, which becomes unaffordable with the rapid increment of the number of the transmit antennas</a:t>
            </a:r>
            <a:r>
              <a:rPr lang="en-US" altLang="zh-CN" dirty="0"/>
              <a:t>.</a:t>
            </a:r>
            <a:endParaRPr kumimoji="1" 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1.  </a:t>
            </a:r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Introduction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1479" y="1291558"/>
            <a:ext cx="11138095" cy="1929793"/>
            <a:chOff x="1476" y="2270"/>
            <a:chExt cx="8494" cy="3147"/>
          </a:xfrm>
        </p:grpSpPr>
        <p:grpSp>
          <p:nvGrpSpPr>
            <p:cNvPr id="9" name="组合 8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algn="l"/>
                <a:endParaRPr kumimoji="1" lang="zh-CN" altLang="en-US" sz="16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CC00"/>
                    </a:solidFill>
                  </a:rPr>
                  <a:t>T</a:t>
                </a:r>
                <a:r>
                  <a:rPr kumimoji="1" lang="zh-CN" altLang="zh-CN" sz="2000" b="1" dirty="0">
                    <a:solidFill>
                      <a:srgbClr val="FFCC00"/>
                    </a:solidFill>
                  </a:rPr>
                  <a:t>he sum rate of the downlink massive MIMO systems</a:t>
                </a:r>
                <a:endParaRPr kumimoji="1" lang="en-US" altLang="zh-CN" sz="2000" b="1" dirty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599" y="3215"/>
              <a:ext cx="8352" cy="220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dirty="0"/>
                <a:t>T</a:t>
              </a:r>
              <a:r>
                <a:rPr lang="zh-CN" altLang="zh-CN" dirty="0"/>
                <a:t>he celebrated </a:t>
              </a:r>
              <a:r>
                <a:rPr lang="zh-CN" altLang="zh-CN" dirty="0">
                  <a:solidFill>
                    <a:srgbClr val="EEBD4A"/>
                  </a:solidFill>
                </a:rPr>
                <a:t>WMMSE</a:t>
              </a:r>
              <a:r>
                <a:rPr lang="zh-CN" altLang="zh-CN" dirty="0"/>
                <a:t> algorithm tries to solve the constrained weighted sum rate (</a:t>
              </a:r>
              <a:r>
                <a:rPr lang="zh-CN" altLang="zh-CN" dirty="0">
                  <a:solidFill>
                    <a:srgbClr val="EEBD4A"/>
                  </a:solidFill>
                </a:rPr>
                <a:t>WSR</a:t>
              </a:r>
              <a:r>
                <a:rPr lang="zh-CN" altLang="zh-CN" dirty="0"/>
                <a:t>) </a:t>
              </a:r>
              <a:r>
                <a:rPr lang="zh-CN" altLang="zh-CN" dirty="0">
                  <a:solidFill>
                    <a:srgbClr val="EEBD4A"/>
                  </a:solidFill>
                </a:rPr>
                <a:t>maximization</a:t>
              </a:r>
              <a:r>
                <a:rPr lang="zh-CN" altLang="zh-CN" dirty="0">
                  <a:solidFill>
                    <a:srgbClr val="FFCC00"/>
                  </a:solidFill>
                </a:rPr>
                <a:t> </a:t>
              </a:r>
              <a:r>
                <a:rPr lang="zh-CN" altLang="zh-CN" dirty="0"/>
                <a:t>problem via block coordinate descent (BCD) method. </a:t>
              </a:r>
              <a:endParaRPr lang="en-US" altLang="zh-CN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/>
                <a:t>B</a:t>
              </a:r>
              <a:r>
                <a:rPr lang="zh-CN" altLang="zh-CN" dirty="0"/>
                <a:t>y making use of </a:t>
              </a:r>
              <a:r>
                <a:rPr lang="zh-CN" altLang="zh-CN" dirty="0">
                  <a:solidFill>
                    <a:schemeClr val="tx1"/>
                  </a:solidFill>
                </a:rPr>
                <a:t>the full power property</a:t>
              </a:r>
              <a:r>
                <a:rPr lang="zh-CN" altLang="zh-CN" dirty="0"/>
                <a:t>, the </a:t>
              </a:r>
              <a:r>
                <a:rPr lang="zh-CN" altLang="zh-CN" dirty="0">
                  <a:solidFill>
                    <a:srgbClr val="EEBD4A"/>
                  </a:solidFill>
                </a:rPr>
                <a:t>constrained</a:t>
              </a:r>
              <a:r>
                <a:rPr lang="zh-CN" altLang="zh-CN" dirty="0"/>
                <a:t> WSR maximization problem</a:t>
              </a:r>
              <a:r>
                <a:rPr lang="en-US" altLang="zh-CN" dirty="0"/>
                <a:t> can</a:t>
              </a:r>
              <a:r>
                <a:rPr lang="zh-CN" altLang="en-US" dirty="0"/>
                <a:t> </a:t>
              </a:r>
              <a:r>
                <a:rPr lang="en-US" altLang="zh-CN" dirty="0"/>
                <a:t>be</a:t>
              </a:r>
              <a:r>
                <a:rPr lang="zh-CN" altLang="zh-CN" dirty="0"/>
                <a:t> transform</a:t>
              </a:r>
              <a:r>
                <a:rPr lang="en-US" altLang="zh-CN" dirty="0"/>
                <a:t>ed </a:t>
              </a:r>
              <a:r>
                <a:rPr lang="zh-CN" altLang="zh-CN" dirty="0"/>
                <a:t>into an equivalent </a:t>
              </a:r>
              <a:r>
                <a:rPr lang="zh-CN" altLang="zh-CN" dirty="0">
                  <a:solidFill>
                    <a:srgbClr val="EEBD4A"/>
                  </a:solidFill>
                </a:rPr>
                <a:t>unconstrained problem</a:t>
              </a:r>
              <a:r>
                <a:rPr lang="zh-CN" altLang="zh-CN" dirty="0"/>
                <a:t>.</a:t>
              </a:r>
              <a:endParaRPr kumimoji="1" lang="zh-CN" altLang="en-US" b="1" dirty="0"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27099" y="3741536"/>
            <a:ext cx="3952340" cy="442674"/>
          </a:xfrm>
          <a:prstGeom prst="roundRect">
            <a:avLst/>
          </a:prstGeom>
          <a:solidFill>
            <a:srgbClr val="EEBD4A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356115"/>
                </a:solidFill>
                <a:sym typeface="+mn-ea"/>
              </a:rPr>
              <a:t>The main problem of </a:t>
            </a:r>
            <a:r>
              <a:rPr kumimoji="1" lang="zh-CN" altLang="zh-CN" sz="2000" b="1" dirty="0">
                <a:solidFill>
                  <a:srgbClr val="356115"/>
                </a:solidFill>
              </a:rPr>
              <a:t>WMMSE</a:t>
            </a:r>
            <a:endParaRPr kumimoji="1" lang="en-US" altLang="zh-CN" sz="2000" b="1" dirty="0">
              <a:solidFill>
                <a:srgbClr val="356115"/>
              </a:solidFill>
              <a:sym typeface="+mn-ea"/>
            </a:endParaRPr>
          </a:p>
        </p:txBody>
      </p:sp>
      <p:cxnSp>
        <p:nvCxnSpPr>
          <p:cNvPr id="3" name="曲线连接符 2"/>
          <p:cNvCxnSpPr>
            <a:stCxn id="6" idx="6"/>
            <a:endCxn id="13" idx="1"/>
          </p:cNvCxnSpPr>
          <p:nvPr/>
        </p:nvCxnSpPr>
        <p:spPr>
          <a:xfrm>
            <a:off x="4689231" y="3965703"/>
            <a:ext cx="1702219" cy="100702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278966" y="3636650"/>
            <a:ext cx="2410265" cy="65810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732946" y="4278175"/>
          <a:ext cx="4249397" cy="136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00" imgH="21945600" progId="Equation.DSMT4">
                  <p:embed/>
                </p:oleObj>
              </mc:Choice>
              <mc:Fallback>
                <p:oleObj name="Equation" r:id="rId5" imgW="68580000" imgH="219456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2946" y="4278175"/>
                        <a:ext cx="4249397" cy="136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391450" y="3985284"/>
            <a:ext cx="4838605" cy="1974884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>
                <a:sym typeface="+mn-ea"/>
              </a:rPr>
              <a:t>1.  Introduction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36097" y="2279894"/>
            <a:ext cx="4842300" cy="920506"/>
            <a:chOff x="3085" y="2613"/>
            <a:chExt cx="5971" cy="943"/>
          </a:xfrm>
        </p:grpSpPr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3085" y="2613"/>
              <a:ext cx="5958" cy="943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3155" y="2790"/>
              <a:ext cx="5901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CC00"/>
                  </a:solidFill>
                </a:rPr>
                <a:t>Works for massive </a:t>
              </a:r>
              <a:r>
                <a:rPr kumimoji="1" lang="en-US" altLang="zh-CN" sz="2000" b="1" dirty="0">
                  <a:solidFill>
                    <a:srgbClr val="FFCC00"/>
                  </a:solidFill>
                </a:rPr>
                <a:t>MIMO and guarantees convergence</a:t>
              </a:r>
            </a:p>
          </p:txBody>
        </p:sp>
      </p:grp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742324" y="3200400"/>
            <a:ext cx="4819232" cy="304382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000" dirty="0"/>
              <a:t>T</a:t>
            </a:r>
            <a:r>
              <a:rPr kumimoji="1" lang="zh-CN" altLang="zh-CN" sz="2000" dirty="0"/>
              <a:t>he generalized Broyden-Fletcher-Goldfarb-Shanno (BFGS) quasi-Newton method</a:t>
            </a:r>
            <a:r>
              <a:rPr kumimoji="1" lang="en-US" altLang="zh-CN" sz="2000" dirty="0"/>
              <a:t> is a</a:t>
            </a:r>
            <a:r>
              <a:rPr kumimoji="1" lang="zh-CN" altLang="zh-CN" sz="2000" dirty="0">
                <a:sym typeface="+mn-ea"/>
              </a:rPr>
              <a:t>dopt</a:t>
            </a:r>
            <a:r>
              <a:rPr kumimoji="1" lang="en-US" altLang="zh-CN" sz="2000" dirty="0">
                <a:sym typeface="+mn-ea"/>
              </a:rPr>
              <a:t>ed</a:t>
            </a:r>
            <a:r>
              <a:rPr kumimoji="1" lang="zh-CN" altLang="zh-CN" sz="2000" dirty="0"/>
              <a:t> into the WMMSE algorith</a:t>
            </a:r>
            <a:r>
              <a:rPr kumimoji="1" lang="en-US" altLang="zh-CN" sz="2000" dirty="0"/>
              <a:t>m</a:t>
            </a:r>
            <a:endParaRPr kumimoji="1" lang="en-US" sz="2000" dirty="0"/>
          </a:p>
        </p:txBody>
      </p:sp>
      <p:sp>
        <p:nvSpPr>
          <p:cNvPr id="26" name="矩形: 圆角 55"/>
          <p:cNvSpPr/>
          <p:nvPr>
            <p:custDataLst>
              <p:tags r:id="rId3"/>
            </p:custDataLst>
          </p:nvPr>
        </p:nvSpPr>
        <p:spPr>
          <a:xfrm>
            <a:off x="0" y="1156970"/>
            <a:ext cx="12211685" cy="810260"/>
          </a:xfrm>
          <a:prstGeom prst="rect">
            <a:avLst/>
          </a:prstGeom>
          <a:solidFill>
            <a:srgbClr val="EEBD4A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400" b="1" dirty="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The proposed </a:t>
            </a:r>
            <a:r>
              <a:rPr lang="zh-CN" altLang="zh-CN" sz="2400" b="1" dirty="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charset="0"/>
              </a:rPr>
              <a:t>WMMSE-BFGS </a:t>
            </a:r>
            <a:r>
              <a:rPr lang="fr-FR" altLang="zh-CN" sz="2400" b="1" dirty="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algorithm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下箭头 17"/>
          <p:cNvSpPr/>
          <p:nvPr/>
        </p:nvSpPr>
        <p:spPr>
          <a:xfrm rot="16200000">
            <a:off x="5962968" y="4063777"/>
            <a:ext cx="266065" cy="53467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669258" y="2279894"/>
            <a:ext cx="4842300" cy="920506"/>
            <a:chOff x="3085" y="2613"/>
            <a:chExt cx="5971" cy="943"/>
          </a:xfrm>
        </p:grpSpPr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3085" y="2613"/>
              <a:ext cx="5958" cy="943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endParaRPr kumimoji="1" lang="zh-CN" altLang="en-US" dirty="0"/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3155" y="2790"/>
              <a:ext cx="5901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CC00"/>
                  </a:solidFill>
                  <a:sym typeface="+mn-ea"/>
                </a:rPr>
                <a:t>Low complexity</a:t>
              </a:r>
              <a:endParaRPr kumimoji="1" lang="en-US" altLang="zh-CN" sz="2000" b="1" dirty="0">
                <a:solidFill>
                  <a:srgbClr val="FFCC00"/>
                </a:solidFill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675485" y="3200400"/>
            <a:ext cx="4819232" cy="304382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000" dirty="0"/>
              <a:t>C</a:t>
            </a:r>
            <a:r>
              <a:rPr kumimoji="1" lang="zh-CN" altLang="zh-CN" sz="2000" dirty="0"/>
              <a:t>omplexity</a:t>
            </a:r>
            <a:r>
              <a:rPr kumimoji="1" lang="en-US" altLang="zh-CN" sz="2000" dirty="0"/>
              <a:t> of the proposed</a:t>
            </a:r>
            <a:r>
              <a:rPr kumimoji="1" lang="zh-CN" altLang="zh-CN" sz="2000" dirty="0"/>
              <a:t> WMMSE-BFGS algorithm scales </a:t>
            </a:r>
            <a:r>
              <a:rPr kumimoji="1" lang="zh-CN" altLang="zh-CN" sz="2000" dirty="0">
                <a:solidFill>
                  <a:srgbClr val="EEBD4A"/>
                </a:solidFill>
              </a:rPr>
              <a:t>linearly</a:t>
            </a:r>
            <a:r>
              <a:rPr kumimoji="1" lang="zh-CN" altLang="zh-CN" sz="2000" dirty="0"/>
              <a:t> with respect to the number of transmit antennas</a:t>
            </a:r>
            <a:endParaRPr kumimoji="1" lang="en-US" altLang="zh-CN" sz="2000" dirty="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2.  System model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489585" y="4071620"/>
            <a:ext cx="5231130" cy="2193290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97184" y="1595197"/>
            <a:ext cx="5223046" cy="1629617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76012" y="1592236"/>
            <a:ext cx="5223046" cy="4672830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97205" y="1159510"/>
            <a:ext cx="5223510" cy="43561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kumimoji="1" lang="en-US" altLang="zh-CN" sz="2000" b="1" i="1" dirty="0">
                <a:solidFill>
                  <a:schemeClr val="bg1"/>
                </a:solidFill>
                <a:sym typeface="+mn-ea"/>
              </a:rPr>
              <a:t>A downlink massive MIMO system</a:t>
            </a:r>
          </a:p>
        </p:txBody>
      </p:sp>
      <p:sp>
        <p:nvSpPr>
          <p:cNvPr id="64" name="矩形 63"/>
          <p:cNvSpPr/>
          <p:nvPr/>
        </p:nvSpPr>
        <p:spPr>
          <a:xfrm>
            <a:off x="6369685" y="1159510"/>
            <a:ext cx="5229860" cy="43561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kumimoji="1" lang="en-US" altLang="zh-CN" sz="2000" b="1" i="1" dirty="0">
                <a:solidFill>
                  <a:schemeClr val="bg1"/>
                </a:solidFill>
                <a:sym typeface="+mn-ea"/>
              </a:rPr>
              <a:t>The equivalent MSE minimization problem</a:t>
            </a:r>
          </a:p>
        </p:txBody>
      </p:sp>
      <p:sp>
        <p:nvSpPr>
          <p:cNvPr id="65" name="矩形 64"/>
          <p:cNvSpPr/>
          <p:nvPr/>
        </p:nvSpPr>
        <p:spPr>
          <a:xfrm>
            <a:off x="488950" y="3636010"/>
            <a:ext cx="5231130" cy="43561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solidFill>
                  <a:schemeClr val="bg1"/>
                </a:solidFill>
                <a:sym typeface="+mn-ea"/>
              </a:rPr>
              <a:t>The </a:t>
            </a:r>
            <a:r>
              <a:rPr kumimoji="1" lang="zh-CN" altLang="zh-CN" sz="2000" b="1" i="1" dirty="0">
                <a:solidFill>
                  <a:schemeClr val="bg1"/>
                </a:solidFill>
                <a:sym typeface="+mn-ea"/>
              </a:rPr>
              <a:t>WSR maximization problem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842125" y="3844233"/>
            <a:ext cx="4248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T</a:t>
            </a:r>
            <a:r>
              <a:rPr kumimoji="1" lang="zh-CN" altLang="zh-CN" dirty="0"/>
              <a:t>he MSE matrix</a:t>
            </a:r>
            <a:r>
              <a:rPr kumimoji="1" lang="en-US" altLang="zh-CN" dirty="0"/>
              <a:t>   </a:t>
            </a:r>
            <a:r>
              <a:rPr kumimoji="1" lang="zh-CN" altLang="zh-CN" dirty="0"/>
              <a:t> </a:t>
            </a:r>
            <a:r>
              <a:rPr kumimoji="1" lang="en-US" altLang="zh-CN" dirty="0"/>
              <a:t>                 </a:t>
            </a:r>
            <a:r>
              <a:rPr kumimoji="1" lang="zh-CN" altLang="zh-CN" dirty="0"/>
              <a:t>of user k is</a:t>
            </a:r>
            <a:endParaRPr kumimoji="1" lang="zh-CN" altLang="en-US" dirty="0"/>
          </a:p>
        </p:txBody>
      </p:sp>
      <p:graphicFrame>
        <p:nvGraphicFramePr>
          <p:cNvPr id="94" name="对象 93"/>
          <p:cNvGraphicFramePr>
            <a:graphicFrameLocks noChangeAspect="1"/>
          </p:cNvGraphicFramePr>
          <p:nvPr/>
        </p:nvGraphicFramePr>
        <p:xfrm>
          <a:off x="1073836" y="1793812"/>
          <a:ext cx="1050925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73600" imgH="9448800" progId="Equation.DSMT4">
                  <p:embed/>
                </p:oleObj>
              </mc:Choice>
              <mc:Fallback>
                <p:oleObj name="Equation" r:id="rId5" imgW="17373600" imgH="9448800" progId="Equation.DSMT4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3836" y="1793812"/>
                        <a:ext cx="1050925" cy="575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/>
          <p:cNvGraphicFramePr>
            <a:graphicFrameLocks noChangeAspect="1"/>
          </p:cNvGraphicFramePr>
          <p:nvPr/>
        </p:nvGraphicFramePr>
        <p:xfrm>
          <a:off x="1073466" y="2384037"/>
          <a:ext cx="3743960" cy="61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607200" imgH="9448800" progId="Equation.DSMT4">
                  <p:embed/>
                </p:oleObj>
              </mc:Choice>
              <mc:Fallback>
                <p:oleObj name="Equation" r:id="rId7" imgW="57607200" imgH="9448800" progId="Equation.DSMT4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3466" y="2384037"/>
                        <a:ext cx="3743960" cy="61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/>
          <p:cNvGraphicFramePr>
            <a:graphicFrameLocks noChangeAspect="1"/>
          </p:cNvGraphicFramePr>
          <p:nvPr/>
        </p:nvGraphicFramePr>
        <p:xfrm>
          <a:off x="6842125" y="1802444"/>
          <a:ext cx="380111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778400" imgH="9753600" progId="Equation.DSMT4">
                  <p:embed/>
                </p:oleObj>
              </mc:Choice>
              <mc:Fallback>
                <p:oleObj name="Equation" r:id="rId9" imgW="55778400" imgH="9753600" progId="Equation.DSMT4">
                  <p:embed/>
                  <p:pic>
                    <p:nvPicPr>
                      <p:cNvPr id="0" name="对象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2125" y="1802444"/>
                        <a:ext cx="380111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/>
          <p:cNvGraphicFramePr>
            <a:graphicFrameLocks noChangeAspect="1"/>
          </p:cNvGraphicFramePr>
          <p:nvPr/>
        </p:nvGraphicFramePr>
        <p:xfrm>
          <a:off x="7197581" y="2813201"/>
          <a:ext cx="272224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281600" imgH="13411200" progId="Equation.DSMT4">
                  <p:embed/>
                </p:oleObj>
              </mc:Choice>
              <mc:Fallback>
                <p:oleObj name="Equation" r:id="rId11" imgW="43281600" imgH="13411200" progId="Equation.DSMT4">
                  <p:embed/>
                  <p:pic>
                    <p:nvPicPr>
                      <p:cNvPr id="0" name="对象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97581" y="2813201"/>
                        <a:ext cx="272224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/>
          <p:cNvGraphicFramePr>
            <a:graphicFrameLocks noChangeAspect="1"/>
          </p:cNvGraphicFramePr>
          <p:nvPr/>
        </p:nvGraphicFramePr>
        <p:xfrm>
          <a:off x="1073836" y="4238132"/>
          <a:ext cx="2933065" cy="124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014400" imgH="18592800" progId="Equation.DSMT4">
                  <p:embed/>
                </p:oleObj>
              </mc:Choice>
              <mc:Fallback>
                <p:oleObj name="Equation" r:id="rId13" imgW="39014400" imgH="18592800" progId="Equation.DSMT4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3836" y="4238132"/>
                        <a:ext cx="2933065" cy="1247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/>
        </p:nvGraphicFramePr>
        <p:xfrm>
          <a:off x="7185025" y="4400843"/>
          <a:ext cx="429387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60000" imgH="5181600" progId="Equation.DSMT4">
                  <p:embed/>
                </p:oleObj>
              </mc:Choice>
              <mc:Fallback>
                <p:oleObj name="Equation" r:id="rId15" imgW="60960000" imgH="5181600" progId="Equation.DSMT4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85025" y="4400843"/>
                        <a:ext cx="429387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/>
          <p:cNvGraphicFramePr>
            <a:graphicFrameLocks noChangeAspect="1"/>
          </p:cNvGraphicFramePr>
          <p:nvPr/>
        </p:nvGraphicFramePr>
        <p:xfrm>
          <a:off x="7516743" y="5097793"/>
          <a:ext cx="3453130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302400" imgH="10058400" progId="Equation.DSMT4">
                  <p:embed/>
                </p:oleObj>
              </mc:Choice>
              <mc:Fallback>
                <p:oleObj name="Equation" r:id="rId17" imgW="57302400" imgH="10058400" progId="Equation.DSMT4">
                  <p:embed/>
                  <p:pic>
                    <p:nvPicPr>
                      <p:cNvPr id="0" name="对象 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16743" y="5097793"/>
                        <a:ext cx="3453130" cy="60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/>
          <p:cNvGraphicFramePr>
            <a:graphicFrameLocks noChangeAspect="1"/>
          </p:cNvGraphicFramePr>
          <p:nvPr/>
        </p:nvGraphicFramePr>
        <p:xfrm>
          <a:off x="8849606" y="3869290"/>
          <a:ext cx="1062990" cy="36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40000" imgH="5181600" progId="Equation.DSMT4">
                  <p:embed/>
                </p:oleObj>
              </mc:Choice>
              <mc:Fallback>
                <p:oleObj name="Equation" r:id="rId19" imgW="15240000" imgH="5181600" progId="Equation.DSMT4">
                  <p:embed/>
                  <p:pic>
                    <p:nvPicPr>
                      <p:cNvPr id="0" name="对象 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49606" y="3869290"/>
                        <a:ext cx="1062990" cy="36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/>
        </p:nvGraphicFramePr>
        <p:xfrm>
          <a:off x="5175250" y="2873375"/>
          <a:ext cx="914400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38400" imgH="3962400" progId="Equation.DSMT4">
                  <p:embed/>
                </p:oleObj>
              </mc:Choice>
              <mc:Fallback>
                <p:oleObj name="Equation" r:id="rId21" imgW="2438400" imgH="3962400" progId="Equation.DSMT4">
                  <p:embed/>
                  <p:pic>
                    <p:nvPicPr>
                      <p:cNvPr id="0" name="对象 2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75250" y="2873375"/>
                        <a:ext cx="914400" cy="18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文本框 112"/>
          <p:cNvSpPr txBox="1"/>
          <p:nvPr/>
        </p:nvSpPr>
        <p:spPr>
          <a:xfrm>
            <a:off x="640080" y="1836516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4" name="文本框 113"/>
          <p:cNvSpPr txBox="1"/>
          <p:nvPr/>
        </p:nvSpPr>
        <p:spPr>
          <a:xfrm>
            <a:off x="640080" y="2478852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5" name="文本框 114"/>
          <p:cNvSpPr txBox="1"/>
          <p:nvPr/>
        </p:nvSpPr>
        <p:spPr>
          <a:xfrm>
            <a:off x="640080" y="4272334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6" name="文本框 115"/>
          <p:cNvSpPr txBox="1"/>
          <p:nvPr/>
        </p:nvSpPr>
        <p:spPr>
          <a:xfrm>
            <a:off x="640080" y="5553807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7" name="文本框 116"/>
          <p:cNvSpPr txBox="1"/>
          <p:nvPr/>
        </p:nvSpPr>
        <p:spPr>
          <a:xfrm>
            <a:off x="6486402" y="1897136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8" name="文本框 117"/>
          <p:cNvSpPr txBox="1"/>
          <p:nvPr/>
        </p:nvSpPr>
        <p:spPr>
          <a:xfrm>
            <a:off x="6841858" y="2833511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7185025" y="5115822"/>
            <a:ext cx="2401450" cy="480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123" name="对象 122"/>
          <p:cNvGraphicFramePr>
            <a:graphicFrameLocks noChangeAspect="1"/>
          </p:cNvGraphicFramePr>
          <p:nvPr/>
        </p:nvGraphicFramePr>
        <p:xfrm>
          <a:off x="1009650" y="5461655"/>
          <a:ext cx="4108450" cy="6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14470" imgH="650875" progId="Equation.DSMT4">
                  <p:embed/>
                </p:oleObj>
              </mc:Choice>
              <mc:Fallback>
                <p:oleObj name="Equation" r:id="rId23" imgW="4014470" imgH="650875" progId="Equation.DSMT4">
                  <p:embed/>
                  <p:pic>
                    <p:nvPicPr>
                      <p:cNvPr id="0" name="对象 1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9650" y="5461655"/>
                        <a:ext cx="4108450" cy="6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sym typeface="+mn-ea"/>
              </a:rPr>
              <a:t>2.  System model</a:t>
            </a:r>
            <a:endParaRPr kumimoji="1" lang="en-US" altLang="zh-CN" sz="29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288395" y="5253355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" y="2160337"/>
            <a:ext cx="5360670" cy="40913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9237" y="3113073"/>
            <a:ext cx="4698609" cy="144930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819237" y="3219734"/>
                <a:ext cx="4649644" cy="1235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The </a:t>
                </a:r>
                <a:r>
                  <a:rPr kumimoji="1" lang="zh-CN" altLang="zh-CN" dirty="0"/>
                  <a:t>complexity cost of WMMSE is </a:t>
                </a:r>
                <a:r>
                  <a:rPr kumimoji="1" lang="zh-CN" altLang="zh-CN" b="1" i="1" dirty="0">
                    <a:solidFill>
                      <a:srgbClr val="EEBD4A"/>
                    </a:solidFill>
                  </a:rPr>
                  <a:t>dominated</a:t>
                </a:r>
                <a:r>
                  <a:rPr kumimoji="1" lang="zh-CN" altLang="zh-CN" b="1" i="1" dirty="0"/>
                  <a:t> </a:t>
                </a:r>
                <a:r>
                  <a:rPr kumimoji="1" lang="zh-CN" altLang="zh-CN" b="1" i="1" dirty="0">
                    <a:solidFill>
                      <a:srgbClr val="EEBD4A"/>
                    </a:solidFill>
                  </a:rPr>
                  <a:t>by the update of</a:t>
                </a:r>
                <a:r>
                  <a:rPr kumimoji="1" lang="en-US" altLang="zh-CN" b="1" i="1" dirty="0">
                    <a:solidFill>
                      <a:srgbClr val="EEBD4A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b="1" i="1" smtClean="0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1" i="1" smtClean="0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EEBD4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1" lang="en-US" altLang="zh-CN" b="1" i="1" dirty="0">
                  <a:solidFill>
                    <a:srgbClr val="EEBD4A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D</a:t>
                </a:r>
                <a:r>
                  <a:rPr kumimoji="1" lang="zh-CN" altLang="zh-CN" dirty="0"/>
                  <a:t>ue to the matrix inversion</a:t>
                </a:r>
                <a:r>
                  <a:rPr kumimoji="1" lang="en-US" altLang="zh-CN" dirty="0"/>
                  <a:t>, </a:t>
                </a:r>
                <a:r>
                  <a:rPr kumimoji="1" lang="zh-CN" altLang="zh-CN" dirty="0"/>
                  <a:t>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zh-CN" dirty="0"/>
                  <a:t>reaches a complexity order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b="1" i="1" smtClean="0">
                        <a:solidFill>
                          <a:srgbClr val="EEBD4A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kumimoji="1" lang="zh-CN" altLang="en-US" b="1" i="1" smtClean="0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b="1" i="1" smtClean="0">
                                <a:solidFill>
                                  <a:srgbClr val="EEBD4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 smtClean="0">
                                <a:solidFill>
                                  <a:srgbClr val="EEBD4A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kumimoji="1" lang="en-US" altLang="zh-CN" b="1" i="1" smtClean="0">
                                <a:solidFill>
                                  <a:srgbClr val="EEBD4A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37" y="3219734"/>
                <a:ext cx="4649644" cy="1235979"/>
              </a:xfrm>
              <a:prstGeom prst="rect">
                <a:avLst/>
              </a:prstGeom>
              <a:blipFill rotWithShape="1">
                <a:blip r:embed="rId6"/>
                <a:stretch>
                  <a:fillRect l="-13" t="-23" r="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902335" y="1539307"/>
            <a:ext cx="5031740" cy="5041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i="1" dirty="0">
                <a:solidFill>
                  <a:srgbClr val="EEBD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WMMSE Algorithm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454658" y="1143158"/>
            <a:ext cx="11142985" cy="120469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285750" indent="-285750" algn="l" fontAlgn="auto">
              <a:lnSpc>
                <a:spcPct val="125000"/>
              </a:lnSpc>
              <a:buFont typeface="Wingdings" panose="05000000000000000000" charset="0"/>
              <a:buChar char="Ø"/>
            </a:pPr>
            <a:endParaRPr kumimoji="1"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575310" y="57785"/>
            <a:ext cx="10965180" cy="845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3. 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he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 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17088" y="1224199"/>
                <a:ext cx="10744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I</a:t>
                </a:r>
                <a:r>
                  <a:rPr kumimoji="1" lang="zh-CN" altLang="zh-CN" dirty="0"/>
                  <a:t>n WMMSE, by fixing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, </a:t>
                </a:r>
                <a:r>
                  <a:rPr kumimoji="1" lang="zh-CN" altLang="zh-CN" b="1" i="1" dirty="0">
                    <a:solidFill>
                      <a:srgbClr val="EEBD4A"/>
                    </a:solidFill>
                  </a:rPr>
                  <a:t>the optimization problem</a:t>
                </a:r>
                <a:r>
                  <a:rPr kumimoji="1" lang="en-US" altLang="zh-CN" b="1" i="1" dirty="0">
                    <a:solidFill>
                      <a:srgbClr val="EEBD4A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b="1" i="1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EEBD4A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zh-CN" altLang="zh-CN" b="1" i="1" dirty="0"/>
                  <a:t> </a:t>
                </a:r>
                <a:r>
                  <a:rPr kumimoji="1" lang="zh-CN" altLang="zh-CN" dirty="0"/>
                  <a:t>turns out to be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88" y="1224199"/>
                <a:ext cx="1074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" t="-150" r="1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1363952" y="5273793"/>
          <a:ext cx="1224702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7570" imgH="255905" progId="Equation.DSMT4">
                  <p:embed/>
                </p:oleObj>
              </mc:Choice>
              <mc:Fallback>
                <p:oleObj name="Equation" r:id="rId8" imgW="877570" imgH="255905" progId="Equation.DSMT4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3952" y="5273793"/>
                        <a:ext cx="1224702" cy="36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1008210" y="4259211"/>
          <a:ext cx="28162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87200" imgH="7924800" progId="Equation.DSMT4">
                  <p:embed/>
                </p:oleObj>
              </mc:Choice>
              <mc:Fallback>
                <p:oleObj name="Equation" r:id="rId10" imgW="49987200" imgH="7924800" progId="Equation.DSMT4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8210" y="4259211"/>
                        <a:ext cx="28162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575445" y="3508901"/>
            <a:ext cx="4868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T</a:t>
            </a:r>
            <a:r>
              <a:rPr kumimoji="1" lang="zh-CN" altLang="zh-CN" dirty="0"/>
              <a:t>he </a:t>
            </a:r>
            <a:r>
              <a:rPr kumimoji="1" lang="zh-CN" altLang="zh-CN" b="1" i="1" dirty="0">
                <a:solidFill>
                  <a:srgbClr val="EEBD4A"/>
                </a:solidFill>
              </a:rPr>
              <a:t>traditional Newton </a:t>
            </a:r>
            <a:r>
              <a:rPr kumimoji="1" lang="zh-CN" altLang="zh-CN" dirty="0"/>
              <a:t>method</a:t>
            </a:r>
            <a:r>
              <a:rPr kumimoji="1" lang="zh-CN" altLang="zh-CN" dirty="0">
                <a:solidFill>
                  <a:srgbClr val="EEBD4A"/>
                </a:solidFill>
              </a:rPr>
              <a:t> </a:t>
            </a:r>
            <a:r>
              <a:rPr kumimoji="1" lang="zh-CN" altLang="zh-CN" dirty="0"/>
              <a:t>for seeking</a:t>
            </a:r>
            <a:r>
              <a:rPr kumimoji="1" lang="en-US" altLang="zh-CN" dirty="0"/>
              <a:t>     </a:t>
            </a:r>
            <a:r>
              <a:rPr kumimoji="1" lang="zh-CN" altLang="zh-CN" dirty="0"/>
              <a:t> works iteratively by </a:t>
            </a:r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454805" y="3368767"/>
            <a:ext cx="5158350" cy="2643779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5012602" y="3553501"/>
          <a:ext cx="251484" cy="34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62400" imgH="5486400" progId="Equation.DSMT4">
                  <p:embed/>
                </p:oleObj>
              </mc:Choice>
              <mc:Fallback>
                <p:oleObj name="Equation" r:id="rId12" imgW="3962400" imgH="5486400" progId="Equation.DSMT4">
                  <p:embed/>
                  <p:pic>
                    <p:nvPicPr>
                      <p:cNvPr id="0" name="图片 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12602" y="3553501"/>
                        <a:ext cx="251484" cy="34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0" y="2524936"/>
            <a:ext cx="12192635" cy="563873"/>
            <a:chOff x="0" y="2639"/>
            <a:chExt cx="19610" cy="2173"/>
          </a:xfrm>
          <a:solidFill>
            <a:srgbClr val="EEBD4A"/>
          </a:solidFill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0" y="2639"/>
              <a:ext cx="19610" cy="2173"/>
            </a:xfrm>
            <a:prstGeom prst="rect">
              <a:avLst/>
            </a:prstGeom>
            <a:grpFill/>
            <a:effectLst>
              <a:reflection blurRad="6350" stA="52000" endA="300" endPos="20000" dir="5400000" sy="-100000" algn="bl" rotWithShape="0"/>
            </a:effectLst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endParaRPr kumimoji="1" lang="zh-CN" altLang="en-US" dirty="0"/>
            </a:p>
          </p:txBody>
        </p:sp>
        <p:sp>
          <p:nvSpPr>
            <p:cNvPr id="15" name="矩形: 圆角 55"/>
            <p:cNvSpPr/>
            <p:nvPr>
              <p:custDataLst>
                <p:tags r:id="rId3"/>
              </p:custDataLst>
            </p:nvPr>
          </p:nvSpPr>
          <p:spPr>
            <a:xfrm>
              <a:off x="481" y="2877"/>
              <a:ext cx="18276" cy="1697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Goal: Solve the subproblem</a:t>
              </a:r>
              <a:r>
                <a:rPr kumimoji="1" lang="en-US" altLang="zh-CN" sz="2400" b="1" i="1" dirty="0">
                  <a:solidFill>
                    <a:srgbClr val="EEBD4A"/>
                  </a:solidFill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with lower complexity</a:t>
              </a:r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003980" y="4772443"/>
            <a:ext cx="4401409" cy="39932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305677" y="4806671"/>
            <a:ext cx="3623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                      </a:t>
            </a:r>
            <a:r>
              <a:rPr lang="zh-CN" altLang="en-US" dirty="0"/>
              <a:t>：</a:t>
            </a:r>
            <a:r>
              <a:rPr kumimoji="1" lang="en-US" altLang="zh-CN" dirty="0"/>
              <a:t>t</a:t>
            </a:r>
            <a:r>
              <a:rPr kumimoji="1" lang="pt-BR" altLang="zh-CN" dirty="0"/>
              <a:t>he </a:t>
            </a:r>
            <a:r>
              <a:rPr kumimoji="1" lang="zh-CN" altLang="zh-CN" b="1" i="1" dirty="0">
                <a:solidFill>
                  <a:srgbClr val="EEBD4A"/>
                </a:solidFill>
              </a:rPr>
              <a:t>gradient</a:t>
            </a:r>
            <a:endParaRPr lang="zh-CN" altLang="en-US" dirty="0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302810" y="4857014"/>
          <a:ext cx="1346985" cy="29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432000" imgH="6096000" progId="Equation.DSMT4">
                  <p:embed/>
                </p:oleObj>
              </mc:Choice>
              <mc:Fallback>
                <p:oleObj name="Equation" r:id="rId14" imgW="27432000" imgH="6096000" progId="Equation.DSMT4">
                  <p:embed/>
                  <p:pic>
                    <p:nvPicPr>
                      <p:cNvPr id="0" name="对象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02810" y="4857014"/>
                        <a:ext cx="1346985" cy="29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1028493" y="5239790"/>
            <a:ext cx="4401409" cy="39932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305676" y="5274018"/>
            <a:ext cx="4138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                     </a:t>
            </a:r>
            <a:r>
              <a:rPr lang="zh-CN" altLang="en-US" dirty="0"/>
              <a:t>：</a:t>
            </a:r>
            <a:r>
              <a:rPr kumimoji="1" lang="pt-BR" altLang="zh-CN" dirty="0"/>
              <a:t> the positive definite </a:t>
            </a:r>
            <a:r>
              <a:rPr kumimoji="1" lang="pt-BR" altLang="zh-CN" b="1" i="1" dirty="0">
                <a:solidFill>
                  <a:srgbClr val="EEBD4A"/>
                </a:solidFill>
              </a:rPr>
              <a:t>Hessian matrix</a:t>
            </a:r>
            <a:endParaRPr lang="zh-CN" altLang="en-US" dirty="0"/>
          </a:p>
        </p:txBody>
      </p:sp>
      <p:sp>
        <p:nvSpPr>
          <p:cNvPr id="38" name="下箭头 49"/>
          <p:cNvSpPr/>
          <p:nvPr/>
        </p:nvSpPr>
        <p:spPr>
          <a:xfrm rot="16200000">
            <a:off x="5911850" y="4472305"/>
            <a:ext cx="290830" cy="48958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439813" y="3368393"/>
            <a:ext cx="5158350" cy="2643779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/>
        </p:nvGraphicFramePr>
        <p:xfrm>
          <a:off x="6922888" y="4169262"/>
          <a:ext cx="2525827" cy="38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928800" imgH="6096000" progId="Equation.DSMT4">
                  <p:embed/>
                </p:oleObj>
              </mc:Choice>
              <mc:Fallback>
                <p:oleObj name="Equation" r:id="rId16" imgW="39928800" imgH="6096000" progId="Equation.DSMT4">
                  <p:embed/>
                  <p:pic>
                    <p:nvPicPr>
                      <p:cNvPr id="0" name="对象 3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22888" y="4169262"/>
                        <a:ext cx="2525827" cy="382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7102605" y="4572272"/>
          <a:ext cx="4384761" cy="45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48685" imgH="360045" progId="Equation.DSMT4">
                  <p:embed/>
                </p:oleObj>
              </mc:Choice>
              <mc:Fallback>
                <p:oleObj name="Equation" r:id="rId18" imgW="3448685" imgH="360045" progId="Equation.DSMT4">
                  <p:embed/>
                  <p:pic>
                    <p:nvPicPr>
                      <p:cNvPr id="0" name="对象 3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02605" y="4572272"/>
                        <a:ext cx="4384761" cy="451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文本框 54"/>
          <p:cNvSpPr txBox="1"/>
          <p:nvPr/>
        </p:nvSpPr>
        <p:spPr>
          <a:xfrm>
            <a:off x="6781679" y="4532909"/>
            <a:ext cx="4632287" cy="4407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7036948" y="5084898"/>
            <a:ext cx="4294734" cy="37587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6565296" y="3513795"/>
            <a:ext cx="4906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/>
              <a:t>T</a:t>
            </a:r>
            <a:r>
              <a:rPr kumimoji="1" lang="zh-CN" altLang="zh-CN" dirty="0"/>
              <a:t>he </a:t>
            </a:r>
            <a:r>
              <a:rPr kumimoji="1" lang="zh-CN" altLang="zh-CN" b="1" i="1" dirty="0">
                <a:solidFill>
                  <a:srgbClr val="EEBD4A"/>
                </a:solidFill>
              </a:rPr>
              <a:t>generalized BFGS quasi-Newton</a:t>
            </a:r>
            <a:r>
              <a:rPr lang="en-US" altLang="zh-CN" dirty="0"/>
              <a:t> </a:t>
            </a:r>
            <a:r>
              <a:rPr lang="zh-CN" altLang="zh-CN" dirty="0"/>
              <a:t>method </a:t>
            </a:r>
            <a:r>
              <a:rPr lang="en-US" altLang="zh-CN" dirty="0"/>
              <a:t>to solve this sub</a:t>
            </a:r>
            <a:r>
              <a:rPr lang="zh-CN" altLang="zh-CN" dirty="0"/>
              <a:t>problem by</a:t>
            </a:r>
          </a:p>
        </p:txBody>
      </p:sp>
      <p:sp>
        <p:nvSpPr>
          <p:cNvPr id="61" name="圆角矩形 25"/>
          <p:cNvSpPr/>
          <p:nvPr/>
        </p:nvSpPr>
        <p:spPr>
          <a:xfrm>
            <a:off x="3052775" y="6176374"/>
            <a:ext cx="5671642" cy="366619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b="1" i="1" dirty="0">
                <a:solidFill>
                  <a:schemeClr val="bg1"/>
                </a:solidFill>
              </a:rPr>
              <a:t>To bypass the costly computation of </a:t>
            </a:r>
            <a:r>
              <a:rPr lang="en-US" altLang="zh-CN" b="1" i="1" dirty="0">
                <a:solidFill>
                  <a:schemeClr val="bg1"/>
                </a:solidFill>
              </a:rPr>
              <a:t>           </a:t>
            </a:r>
            <a:r>
              <a:rPr lang="zh-CN" altLang="zh-CN" b="1" i="1" dirty="0">
                <a:solidFill>
                  <a:schemeClr val="bg1"/>
                </a:solidFill>
              </a:rPr>
              <a:t>and its inverse</a:t>
            </a:r>
            <a:endParaRPr lang="zh-CN" alt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2" name="对象 61"/>
          <p:cNvGraphicFramePr>
            <a:graphicFrameLocks noChangeAspect="1"/>
          </p:cNvGraphicFramePr>
          <p:nvPr/>
        </p:nvGraphicFramePr>
        <p:xfrm>
          <a:off x="6639560" y="6184265"/>
          <a:ext cx="53721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0" imgH="6096000" progId="Equation.DSMT4">
                  <p:embed/>
                </p:oleObj>
              </mc:Choice>
              <mc:Fallback>
                <p:oleObj name="Equation" r:id="rId20" imgW="9144000" imgH="6096000" progId="Equation.DSMT4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39560" y="6184265"/>
                        <a:ext cx="53721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E44604CC-6067-AA9E-C514-23636DC8231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44934" y="1689109"/>
            <a:ext cx="2502131" cy="5846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B72AE4-A8B8-B76F-2168-1E17644CED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12525" y="5577118"/>
            <a:ext cx="2507673" cy="3574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EA42F9-093F-2C8F-3805-21E24201C4E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12525" y="5137525"/>
            <a:ext cx="1219200" cy="3408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1C9F40-D7F0-7EFA-6190-97140109ED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34300" y="5006474"/>
            <a:ext cx="1557251" cy="554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575310" y="57785"/>
            <a:ext cx="10965180" cy="845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3. 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he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 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714" y="2998230"/>
            <a:ext cx="5179361" cy="16369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51" y="1483995"/>
            <a:ext cx="4839535" cy="2032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51" y="3716556"/>
            <a:ext cx="5043296" cy="25030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5930" y="1306195"/>
            <a:ext cx="5274847" cy="5113362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92325" y="2780714"/>
            <a:ext cx="5217844" cy="2114843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sp>
        <p:nvSpPr>
          <p:cNvPr id="5" name="下箭头 17"/>
          <p:cNvSpPr/>
          <p:nvPr/>
        </p:nvSpPr>
        <p:spPr>
          <a:xfrm rot="16200000">
            <a:off x="6065520" y="3624580"/>
            <a:ext cx="364490" cy="37846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25"/>
          <p:cNvSpPr/>
          <p:nvPr/>
        </p:nvSpPr>
        <p:spPr>
          <a:xfrm>
            <a:off x="6592570" y="1983740"/>
            <a:ext cx="5217795" cy="57848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i="1" dirty="0">
                <a:solidFill>
                  <a:schemeClr val="bg1"/>
                </a:solidFill>
              </a:rPr>
              <a:t>Convergent or not?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289040" y="1461135"/>
            <a:ext cx="4448175" cy="3783965"/>
          </a:xfrm>
          <a:prstGeom prst="rect">
            <a:avLst/>
          </a:prstGeom>
          <a:solidFill>
            <a:schemeClr val="bg1">
              <a:alpha val="11000"/>
            </a:schemeClr>
          </a:solidFill>
          <a:ln w="12700">
            <a:solidFill>
              <a:schemeClr val="accent1"/>
            </a:solidFill>
            <a:prstDash val="lg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indent="0" algn="l">
              <a:buFont typeface="Wingdings" panose="05000000000000000000" charset="0"/>
              <a:buNone/>
            </a:pPr>
            <a:endParaRPr kumimoji="1" lang="en-US" altLang="zh-CN" sz="1600" dirty="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05510" y="1461135"/>
            <a:ext cx="4448175" cy="3783965"/>
          </a:xfrm>
          <a:prstGeom prst="rect">
            <a:avLst/>
          </a:prstGeom>
          <a:solidFill>
            <a:schemeClr val="bg1">
              <a:alpha val="11000"/>
            </a:schemeClr>
          </a:solidFill>
          <a:ln w="12700">
            <a:solidFill>
              <a:schemeClr val="accent1"/>
            </a:solidFill>
            <a:prstDash val="lg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indent="0" algn="l">
              <a:buFont typeface="Wingdings" panose="05000000000000000000" charset="0"/>
              <a:buNone/>
            </a:pPr>
            <a:endParaRPr kumimoji="1" lang="en-US" altLang="zh-CN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2900" b="1" dirty="0">
                <a:latin typeface="+mn-lt"/>
                <a:ea typeface="+mn-ea"/>
                <a:cs typeface="+mn-cs"/>
                <a:sym typeface="+mn-ea"/>
              </a:rPr>
              <a:t>4. 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C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omplexity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reduction of the </a:t>
            </a:r>
            <a:r>
              <a:rPr kumimoji="1" lang="zh-CN" altLang="zh-CN" sz="2900" b="1" dirty="0">
                <a:latin typeface="+mn-lt"/>
                <a:ea typeface="+mn-ea"/>
                <a:cs typeface="+mn-cs"/>
              </a:rPr>
              <a:t>WMMSE-BFGS </a:t>
            </a:r>
            <a:r>
              <a:rPr kumimoji="1" lang="en-US" altLang="zh-CN" sz="2900" b="1" dirty="0">
                <a:latin typeface="+mn-lt"/>
                <a:ea typeface="+mn-ea"/>
                <a:cs typeface="+mn-cs"/>
              </a:rPr>
              <a:t>algorithm</a:t>
            </a:r>
            <a:endParaRPr kumimoji="1" lang="en-US" altLang="zh-CN" sz="2900" b="1" dirty="0"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1790700" y="2035175"/>
          <a:ext cx="254381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928800" imgH="6096000" progId="Equation.DSMT4">
                  <p:embed/>
                </p:oleObj>
              </mc:Choice>
              <mc:Fallback>
                <p:oleObj name="Equation" r:id="rId8" imgW="39928800" imgH="6096000" progId="Equation.DSMT4">
                  <p:embed/>
                  <p:pic>
                    <p:nvPicPr>
                      <p:cNvPr id="0" name="对象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0700" y="2035175"/>
                        <a:ext cx="2543810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1172019" y="2707143"/>
                <a:ext cx="4111592" cy="2108657"/>
              </a:xfrm>
              <a:prstGeom prst="rect">
                <a:avLst/>
              </a:prstGeom>
              <a:ln w="22225" cap="flat" cmpd="sng" algn="ctr">
                <a:noFill/>
                <a:prstDash val="sysDash"/>
                <a:miter lim="800000"/>
              </a:ln>
            </p:spPr>
            <p:style>
              <a:lnRef idx="0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rtlCol="0" anchor="ctr">
                <a:noAutofit/>
              </a:bodyPr>
              <a:lstStyle/>
              <a:p>
                <a:pPr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b="1" i="1" dirty="0"/>
                  <a:t>The computation </a:t>
                </a:r>
                <a:r>
                  <a:rPr kumimoji="1" lang="en-US" altLang="zh-CN" b="1" i="1" dirty="0">
                    <a:solidFill>
                      <a:srgbClr val="EEBD4A"/>
                    </a:solidFill>
                  </a:rPr>
                  <a:t>of the </a:t>
                </a:r>
                <a:r>
                  <a:rPr kumimoji="1" lang="zh-CN" altLang="zh-CN" b="1" i="1" dirty="0">
                    <a:solidFill>
                      <a:srgbClr val="EEBD4A"/>
                    </a:solidFill>
                  </a:rPr>
                  <a:t>generalized BFGS quasi-Newton</a:t>
                </a:r>
                <a:r>
                  <a:rPr lang="en-US" altLang="zh-CN" dirty="0"/>
                  <a:t> </a:t>
                </a:r>
                <a:r>
                  <a:rPr kumimoji="1" lang="en-US" altLang="zh-CN" b="1" i="1" dirty="0"/>
                  <a:t>is still expensive</a:t>
                </a:r>
              </a:p>
              <a:p>
                <a:pPr marL="285750" lvl="0" indent="-285750" defTabSz="914400" eaLnBrk="0" fontAlgn="base" hangingPunct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kumimoji="1" lang="zh-CN" altLang="zh-CN" dirty="0"/>
                  <a:t>Updating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i="1">
                        <a:solidFill>
                          <a:srgbClr val="EEBD4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i="1" dirty="0"/>
              </a:p>
              <a:p>
                <a:pPr marL="285750" lvl="0" indent="-285750" defTabSz="914400" eaLnBrk="0" fontAlgn="base" hangingPunct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kumimoji="1" lang="en-US" altLang="zh-CN" dirty="0"/>
                  <a:t>T</a:t>
                </a:r>
                <a:r>
                  <a:rPr kumimoji="1" lang="zh-CN" altLang="zh-CN" dirty="0"/>
                  <a:t>he matrix multiplication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kumimoji="1" lang="zh-CN" altLang="zh-CN" b="1" i="1" dirty="0"/>
                  <a:t> </a:t>
                </a:r>
                <a:r>
                  <a:rPr kumimoji="1" lang="zh-CN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zh-CN" i="1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19" y="2707143"/>
                <a:ext cx="4111592" cy="2108657"/>
              </a:xfrm>
              <a:prstGeom prst="rect">
                <a:avLst/>
              </a:prstGeom>
              <a:blipFill rotWithShape="1">
                <a:blip r:embed="rId10"/>
                <a:stretch>
                  <a:fillRect l="-11" t="-5216" r="10" b="-5242"/>
                </a:stretch>
              </a:blipFill>
              <a:ln w="22225" cap="flat" cmpd="sng" algn="ctr">
                <a:noFill/>
                <a:prstDash val="sysDash"/>
                <a:miter lim="800000"/>
              </a:ln>
            </p:spPr>
            <p:style>
              <a:lnRef idx="0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/>
          <p:cNvSpPr txBox="1"/>
          <p:nvPr/>
        </p:nvSpPr>
        <p:spPr>
          <a:xfrm>
            <a:off x="6435634" y="1658740"/>
            <a:ext cx="4371340" cy="1298074"/>
          </a:xfrm>
          <a:prstGeom prst="rect">
            <a:avLst/>
          </a:prstGeom>
          <a:ln w="22225" cap="flat" cmpd="sng" algn="ctr">
            <a:noFill/>
            <a:prstDash val="sys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pt-BR" altLang="zh-CN" b="1" i="1" dirty="0"/>
              <a:t>Key: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pt-BR" altLang="zh-CN" dirty="0"/>
              <a:t>Only need the quasi-Newton direction:</a:t>
            </a: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7649845" y="4143375"/>
          <a:ext cx="172656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993600" imgH="5791200" progId="Equation.DSMT4">
                  <p:embed/>
                </p:oleObj>
              </mc:Choice>
              <mc:Fallback>
                <p:oleObj name="Equation" r:id="rId11" imgW="24993600" imgH="5791200" progId="Equation.DSMT4">
                  <p:embed/>
                  <p:pic>
                    <p:nvPicPr>
                      <p:cNvPr id="0" name="对象 5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49845" y="4143375"/>
                        <a:ext cx="172656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635" y="5562687"/>
                <a:ext cx="12192635" cy="684948"/>
              </a:xfrm>
              <a:prstGeom prst="rect">
                <a:avLst/>
              </a:prstGeom>
              <a:solidFill>
                <a:srgbClr val="FBE44F">
                  <a:alpha val="65000"/>
                </a:srgbClr>
              </a:solidFill>
              <a:effectLst>
                <a:reflection blurRad="6350" stA="52000" endA="300" endPos="20000" dir="5400000" sy="-100000" algn="bl" rotWithShape="0"/>
              </a:effectLst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pt-BR" altLang="zh-CN" sz="28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</a:rPr>
                  <a:t>Compute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 </m:t>
                        </m:r>
                        <m:r>
                          <a:rPr lang="en-US" altLang="zh-CN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pt-BR" altLang="zh-CN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</a:rPr>
                  <a:t> </a:t>
                </a:r>
                <a:r>
                  <a:rPr lang="pt-BR" altLang="zh-CN" sz="28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</a:rPr>
                  <a:t>directly instead of explicitly forming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 smtClean="0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 </m:t>
                        </m:r>
                        <m:r>
                          <a:rPr lang="en-US" altLang="zh-CN" sz="2800" b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1">
                            <a:solidFill>
                              <a:srgbClr val="FF131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t</m:t>
                        </m:r>
                      </m:sup>
                    </m:sSup>
                  </m:oMath>
                </a14:m>
                <a:endParaRPr lang="zh-CN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-635" y="5562687"/>
                <a:ext cx="12192635" cy="684948"/>
              </a:xfrm>
              <a:prstGeom prst="rect">
                <a:avLst/>
              </a:prstGeom>
              <a:blipFill rotWithShape="1">
                <a:blip r:embed="rId16"/>
                <a:stretch>
                  <a:fillRect l="-42" t="-13" r="-42" b="-100700"/>
                </a:stretch>
              </a:blipFill>
              <a:effectLst>
                <a:reflection blurRad="6350" stA="52000" endA="300" endPos="20000" dir="5400000" sy="-100000" algn="bl" rotWithShape="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17"/>
          <p:cNvSpPr/>
          <p:nvPr/>
        </p:nvSpPr>
        <p:spPr>
          <a:xfrm>
            <a:off x="8317230" y="3624580"/>
            <a:ext cx="266065" cy="342900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52CFE1-E1F8-546C-6F63-527AB475FA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7124" y="3007016"/>
            <a:ext cx="1726276" cy="3934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3e98c75-d6ff-4255-a08a-5f5b3f9ec8b1"/>
  <p:tag name="COMMONDATA" val="eyJoZGlkIjoiZmVkMmQ1NzkzMTRjMmE3ZDFhNzlmZDQ4ZTI5Njc3N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2069</Words>
  <Application>Microsoft Office PowerPoint</Application>
  <PresentationFormat>宽屏</PresentationFormat>
  <Paragraphs>206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Adobe 黑体 Std R</vt:lpstr>
      <vt:lpstr>HarmonyOS Sans SC Black</vt:lpstr>
      <vt:lpstr>宋体</vt:lpstr>
      <vt:lpstr>微软雅黑</vt:lpstr>
      <vt:lpstr>Arial</vt:lpstr>
      <vt:lpstr>Cambria Math</vt:lpstr>
      <vt:lpstr>Times New Roman</vt:lpstr>
      <vt:lpstr>Wingdings</vt:lpstr>
      <vt:lpstr>1_Office 主题​​</vt:lpstr>
      <vt:lpstr>Equation</vt:lpstr>
      <vt:lpstr>The WMMSE Algorithm Based on BFGS  Quasi-Newton Method in Massive MIMO Systems</vt:lpstr>
      <vt:lpstr>Contents</vt:lpstr>
      <vt:lpstr>1.  Introduction</vt:lpstr>
      <vt:lpstr>1.  Introduction</vt:lpstr>
      <vt:lpstr>2.  System model</vt:lpstr>
      <vt:lpstr>2.  System model</vt:lpstr>
      <vt:lpstr>PowerPoint 演示文稿</vt:lpstr>
      <vt:lpstr>PowerPoint 演示文稿</vt:lpstr>
      <vt:lpstr>4.  Complexity reduction of the WMMSE-BFGS algorithm</vt:lpstr>
      <vt:lpstr>4.  Complexity reduction of the WMMSE-BFGS algorithm</vt:lpstr>
      <vt:lpstr>4.  Complexity reduction of the WMMSE-BFGS algorithm</vt:lpstr>
      <vt:lpstr>4.  Complexity reduction of the WMMSE-BFGS algorithm</vt:lpstr>
      <vt:lpstr>4.  Complexity reduction of the WMMSE-BFGS algorithm</vt:lpstr>
      <vt:lpstr>5.  Complexity analysis &amp; Simulations </vt:lpstr>
      <vt:lpstr>5.  Complexity analysis &amp; Simulations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Hunny Zhao</cp:lastModifiedBy>
  <cp:revision>884</cp:revision>
  <cp:lastPrinted>2018-09-19T17:02:00Z</cp:lastPrinted>
  <dcterms:created xsi:type="dcterms:W3CDTF">2018-08-22T08:31:00Z</dcterms:created>
  <dcterms:modified xsi:type="dcterms:W3CDTF">2026-06-09T06:42:31Z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FEB1B7C16D994B65815EC04F8A8297DB_13</vt:lpwstr>
  </property>
  <property fmtid="{D5CDD505-2E9C-101B-9397-08002B2CF9AE}" pid="3" name="KSOProductBuildVer">
    <vt:lpwstr>2052-12.1.0.26375</vt:lpwstr>
  </property>
</Properties>
</file>