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7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9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0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2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426" r:id="rId2"/>
    <p:sldId id="378" r:id="rId3"/>
    <p:sldId id="314" r:id="rId4"/>
    <p:sldId id="381" r:id="rId5"/>
    <p:sldId id="427" r:id="rId6"/>
    <p:sldId id="388" r:id="rId7"/>
    <p:sldId id="389" r:id="rId8"/>
    <p:sldId id="410" r:id="rId9"/>
    <p:sldId id="391" r:id="rId10"/>
    <p:sldId id="417" r:id="rId11"/>
    <p:sldId id="393" r:id="rId12"/>
    <p:sldId id="424" r:id="rId13"/>
    <p:sldId id="425" r:id="rId14"/>
    <p:sldId id="40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FFCC00"/>
    <a:srgbClr val="356115"/>
    <a:srgbClr val="C00000"/>
    <a:srgbClr val="ED7D31"/>
    <a:srgbClr val="FBE44F"/>
    <a:srgbClr val="CE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85858" autoAdjust="0"/>
  </p:normalViewPr>
  <p:slideViewPr>
    <p:cSldViewPr snapToGrid="0">
      <p:cViewPr>
        <p:scale>
          <a:sx n="33" d="100"/>
          <a:sy n="33" d="100"/>
        </p:scale>
        <p:origin x="2836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076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46562C9-EFFF-472D-895F-468EA98D31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0A831C-A718-47F1-B074-9A430F8971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47866-58D0-4D15-9EFE-9F86502B0B14}" type="datetime1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0224201-12D9-4E1F-BB62-808F27A6F5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Xiaochen Ma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7B98B2-8B7F-4D29-8CF7-1529C9ED55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4F373-4269-4E4F-9C1C-97882E538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55180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CB1C8-31B3-477C-B3D8-5BC3BEE4A170}" type="datetime1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Xiaochen Ma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36DF-4542-4DB0-B73D-C8BF41B921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1690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6700"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A0B27-4EE5-6442-9424-7A0329C3AC2A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E8B06F-13B8-4346-882D-9D93FAC06DB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1B64C73-BFA3-4658-9AE2-02FF569A2232}" type="datetime1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3BD19C-F721-44FE-A18B-16247C6EEB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Xiaochen Ma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801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6700" algn="just"/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A0B27-4EE5-6442-9424-7A0329C3AC2A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3849D4-D6E8-4ED7-8266-EC79AE6B2C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473FE93-9F23-44D7-AE42-9629DCA23C6E}" type="datetime1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BA3A83-05EF-4BA5-83C4-92D17B066A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Xiaochen Ma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6700"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A0B27-4EE5-6442-9424-7A0329C3AC2A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2A7B6D-E9FB-4E35-86B4-FCAF2B2643E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B253584-AA20-4DCC-9921-0155EFC00B3F}" type="datetime1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B936A7-9397-4411-B9D8-0A7D8DE212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Xiaochen Ma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6700" algn="just"/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A0B27-4EE5-6442-9424-7A0329C3AC2A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658D41-79B6-46EA-8639-1A33E693E32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2A234DF-3E3B-4404-8D21-9068E96BE8C8}" type="datetime1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981505-909F-459A-97EA-5FFD6D414B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Xiaochen Ma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6700"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A0B27-4EE5-6442-9424-7A0329C3AC2A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E3D407-E458-44F4-9437-177AD610E2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67BCA55-2C0C-4966-9F78-509A5CFCAFEC}" type="datetime1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AAA86A-7100-40EC-8064-2A13F8E377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Xiaochen Ma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A0B27-4EE5-6442-9424-7A0329C3AC2A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DAB63F-3FFF-4449-854D-7C0F9E3348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9656628-EF7E-4348-A53A-4490C3AAC412}" type="datetime1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F89555-5C13-4365-8792-3D2E5EEA7E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Xiaochen Ma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A0B27-4EE5-6442-9424-7A0329C3AC2A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CF78DB-7904-42EF-A10F-23C4D9E0EB0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010A93B-A522-4940-B8B1-5FD8BBC20B9B}" type="datetime1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1A239A-0811-4E59-B45C-7743DBAAC0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Xiaochen Ma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6700"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A0B27-4EE5-6442-9424-7A0329C3AC2A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C79E4E-EE0B-402B-BC15-3730911D71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5A8F369-FED6-4B8A-8F8D-E9482A5E3670}" type="datetime1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60DEEA7-503F-4DC8-B4E7-CB2DFF98F1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Xiaochen Ma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6700"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A0B27-4EE5-6442-9424-7A0329C3AC2A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E6B931-21B6-42B5-83C1-EDBD6E02346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0FA5F4D-FDF5-41D2-A3E3-69BE16FDB313}" type="datetime1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CAF6A6-C63F-4B99-8347-E7C5E4A395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Xiaochen Ma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6700"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A0B27-4EE5-6442-9424-7A0329C3AC2A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E6B931-21B6-42B5-83C1-EDBD6E02346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0FA5F4D-FDF5-41D2-A3E3-69BE16FDB313}" type="datetime1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CAF6A6-C63F-4B99-8347-E7C5E4A395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Xiaochen Ma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345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6700"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A0B27-4EE5-6442-9424-7A0329C3AC2A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8CAB39-AE91-497C-AEF5-610F9C48A55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4587F28-62D0-4C56-BB00-86852751589C}" type="datetime1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9BD2AD-0F66-43CF-A77B-388C379252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Xiaochen Ma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6700" algn="just"/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A0B27-4EE5-6442-9424-7A0329C3AC2A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3CE680-C76B-43F1-AA15-2B9D99B850A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C58DBC0-55E3-4124-BB87-D25604576464}" type="datetime1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60192F-9729-4DAA-8BCB-3BDA811D37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Xiaochen Ma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A0B27-4EE5-6442-9424-7A0329C3AC2A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297A8E-2F1C-4F67-A8C9-236C7C90B7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6A2B074-4916-4329-B8D8-302F9E490549}" type="datetime1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22B968-A0C1-413A-9A10-69D8B82BEC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Xiaochen Ma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6700" algn="just"/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A0B27-4EE5-6442-9424-7A0329C3AC2A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BEFC7D-3C93-4C16-8FA3-36C09EE6ECF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7D53C41-6565-43DC-844D-7A2119F90483}" type="datetime1">
              <a:rPr lang="zh-CN" altLang="en-US" smtClean="0"/>
              <a:t>2026/5/24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EB31D8-3FC4-41F9-A2A7-924F0DD3BB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Xiaochen Ma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85899" y="3911071"/>
            <a:ext cx="9144000" cy="111389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sym typeface="Times New Roman" panose="020206030504050203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z="1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单击此处编辑母版作者信息样式</a:t>
            </a:r>
            <a:endParaRPr lang="en-US" altLang="zh-CN" sz="1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endParaRPr lang="zh-CN" altLang="en-US" sz="1800" dirty="0">
              <a:effectLst/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635" y="815975"/>
            <a:ext cx="12193270" cy="2428875"/>
          </a:xfrm>
          <a:prstGeom prst="rect">
            <a:avLst/>
          </a:prstGeom>
          <a:solidFill>
            <a:srgbClr val="356115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83623"/>
            <a:ext cx="9144000" cy="848376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6033135" y="6714490"/>
            <a:ext cx="4064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5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  <p:extLst>
      <p:ext uri="{BB962C8B-B14F-4D97-AF65-F5344CB8AC3E}">
        <p14:creationId xmlns:p14="http://schemas.microsoft.com/office/powerpoint/2010/main" val="56652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193800"/>
            <a:ext cx="10515600" cy="4983163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3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  <p:extLst>
      <p:ext uri="{BB962C8B-B14F-4D97-AF65-F5344CB8AC3E}">
        <p14:creationId xmlns:p14="http://schemas.microsoft.com/office/powerpoint/2010/main" val="310564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85899" y="3911071"/>
            <a:ext cx="9144000" cy="111389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sym typeface="Times New Roman" panose="020206030504050203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z="18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单击此处编辑母版作者信息样式</a:t>
            </a:r>
            <a:endParaRPr lang="en-US" altLang="zh-CN" sz="1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endParaRPr lang="zh-CN" altLang="en-US" sz="1800" dirty="0">
              <a:effectLst/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635" y="815975"/>
            <a:ext cx="12193270" cy="2428875"/>
          </a:xfrm>
          <a:prstGeom prst="rect">
            <a:avLst/>
          </a:prstGeom>
          <a:solidFill>
            <a:srgbClr val="356115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83623"/>
            <a:ext cx="9144000" cy="848376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6033135" y="6714490"/>
            <a:ext cx="4064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endParaRPr kumimoji="1" lang="zh-CN" altLang="en-US" dirty="0"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0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49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05345"/>
            <a:ext cx="10515600" cy="4971618"/>
          </a:xfrm>
        </p:spPr>
        <p:txBody>
          <a:bodyPr/>
          <a:lstStyle>
            <a:lvl1pPr marL="273050" indent="-273050">
              <a:buClr>
                <a:srgbClr val="356115"/>
              </a:buClr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84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B2006"/>
              </a:solidFill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pPr marL="273050" lvl="0" indent="-273050"/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pPr marL="273050" lvl="0" indent="-273050"/>
            <a:endParaRPr kumimoji="1"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0582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037AB"/>
              </a:solidFill>
              <a:cs typeface="Times New Roman" panose="0202060305040502030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 dirty="0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95610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2301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193800"/>
            <a:ext cx="10515600" cy="4983163"/>
          </a:xfrm>
        </p:spPr>
        <p:txBody>
          <a:bodyPr vert="eaVert"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708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>
            <a:lvl1pPr>
              <a:defRPr>
                <a:cs typeface="Times New Roman" panose="02020603050405020304" charset="0"/>
              </a:defRPr>
            </a:lvl1pPr>
          </a:lstStyle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41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05345"/>
            <a:ext cx="10515600" cy="4971618"/>
          </a:xfrm>
        </p:spPr>
        <p:txBody>
          <a:bodyPr/>
          <a:lstStyle>
            <a:lvl1pPr marL="273050" indent="-273050">
              <a:buClr>
                <a:srgbClr val="356115"/>
              </a:buClr>
              <a:buFont typeface="Arial" panose="020B0604020202020204" pitchFamily="34" charset="0"/>
              <a:buChar char="•"/>
              <a:defRPr/>
            </a:lvl1pPr>
          </a:lstStyle>
          <a:p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051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  <p:extLst>
      <p:ext uri="{BB962C8B-B14F-4D97-AF65-F5344CB8AC3E}">
        <p14:creationId xmlns:p14="http://schemas.microsoft.com/office/powerpoint/2010/main" val="333327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CB2006"/>
              </a:solidFill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pPr marL="273050" lvl="0" indent="-273050"/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126067"/>
            <a:ext cx="5181600" cy="5050896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  <a:endParaRPr kumimoji="1" lang="en-US" altLang="zh-CN" dirty="0"/>
          </a:p>
          <a:p>
            <a:pPr marL="273050" lvl="0" indent="-273050"/>
            <a:endParaRPr kumimoji="1"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2247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3037AB"/>
              </a:solidFill>
              <a:cs typeface="Times New Roman" panose="0202060305040502030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 dirty="0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 marL="273050" indent="-273050">
              <a:buFont typeface="Arial" panose="020B0604020202020204" pitchFamily="34" charset="0"/>
              <a:buChar char="•"/>
              <a:defRPr kumimoji="1" lang="zh-CN" altLang="en-US"/>
            </a:lvl1pPr>
          </a:lstStyle>
          <a:p>
            <a:pPr marL="273050" lvl="0" indent="-273050"/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010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942109"/>
          </a:xfrm>
          <a:prstGeom prst="rect">
            <a:avLst/>
          </a:prstGeom>
          <a:solidFill>
            <a:srgbClr val="356115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Times New Roman" panose="02020603050405020304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48490"/>
            <a:ext cx="10515600" cy="84512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6603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59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</p:spTree>
    <p:extLst>
      <p:ext uri="{BB962C8B-B14F-4D97-AF65-F5344CB8AC3E}">
        <p14:creationId xmlns:p14="http://schemas.microsoft.com/office/powerpoint/2010/main" val="298041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16" name="矩形 15"/>
          <p:cNvSpPr/>
          <p:nvPr userDrawn="1"/>
        </p:nvSpPr>
        <p:spPr>
          <a:xfrm>
            <a:off x="0" y="6637656"/>
            <a:ext cx="2625966" cy="226480"/>
          </a:xfrm>
          <a:prstGeom prst="rect">
            <a:avLst/>
          </a:prstGeom>
          <a:solidFill>
            <a:srgbClr val="356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 err="1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Xiaochen</a:t>
            </a:r>
            <a:r>
              <a:rPr kumimoji="1" lang="zh-CN" altLang="en-US" sz="1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kumimoji="1" lang="en-US" altLang="zh-CN" sz="12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Ma</a:t>
            </a:r>
            <a:endParaRPr kumimoji="1" lang="zh-CN" altLang="en-US" sz="12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626600" y="6637655"/>
            <a:ext cx="6444376" cy="22034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Linear Detection Based on Block-Wise Low-Rank Matrix Approximation for XL-MIMO Systems</a:t>
            </a:r>
            <a:endParaRPr kumimoji="1" lang="zh-CN" altLang="en-US" sz="12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9071610" y="6637655"/>
            <a:ext cx="3120390" cy="220345"/>
          </a:xfrm>
          <a:prstGeom prst="rect">
            <a:avLst/>
          </a:prstGeom>
          <a:solidFill>
            <a:srgbClr val="356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日期占位符 3"/>
          <p:cNvSpPr txBox="1"/>
          <p:nvPr userDrawn="1"/>
        </p:nvSpPr>
        <p:spPr>
          <a:xfrm>
            <a:off x="9753601" y="6637865"/>
            <a:ext cx="1356781" cy="220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2026-5-9</a:t>
            </a:r>
            <a:endParaRPr lang="en-US" sz="10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日期占位符 3"/>
          <p:cNvSpPr txBox="1"/>
          <p:nvPr userDrawn="1"/>
        </p:nvSpPr>
        <p:spPr>
          <a:xfrm>
            <a:off x="11353800" y="6637865"/>
            <a:ext cx="728507" cy="220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42B4B9-4F4F-DC40-8BF5-0036F3636617}" type="slidenum">
              <a:rPr lang="en-US" sz="1000" smtClean="0">
                <a:solidFill>
                  <a:schemeClr val="bg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71" r:id="rId19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charset="0"/>
          <a:ea typeface="Times New Roman" panose="02020603050405020304" charset="0"/>
          <a:cs typeface="Times New Roman" panose="02020603050405020304" charset="0"/>
        </a:defRPr>
      </a:lvl1pPr>
    </p:titleStyle>
    <p:bodyStyle>
      <a:lvl1pPr marL="273050" indent="-2730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panose="02020603050405020304" charset="0"/>
          <a:ea typeface="Times New Roman" panose="02020603050405020304" charset="0"/>
          <a:cs typeface="Times New Roman" panose="0202060305040502030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3.png"/><Relationship Id="rId18" Type="http://schemas.openxmlformats.org/officeDocument/2006/relationships/image" Target="../media/image560.png"/><Relationship Id="rId3" Type="http://schemas.openxmlformats.org/officeDocument/2006/relationships/tags" Target="../tags/tag78.xml"/><Relationship Id="rId21" Type="http://schemas.openxmlformats.org/officeDocument/2006/relationships/image" Target="../media/image59.png"/><Relationship Id="rId7" Type="http://schemas.openxmlformats.org/officeDocument/2006/relationships/tags" Target="../tags/tag82.xml"/><Relationship Id="rId12" Type="http://schemas.openxmlformats.org/officeDocument/2006/relationships/image" Target="../media/image47.png"/><Relationship Id="rId2" Type="http://schemas.openxmlformats.org/officeDocument/2006/relationships/tags" Target="../tags/tag77.xml"/><Relationship Id="rId20" Type="http://schemas.openxmlformats.org/officeDocument/2006/relationships/image" Target="../media/image58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80.xml"/><Relationship Id="rId10" Type="http://schemas.openxmlformats.org/officeDocument/2006/relationships/slideLayout" Target="../slideLayouts/slideLayout3.xml"/><Relationship Id="rId19" Type="http://schemas.openxmlformats.org/officeDocument/2006/relationships/image" Target="../media/image570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61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57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3.png"/><Relationship Id="rId5" Type="http://schemas.openxmlformats.org/officeDocument/2006/relationships/tags" Target="../tags/tag89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88.xml"/><Relationship Id="rId9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95.xml"/><Relationship Id="rId7" Type="http://schemas.openxmlformats.org/officeDocument/2006/relationships/image" Target="../media/image60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3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00.xml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5.bin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3.xml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9.png"/><Relationship Id="rId2" Type="http://schemas.openxmlformats.org/officeDocument/2006/relationships/tags" Target="../tags/tag12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6" Type="http://schemas.openxmlformats.org/officeDocument/2006/relationships/tags" Target="../tags/tag16.xml"/><Relationship Id="rId11" Type="http://schemas.openxmlformats.org/officeDocument/2006/relationships/image" Target="../media/image4.wmf"/><Relationship Id="rId5" Type="http://schemas.openxmlformats.org/officeDocument/2006/relationships/tags" Target="../tags/tag15.xml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7.wmf"/><Relationship Id="rId4" Type="http://schemas.openxmlformats.org/officeDocument/2006/relationships/tags" Target="../tags/tag14.xml"/><Relationship Id="rId9" Type="http://schemas.openxmlformats.org/officeDocument/2006/relationships/image" Target="../media/image3.png"/><Relationship Id="rId1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10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3.png"/><Relationship Id="rId2" Type="http://schemas.openxmlformats.org/officeDocument/2006/relationships/tags" Target="../tags/tag18.xml"/><Relationship Id="rId16" Type="http://schemas.openxmlformats.org/officeDocument/2006/relationships/image" Target="../media/image13.sv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1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notesSlide" Target="../notesSlides/notesSlide5.xml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tags" Target="../tags/tag27.xml"/><Relationship Id="rId21" Type="http://schemas.openxmlformats.org/officeDocument/2006/relationships/oleObject" Target="../embeddings/oleObject9.bin"/><Relationship Id="rId7" Type="http://schemas.openxmlformats.org/officeDocument/2006/relationships/tags" Target="../tags/tag31.xml"/><Relationship Id="rId12" Type="http://schemas.openxmlformats.org/officeDocument/2006/relationships/slideLayout" Target="../slideLayouts/slideLayout3.xml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tags" Target="../tags/tag26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18.wmf"/><Relationship Id="rId5" Type="http://schemas.openxmlformats.org/officeDocument/2006/relationships/tags" Target="../tags/tag29.xml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20.wmf"/><Relationship Id="rId10" Type="http://schemas.openxmlformats.org/officeDocument/2006/relationships/tags" Target="../tags/tag34.xml"/><Relationship Id="rId19" Type="http://schemas.openxmlformats.org/officeDocument/2006/relationships/oleObject" Target="../embeddings/oleObject8.bin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3.png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38.xml"/><Relationship Id="rId18" Type="http://schemas.openxmlformats.org/officeDocument/2006/relationships/image" Target="../media/image25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tags" Target="../tags/tag36.xml"/><Relationship Id="rId16" Type="http://schemas.openxmlformats.org/officeDocument/2006/relationships/image" Target="../media/image21.wmf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4.vml"/><Relationship Id="rId6" Type="http://schemas.openxmlformats.org/officeDocument/2006/relationships/tags" Target="../tags/tag40.xml"/><Relationship Id="rId11" Type="http://schemas.openxmlformats.org/officeDocument/2006/relationships/image" Target="../media/image3.png"/><Relationship Id="rId5" Type="http://schemas.openxmlformats.org/officeDocument/2006/relationships/tags" Target="../tags/tag39.xml"/><Relationship Id="rId15" Type="http://schemas.openxmlformats.org/officeDocument/2006/relationships/oleObject" Target="../embeddings/oleObject13.bin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7.png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image" Target="../media/image28.png"/><Relationship Id="rId3" Type="http://schemas.openxmlformats.org/officeDocument/2006/relationships/tags" Target="../tags/tag44.xml"/><Relationship Id="rId21" Type="http://schemas.openxmlformats.org/officeDocument/2006/relationships/image" Target="../media/image31.png"/><Relationship Id="rId34" Type="http://schemas.openxmlformats.org/officeDocument/2006/relationships/image" Target="../media/image37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image" Target="../media/image3.png"/><Relationship Id="rId33" Type="http://schemas.openxmlformats.org/officeDocument/2006/relationships/image" Target="../media/image36.png"/><Relationship Id="rId38" Type="http://schemas.openxmlformats.org/officeDocument/2006/relationships/image" Target="../media/image39.png"/><Relationship Id="rId2" Type="http://schemas.openxmlformats.org/officeDocument/2006/relationships/tags" Target="../tags/tag43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30.png"/><Relationship Id="rId1" Type="http://schemas.openxmlformats.org/officeDocument/2006/relationships/vmlDrawing" Target="../drawings/vmlDrawing5.v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32" Type="http://schemas.openxmlformats.org/officeDocument/2006/relationships/image" Target="../media/image35.png"/><Relationship Id="rId37" Type="http://schemas.openxmlformats.org/officeDocument/2006/relationships/image" Target="../media/image38.png"/><Relationship Id="rId5" Type="http://schemas.openxmlformats.org/officeDocument/2006/relationships/tags" Target="../tags/tag46.xml"/><Relationship Id="rId15" Type="http://schemas.openxmlformats.org/officeDocument/2006/relationships/slideLayout" Target="../slideLayouts/slideLayout3.xml"/><Relationship Id="rId23" Type="http://schemas.openxmlformats.org/officeDocument/2006/relationships/tags" Target="../tags/tag46.xml"/><Relationship Id="rId36" Type="http://schemas.openxmlformats.org/officeDocument/2006/relationships/image" Target="../media/image20.wmf"/><Relationship Id="rId10" Type="http://schemas.openxmlformats.org/officeDocument/2006/relationships/tags" Target="../tags/tag51.xml"/><Relationship Id="rId19" Type="http://schemas.openxmlformats.org/officeDocument/2006/relationships/image" Target="../media/image29.png"/><Relationship Id="rId31" Type="http://schemas.openxmlformats.org/officeDocument/2006/relationships/image" Target="../media/image34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image" Target="../media/image32.png"/><Relationship Id="rId30" Type="http://schemas.openxmlformats.org/officeDocument/2006/relationships/image" Target="../media/image33.png"/><Relationship Id="rId35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18" Type="http://schemas.openxmlformats.org/officeDocument/2006/relationships/image" Target="../media/image44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notesSlide" Target="../notesSlides/notesSlide8.xml"/><Relationship Id="rId17" Type="http://schemas.openxmlformats.org/officeDocument/2006/relationships/image" Target="../media/image43.png"/><Relationship Id="rId2" Type="http://schemas.openxmlformats.org/officeDocument/2006/relationships/tags" Target="../tags/tag57.xml"/><Relationship Id="rId16" Type="http://schemas.openxmlformats.org/officeDocument/2006/relationships/image" Target="../media/image42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60.xml"/><Relationship Id="rId15" Type="http://schemas.openxmlformats.org/officeDocument/2006/relationships/image" Target="../media/image41.png"/><Relationship Id="rId10" Type="http://schemas.openxmlformats.org/officeDocument/2006/relationships/tags" Target="../tags/tag65.xml"/><Relationship Id="rId19" Type="http://schemas.openxmlformats.org/officeDocument/2006/relationships/image" Target="../media/image45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66.xml"/><Relationship Id="rId18" Type="http://schemas.openxmlformats.org/officeDocument/2006/relationships/image" Target="../media/image49.png"/><Relationship Id="rId26" Type="http://schemas.openxmlformats.org/officeDocument/2006/relationships/image" Target="../media/image54.png"/><Relationship Id="rId3" Type="http://schemas.openxmlformats.org/officeDocument/2006/relationships/tags" Target="../tags/tag68.xml"/><Relationship Id="rId21" Type="http://schemas.openxmlformats.org/officeDocument/2006/relationships/image" Target="../media/image52.png"/><Relationship Id="rId7" Type="http://schemas.openxmlformats.org/officeDocument/2006/relationships/tags" Target="../tags/tag72.xml"/><Relationship Id="rId12" Type="http://schemas.openxmlformats.org/officeDocument/2006/relationships/notesSlide" Target="../notesSlides/notesSlide9.xml"/><Relationship Id="rId17" Type="http://schemas.openxmlformats.org/officeDocument/2006/relationships/image" Target="../media/image48.png"/><Relationship Id="rId25" Type="http://schemas.openxmlformats.org/officeDocument/2006/relationships/image" Target="../media/image13.svg"/><Relationship Id="rId2" Type="http://schemas.openxmlformats.org/officeDocument/2006/relationships/tags" Target="../tags/tag67.xml"/><Relationship Id="rId20" Type="http://schemas.openxmlformats.org/officeDocument/2006/relationships/image" Target="../media/image51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slideLayout" Target="../slideLayouts/slideLayout3.xml"/><Relationship Id="rId24" Type="http://schemas.openxmlformats.org/officeDocument/2006/relationships/image" Target="../media/image12.png"/><Relationship Id="rId5" Type="http://schemas.openxmlformats.org/officeDocument/2006/relationships/tags" Target="../tags/tag70.xml"/><Relationship Id="rId15" Type="http://schemas.openxmlformats.org/officeDocument/2006/relationships/image" Target="../media/image3.png"/><Relationship Id="rId23" Type="http://schemas.openxmlformats.org/officeDocument/2006/relationships/image" Target="../media/image53.png"/><Relationship Id="rId10" Type="http://schemas.openxmlformats.org/officeDocument/2006/relationships/tags" Target="../tags/tag75.xml"/><Relationship Id="rId19" Type="http://schemas.openxmlformats.org/officeDocument/2006/relationships/image" Target="../media/image50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46.png"/><Relationship Id="rId22" Type="http://schemas.openxmlformats.org/officeDocument/2006/relationships/tags" Target="../tags/tag72.xml"/><Relationship Id="rId27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636645"/>
            <a:ext cx="9144000" cy="1333500"/>
          </a:xfrm>
        </p:spPr>
        <p:txBody>
          <a:bodyPr>
            <a:noAutofit/>
          </a:bodyPr>
          <a:lstStyle/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lang="en-US" altLang="zh-CN" sz="2400" dirty="0" err="1">
                <a:solidFill>
                  <a:schemeClr val="accent1"/>
                </a:solidFill>
              </a:rPr>
              <a:t>Xiaochen</a:t>
            </a:r>
            <a:r>
              <a:rPr kumimoji="1" lang="en-US" altLang="zh-CN" sz="2400" dirty="0">
                <a:solidFill>
                  <a:schemeClr val="accent1"/>
                </a:solidFill>
              </a:rPr>
              <a:t> Ma, </a:t>
            </a:r>
            <a:r>
              <a:rPr kumimoji="1" lang="en-US" altLang="zh-CN" sz="2400" dirty="0" err="1">
                <a:solidFill>
                  <a:schemeClr val="accent1"/>
                </a:solidFill>
              </a:rPr>
              <a:t>Lanxin</a:t>
            </a:r>
            <a:r>
              <a:rPr kumimoji="1" lang="en-US" altLang="zh-CN" sz="2400" dirty="0">
                <a:solidFill>
                  <a:schemeClr val="accent1"/>
                </a:solidFill>
              </a:rPr>
              <a:t> He, Zheng Wang and Yongming Huang</a:t>
            </a:r>
          </a:p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lang="en-US" altLang="zh-CN" i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Southeast University</a:t>
            </a:r>
          </a:p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lang="en-US" altLang="zh-CN" sz="24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2026.5.9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632" y="1057276"/>
            <a:ext cx="12106735" cy="1913890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25000"/>
              </a:lnSpc>
            </a:pPr>
            <a:r>
              <a:rPr lang="en-US" altLang="zh-CN" sz="4400" b="1" dirty="0">
                <a:solidFill>
                  <a:srgbClr val="FFC000"/>
                </a:solidFill>
              </a:rPr>
              <a:t>Linear Detection Based on Block-Wise Low-Rank Matrix Approximation for XL-MIMO Systems</a:t>
            </a:r>
            <a:endParaRPr lang="zh-CN" altLang="en-US" sz="4400" b="1" dirty="0">
              <a:solidFill>
                <a:srgbClr val="FFC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380" y="4736465"/>
            <a:ext cx="1456055" cy="1470025"/>
          </a:xfrm>
          <a:prstGeom prst="rect">
            <a:avLst/>
          </a:prstGeom>
        </p:spPr>
      </p:pic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EE07E71E-92E4-4528-8B7D-D2875989D1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5500" y="31115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EE07E71E-92E4-4528-8B7D-D2875989D1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65500" y="31115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01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id="{EEEFD763-DB69-439E-AF12-838E093A357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2357" y="4038600"/>
            <a:ext cx="4896333" cy="2096428"/>
          </a:xfrm>
          <a:prstGeom prst="rect">
            <a:avLst/>
          </a:prstGeom>
          <a:noFill/>
          <a:ln w="9525"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9BA208B-DE8B-434E-93E8-3DB321F93F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5011" y="2013063"/>
            <a:ext cx="5730318" cy="18519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9653270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3 Block-wise </a:t>
            </a:r>
            <a:r>
              <a:rPr kumimoji="1" lang="en-US" altLang="zh-CN" sz="3200" b="1" dirty="0" err="1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LMaFit</a:t>
            </a:r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-based Linear </a:t>
            </a:r>
            <a:r>
              <a:rPr kumimoji="1" lang="en-US" altLang="zh-CN" sz="3200" b="1" dirty="0">
                <a:solidFill>
                  <a:schemeClr val="bg1"/>
                </a:solidFill>
                <a:sym typeface="+mn-ea"/>
              </a:rPr>
              <a:t>Detection Scheme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95935" y="1122680"/>
            <a:ext cx="4575175" cy="568325"/>
            <a:chOff x="3027" y="2611"/>
            <a:chExt cx="6029" cy="945"/>
          </a:xfrm>
        </p:grpSpPr>
        <p:sp>
          <p:nvSpPr>
            <p:cNvPr id="17" name="文本框 16"/>
            <p:cNvSpPr txBox="1"/>
            <p:nvPr>
              <p:custDataLst>
                <p:tags r:id="rId8"/>
              </p:custDataLst>
            </p:nvPr>
          </p:nvSpPr>
          <p:spPr>
            <a:xfrm>
              <a:off x="3096" y="2611"/>
              <a:ext cx="5958" cy="945"/>
            </a:xfrm>
            <a:prstGeom prst="rect">
              <a:avLst/>
            </a:prstGeom>
            <a:solidFill>
              <a:srgbClr val="356115"/>
            </a:solidFill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9"/>
              </p:custDataLst>
            </p:nvPr>
          </p:nvSpPr>
          <p:spPr>
            <a:xfrm>
              <a:off x="3027" y="2790"/>
              <a:ext cx="6029" cy="5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Times New Roman"/>
                  <a:cs typeface="+mn-cs"/>
                  <a:sym typeface="+mn-ea"/>
                </a:rPr>
                <a:t>A. </a:t>
              </a:r>
              <a:r>
                <a:rPr kumimoji="1" lang="en-US" altLang="zh-CN" sz="2400" b="1" i="1" dirty="0">
                  <a:solidFill>
                    <a:srgbClr val="FFCC00"/>
                  </a:solidFill>
                  <a:latin typeface="Times New Roman"/>
                </a:rPr>
                <a:t>Algorithm Description</a:t>
              </a:r>
              <a:endParaRPr kumimoji="1" lang="en-US" altLang="zh-CN" sz="2400" b="1" i="1" dirty="0">
                <a:solidFill>
                  <a:srgbClr val="FFCC00"/>
                </a:solidFill>
                <a:latin typeface="Times New Roman"/>
                <a:sym typeface="+mn-ea"/>
              </a:endParaRPr>
            </a:p>
          </p:txBody>
        </p:sp>
      </p:grpSp>
      <p:sp>
        <p:nvSpPr>
          <p:cNvPr id="5" name="椭圆 4"/>
          <p:cNvSpPr/>
          <p:nvPr>
            <p:custDataLst>
              <p:tags r:id="rId3"/>
            </p:custDataLst>
          </p:nvPr>
        </p:nvSpPr>
        <p:spPr>
          <a:xfrm>
            <a:off x="2998753" y="2631038"/>
            <a:ext cx="2673914" cy="518562"/>
          </a:xfrm>
          <a:prstGeom prst="ellipse">
            <a:avLst/>
          </a:prstGeom>
          <a:solidFill>
            <a:srgbClr val="000000">
              <a:alpha val="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6330028" y="5393175"/>
            <a:ext cx="5193030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400" b="1" dirty="0">
                <a:solidFill>
                  <a:srgbClr val="C00000"/>
                </a:solidFill>
                <a:latin typeface="Times New Roman"/>
              </a:rPr>
              <a:t>Reduce dimensionality in matrix multiplication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 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CCA55B6-B74D-46D5-AC73-E67FE10E095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95529" y="4553917"/>
            <a:ext cx="6022081" cy="830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400" b="1" dirty="0">
                <a:solidFill>
                  <a:srgbClr val="C00000"/>
                </a:solidFill>
                <a:latin typeface="Times New Roman"/>
              </a:rPr>
              <a:t>Each block channel typically admits a smaller effective rank</a:t>
            </a:r>
            <a:endParaRPr kumimoji="1" lang="en-US" altLang="zh-CN" sz="2400" b="1" dirty="0">
              <a:solidFill>
                <a:srgbClr val="C00000"/>
              </a:solidFill>
              <a:latin typeface="Times New Roman"/>
              <a:sym typeface="+mn-ea"/>
            </a:endParaRPr>
          </a:p>
        </p:txBody>
      </p:sp>
      <p:cxnSp>
        <p:nvCxnSpPr>
          <p:cNvPr id="34" name="曲线连接符 18">
            <a:extLst>
              <a:ext uri="{FF2B5EF4-FFF2-40B4-BE49-F238E27FC236}">
                <a16:creationId xmlns:a16="http://schemas.microsoft.com/office/drawing/2014/main" id="{1C7A4718-C4F3-48B6-93A6-30B71E99E339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V="1">
            <a:off x="5095518" y="1750167"/>
            <a:ext cx="936939" cy="880871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CB5FDE0D-5243-4647-BD46-5846163AEE97}"/>
              </a:ext>
            </a:extLst>
          </p:cNvPr>
          <p:cNvSpPr txBox="1"/>
          <p:nvPr/>
        </p:nvSpPr>
        <p:spPr>
          <a:xfrm>
            <a:off x="6145410" y="2400205"/>
            <a:ext cx="5377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rgbClr val="C00000"/>
                </a:solidFill>
                <a:latin typeface="Times New Roman"/>
                <a:sym typeface="+mn-ea"/>
              </a:rPr>
              <a:t>Complexity of Gram matrix</a:t>
            </a:r>
            <a:endParaRPr kumimoji="1" lang="zh-CN" altLang="en-US" sz="24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A309CCD-D048-43F1-911E-4EB554A4A2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5529" y="3013355"/>
            <a:ext cx="5730319" cy="1170648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F49B9612-268B-4784-A330-66140CCB6C97}"/>
              </a:ext>
            </a:extLst>
          </p:cNvPr>
          <p:cNvSpPr txBox="1"/>
          <p:nvPr/>
        </p:nvSpPr>
        <p:spPr>
          <a:xfrm>
            <a:off x="629212" y="4127869"/>
            <a:ext cx="6134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solidFill>
                  <a:srgbClr val="C00000"/>
                </a:solidFill>
                <a:latin typeface="Times New Roman"/>
              </a:rPr>
              <a:t>Factorized optimization formulation</a:t>
            </a:r>
            <a:endParaRPr kumimoji="1" lang="zh-CN" altLang="en-US" sz="20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F1A07A6-9F04-4835-AB08-BB243519ED19}"/>
              </a:ext>
            </a:extLst>
          </p:cNvPr>
          <p:cNvSpPr txBox="1"/>
          <p:nvPr/>
        </p:nvSpPr>
        <p:spPr>
          <a:xfrm>
            <a:off x="6821721" y="1365194"/>
            <a:ext cx="44073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latin typeface="Times New Roman"/>
              </a:rPr>
              <a:t>Row selection matrices</a:t>
            </a:r>
            <a:endParaRPr kumimoji="1" lang="zh-CN" altLang="en-US" sz="2000" b="1" dirty="0">
              <a:latin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FB5D1629-4C5D-47C5-B375-4C1D8A2D687E}"/>
                  </a:ext>
                </a:extLst>
              </p:cNvPr>
              <p:cNvSpPr txBox="1"/>
              <p:nvPr/>
            </p:nvSpPr>
            <p:spPr>
              <a:xfrm>
                <a:off x="5860374" y="1350493"/>
                <a:ext cx="1305983" cy="442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FB5D1629-4C5D-47C5-B375-4C1D8A2D6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374" y="1350493"/>
                <a:ext cx="1305983" cy="442878"/>
              </a:xfrm>
              <a:prstGeom prst="rect">
                <a:avLst/>
              </a:prstGeom>
              <a:blipFill>
                <a:blip r:embed="rId1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26F055C9-436A-4DC0-B5DC-D26484D84CE9}"/>
                  </a:ext>
                </a:extLst>
              </p:cNvPr>
              <p:cNvSpPr txBox="1"/>
              <p:nvPr/>
            </p:nvSpPr>
            <p:spPr>
              <a:xfrm>
                <a:off x="5860374" y="1748104"/>
                <a:ext cx="1305983" cy="442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26F055C9-436A-4DC0-B5DC-D26484D84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374" y="1748104"/>
                <a:ext cx="1305983" cy="442878"/>
              </a:xfrm>
              <a:prstGeom prst="rect">
                <a:avLst/>
              </a:prstGeom>
              <a:blipFill>
                <a:blip r:embed="rId19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本框 46">
            <a:extLst>
              <a:ext uri="{FF2B5EF4-FFF2-40B4-BE49-F238E27FC236}">
                <a16:creationId xmlns:a16="http://schemas.microsoft.com/office/drawing/2014/main" id="{CFA53FCA-CA05-430E-A758-B52BF5A264BA}"/>
              </a:ext>
            </a:extLst>
          </p:cNvPr>
          <p:cNvSpPr txBox="1"/>
          <p:nvPr/>
        </p:nvSpPr>
        <p:spPr>
          <a:xfrm>
            <a:off x="6821721" y="1844815"/>
            <a:ext cx="6159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latin typeface="Times New Roman"/>
              </a:rPr>
              <a:t>Column selection matrices</a:t>
            </a:r>
            <a:endParaRPr kumimoji="1" lang="zh-CN" altLang="en-US" sz="2000" b="1" dirty="0">
              <a:latin typeface="Times New Roman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0CBA0F8-9964-48FE-85CE-8C66CC3879C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129916" y="1257175"/>
            <a:ext cx="5655683" cy="987750"/>
          </a:xfrm>
          <a:prstGeom prst="rect">
            <a:avLst/>
          </a:prstGeom>
          <a:noFill/>
          <a:ln w="12700">
            <a:solidFill>
              <a:srgbClr val="FFC000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5D3BB32-C040-44B0-AD8B-E43B73C3F934}"/>
                  </a:ext>
                </a:extLst>
              </p:cNvPr>
              <p:cNvSpPr txBox="1"/>
              <p:nvPr/>
            </p:nvSpPr>
            <p:spPr>
              <a:xfrm>
                <a:off x="481189" y="4407170"/>
                <a:ext cx="3009517" cy="914400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0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000" b="1"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000" b="1"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2000" b="1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2000" b="1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1" lang="zh-CN" altLang="en-US" sz="700" dirty="0">
                  <a:latin typeface="+mn-ea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5D3BB32-C040-44B0-AD8B-E43B73C3F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89" y="4407170"/>
                <a:ext cx="3009517" cy="9144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4C26446-6A74-4C7C-A158-84E45EBF42BE}"/>
                  </a:ext>
                </a:extLst>
              </p:cNvPr>
              <p:cNvSpPr txBox="1"/>
              <p:nvPr/>
            </p:nvSpPr>
            <p:spPr>
              <a:xfrm>
                <a:off x="602655" y="5273431"/>
                <a:ext cx="4859966" cy="674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zh-CN" sz="200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b="1"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b="1"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000" b="1" i="0" smtClean="0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000" b="1"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kumimoji="1"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000" b="1"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4C26446-6A74-4C7C-A158-84E45EBF4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55" y="5273431"/>
                <a:ext cx="4859966" cy="67415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444928" y="2949860"/>
            <a:ext cx="6895464" cy="727075"/>
          </a:xfrm>
          <a:prstGeom prst="rect">
            <a:avLst/>
          </a:prstGeom>
          <a:ln w="19050">
            <a:solidFill>
              <a:srgbClr val="ED7D31"/>
            </a:solidFill>
            <a:prstDash val="lgDashDot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9602470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3 Block-wise </a:t>
            </a:r>
            <a:r>
              <a:rPr kumimoji="1" lang="en-US" altLang="zh-CN" sz="3200" b="1" dirty="0" err="1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LMaFit</a:t>
            </a:r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-based Linear </a:t>
            </a:r>
            <a:r>
              <a:rPr kumimoji="1" lang="en-US" altLang="zh-CN" sz="3200" b="1" dirty="0">
                <a:solidFill>
                  <a:schemeClr val="bg1"/>
                </a:solidFill>
                <a:sym typeface="+mn-ea"/>
              </a:rPr>
              <a:t>Detection Scheme</a:t>
            </a:r>
            <a:endParaRPr kumimoji="1" lang="en-US" altLang="zh-CN" sz="3200" b="1" dirty="0"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53" name="矩形: 圆角 55"/>
          <p:cNvSpPr/>
          <p:nvPr>
            <p:custDataLst>
              <p:tags r:id="rId3"/>
            </p:custDataLst>
          </p:nvPr>
        </p:nvSpPr>
        <p:spPr>
          <a:xfrm>
            <a:off x="5872129" y="1127560"/>
            <a:ext cx="5625219" cy="518503"/>
          </a:xfrm>
          <a:prstGeom prst="roundRect">
            <a:avLst/>
          </a:prstGeom>
          <a:solidFill>
            <a:srgbClr val="FBE44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Compare two </a:t>
            </a:r>
            <a:r>
              <a:rPr lang="en-US" altLang="zh-CN" sz="24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LMaFit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methods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4"/>
            </p:custDataLst>
          </p:nvPr>
        </p:nvSpPr>
        <p:spPr>
          <a:xfrm>
            <a:off x="444927" y="2298812"/>
            <a:ext cx="4198832" cy="510778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dirty="0">
                <a:solidFill>
                  <a:srgbClr val="FFFFFF"/>
                </a:solidFill>
                <a:latin typeface="Times New Roman"/>
              </a:rPr>
              <a:t>Stationary-point behavior</a:t>
            </a:r>
            <a:endParaRPr kumimoji="1" lang="en-US" altLang="zh-CN" sz="2400" b="1" dirty="0">
              <a:solidFill>
                <a:srgbClr val="FFFFFF"/>
              </a:solidFill>
              <a:latin typeface="Times New Roman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444926" y="4432621"/>
            <a:ext cx="6895465" cy="1346835"/>
          </a:xfrm>
          <a:prstGeom prst="rect">
            <a:avLst/>
          </a:prstGeom>
          <a:ln w="19050">
            <a:solidFill>
              <a:srgbClr val="356115"/>
            </a:solidFill>
            <a:prstDash val="lgDashDot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sp>
        <p:nvSpPr>
          <p:cNvPr id="35" name="文本框 34"/>
          <p:cNvSpPr txBox="1"/>
          <p:nvPr>
            <p:custDataLst>
              <p:tags r:id="rId6"/>
            </p:custDataLst>
          </p:nvPr>
        </p:nvSpPr>
        <p:spPr>
          <a:xfrm>
            <a:off x="453182" y="3785418"/>
            <a:ext cx="6175799" cy="510778"/>
          </a:xfrm>
          <a:prstGeom prst="roundRect">
            <a:avLst/>
          </a:prstGeom>
          <a:solidFill>
            <a:schemeClr val="accent1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dirty="0">
                <a:solidFill>
                  <a:srgbClr val="FFFFFF"/>
                </a:solidFill>
                <a:latin typeface="Times New Roman"/>
                <a:sym typeface="+mn-ea"/>
              </a:rPr>
              <a:t>P</a:t>
            </a:r>
            <a:r>
              <a:rPr kumimoji="1" lang="en-US" altLang="zh-CN" sz="2400" b="1" dirty="0">
                <a:solidFill>
                  <a:srgbClr val="FFFFFF"/>
                </a:solidFill>
                <a:latin typeface="Times New Roman"/>
              </a:rPr>
              <a:t>er-iteration residual reduction behaviors</a:t>
            </a:r>
            <a:endParaRPr kumimoji="1" lang="en-US" altLang="zh-CN" sz="2400" b="1" dirty="0">
              <a:solidFill>
                <a:srgbClr val="FFFFFF"/>
              </a:solidFill>
              <a:latin typeface="Times New Roman"/>
              <a:sym typeface="+mn-ea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BEB0ADF-1189-4481-9F56-7F58A145B68B}"/>
              </a:ext>
            </a:extLst>
          </p:cNvPr>
          <p:cNvGrpSpPr/>
          <p:nvPr/>
        </p:nvGrpSpPr>
        <p:grpSpPr>
          <a:xfrm>
            <a:off x="495935" y="1122680"/>
            <a:ext cx="4575175" cy="568325"/>
            <a:chOff x="3027" y="2611"/>
            <a:chExt cx="6029" cy="945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3A37F8C-CC18-4DC8-BEC2-00FC97F60D6F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3096" y="2611"/>
              <a:ext cx="5958" cy="945"/>
            </a:xfrm>
            <a:prstGeom prst="rect">
              <a:avLst/>
            </a:prstGeom>
            <a:solidFill>
              <a:srgbClr val="356115"/>
            </a:solidFill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8A26AD0-AC10-4E42-BCAC-F54E605B7027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3027" y="2790"/>
              <a:ext cx="6029" cy="5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Times New Roman"/>
                  <a:cs typeface="+mn-cs"/>
                  <a:sym typeface="+mn-ea"/>
                </a:rPr>
                <a:t>B. </a:t>
              </a:r>
              <a:r>
                <a:rPr kumimoji="1" lang="en-US" altLang="zh-CN" sz="2400" b="1" i="1" dirty="0">
                  <a:solidFill>
                    <a:srgbClr val="FFCC00"/>
                  </a:solidFill>
                  <a:latin typeface="Times New Roman"/>
                </a:rPr>
                <a:t>Convergence Analysis</a:t>
              </a:r>
              <a:endParaRPr kumimoji="1" lang="en-US" altLang="zh-CN" sz="2400" b="1" i="1" dirty="0">
                <a:solidFill>
                  <a:srgbClr val="FFCC00"/>
                </a:solidFill>
                <a:latin typeface="Times New Roman"/>
                <a:sym typeface="+mn-ea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090967A3-C70E-46C0-892F-F2019DCAB5C5}"/>
              </a:ext>
            </a:extLst>
          </p:cNvPr>
          <p:cNvSpPr txBox="1"/>
          <p:nvPr/>
        </p:nvSpPr>
        <p:spPr>
          <a:xfrm>
            <a:off x="519222" y="2961012"/>
            <a:ext cx="6744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latin typeface="Times New Roman"/>
              </a:rPr>
              <a:t>The block-wise </a:t>
            </a:r>
            <a:r>
              <a:rPr kumimoji="1" lang="en-US" altLang="zh-CN" sz="2000" b="1" dirty="0" err="1">
                <a:latin typeface="Times New Roman"/>
              </a:rPr>
              <a:t>LMaFit</a:t>
            </a:r>
            <a:r>
              <a:rPr kumimoji="1" lang="en-US" altLang="zh-CN" sz="2000" b="1" dirty="0">
                <a:latin typeface="Times New Roman"/>
              </a:rPr>
              <a:t> converges to a stationary point of the same global </a:t>
            </a:r>
            <a:r>
              <a:rPr kumimoji="1" lang="en-US" altLang="zh-CN" sz="2000" b="1" dirty="0" err="1">
                <a:latin typeface="Times New Roman"/>
              </a:rPr>
              <a:t>objectiveas</a:t>
            </a:r>
            <a:r>
              <a:rPr kumimoji="1" lang="en-US" altLang="zh-CN" sz="2000" b="1" dirty="0">
                <a:latin typeface="Times New Roman"/>
              </a:rPr>
              <a:t> the global </a:t>
            </a:r>
            <a:r>
              <a:rPr kumimoji="1" lang="en-US" altLang="zh-CN" sz="2000" b="1" dirty="0" err="1">
                <a:latin typeface="Times New Roman"/>
              </a:rPr>
              <a:t>LMaFit</a:t>
            </a:r>
            <a:r>
              <a:rPr kumimoji="1" lang="en-US" altLang="zh-CN" sz="2000" b="1" dirty="0">
                <a:latin typeface="Times New Roman"/>
              </a:rPr>
              <a:t>.</a:t>
            </a:r>
            <a:endParaRPr kumimoji="1" lang="zh-CN" altLang="en-US" sz="2000" b="1" dirty="0">
              <a:latin typeface="Times New Roman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AF2D392-815B-4B28-B6A4-11871DA4EE31}"/>
              </a:ext>
            </a:extLst>
          </p:cNvPr>
          <p:cNvSpPr txBox="1"/>
          <p:nvPr/>
        </p:nvSpPr>
        <p:spPr>
          <a:xfrm>
            <a:off x="540176" y="4571338"/>
            <a:ext cx="72572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latin typeface="Times New Roman"/>
              </a:rPr>
              <a:t>For a fixed residual matrix S(t), under optimal matrix approximations, </a:t>
            </a:r>
            <a:endParaRPr kumimoji="1" lang="zh-CN" altLang="en-US" sz="2000" b="1" dirty="0">
              <a:latin typeface="Times New Roman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1D9B6C3-F510-4CCC-966B-048847F30B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48243" y="2298812"/>
            <a:ext cx="4474039" cy="3039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5C0DF4E-21C7-4000-B111-C18DD2F97E99}"/>
                  </a:ext>
                </a:extLst>
              </p:cNvPr>
              <p:cNvSpPr txBox="1"/>
              <p:nvPr/>
            </p:nvSpPr>
            <p:spPr>
              <a:xfrm>
                <a:off x="2297068" y="5106038"/>
                <a:ext cx="3031675" cy="602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block</m:t>
                                  </m:r>
                                </m:sub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global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5C0DF4E-21C7-4000-B111-C18DD2F97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068" y="5106038"/>
                <a:ext cx="3031675" cy="602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7257415" cy="845185"/>
          </a:xfrm>
        </p:spPr>
        <p:txBody>
          <a:bodyPr>
            <a:noAutofit/>
          </a:bodyPr>
          <a:lstStyle/>
          <a:p>
            <a:r>
              <a:rPr kumimoji="1" lang="en-US" altLang="zh-CN" sz="3200" b="1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4 </a:t>
            </a:r>
            <a:r>
              <a:rPr kumimoji="1" lang="en-US" altLang="zh-CN" sz="3200" b="1">
                <a:solidFill>
                  <a:schemeClr val="bg1"/>
                </a:solidFill>
                <a:sym typeface="+mn-ea"/>
              </a:rPr>
              <a:t>Simulations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11" name="矩形: 圆角 55"/>
          <p:cNvSpPr/>
          <p:nvPr>
            <p:custDataLst>
              <p:tags r:id="rId2"/>
            </p:custDataLst>
          </p:nvPr>
        </p:nvSpPr>
        <p:spPr>
          <a:xfrm>
            <a:off x="7107330" y="4848653"/>
            <a:ext cx="4958715" cy="624840"/>
          </a:xfrm>
          <a:prstGeom prst="roundRect">
            <a:avLst/>
          </a:prstGeom>
          <a:solidFill>
            <a:srgbClr val="FBE44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Block-wise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LMaFit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-ZF &gt; Global 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LMaFit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-ZF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2930" y="3023345"/>
            <a:ext cx="3564890" cy="716280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56115"/>
                </a:solidFill>
                <a:effectLst/>
                <a:uLnTx/>
                <a:uFillTx/>
                <a:latin typeface="Times New Roman"/>
                <a:cs typeface="+mn-cs"/>
              </a:rPr>
              <a:t>Detection Performance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107330" y="5525531"/>
            <a:ext cx="4958715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tabLst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ZF detection is applied as the 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baseline</a:t>
            </a:r>
          </a:p>
          <a:p>
            <a:pPr marL="342900" indent="-342900" defTabSz="457200">
              <a:buFont typeface="Wingdings" panose="05000000000000000000" charset="0"/>
              <a:buChar char="Ø"/>
              <a:defRPr/>
            </a:pPr>
            <a:r>
              <a:rPr kumimoji="1" lang="en-US" altLang="zh-CN" sz="2000" dirty="0">
                <a:solidFill>
                  <a:srgbClr val="000000"/>
                </a:solidFill>
                <a:latin typeface="Times New Roman"/>
              </a:rPr>
              <a:t>Low-rank approximation representation reduce the computational complexity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  <a:sym typeface="+mn-ea"/>
            </a:endParaRPr>
          </a:p>
        </p:txBody>
      </p:sp>
      <p:graphicFrame>
        <p:nvGraphicFramePr>
          <p:cNvPr id="23" name="表格 23">
            <a:extLst>
              <a:ext uri="{FF2B5EF4-FFF2-40B4-BE49-F238E27FC236}">
                <a16:creationId xmlns:a16="http://schemas.microsoft.com/office/drawing/2014/main" id="{347A9281-7502-427E-B3CE-78DA367C5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409153"/>
              </p:ext>
            </p:extLst>
          </p:nvPr>
        </p:nvGraphicFramePr>
        <p:xfrm>
          <a:off x="7446980" y="3184392"/>
          <a:ext cx="3984964" cy="14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199">
                  <a:extLst>
                    <a:ext uri="{9D8B030D-6E8A-4147-A177-3AD203B41FA5}">
                      <a16:colId xmlns:a16="http://schemas.microsoft.com/office/drawing/2014/main" val="1422385111"/>
                    </a:ext>
                  </a:extLst>
                </a:gridCol>
                <a:gridCol w="1320765">
                  <a:extLst>
                    <a:ext uri="{9D8B030D-6E8A-4147-A177-3AD203B41FA5}">
                      <a16:colId xmlns:a16="http://schemas.microsoft.com/office/drawing/2014/main" val="137407715"/>
                    </a:ext>
                  </a:extLst>
                </a:gridCol>
              </a:tblGrid>
              <a:tr h="28660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Variable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Value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2104625"/>
                  </a:ext>
                </a:extLst>
              </a:tr>
              <a:tr h="28660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Number of users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925945"/>
                  </a:ext>
                </a:extLst>
              </a:tr>
              <a:tr h="28660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Number of antennas at base station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32×32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172835"/>
                  </a:ext>
                </a:extLst>
              </a:tr>
              <a:tr h="286601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0" dirty="0"/>
                        <a:t>Number of paths</a:t>
                      </a:r>
                      <a:endParaRPr lang="zh-CN" alt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0427086"/>
                  </a:ext>
                </a:extLst>
              </a:tr>
              <a:tr h="286601">
                <a:tc>
                  <a:txBody>
                    <a:bodyPr/>
                    <a:lstStyle/>
                    <a:p>
                      <a:pPr algn="ctr"/>
                      <a:r>
                        <a:rPr lang="en-US" altLang="zh-CN" i="0" dirty="0"/>
                        <a:t>Number of visible subarrays</a:t>
                      </a:r>
                      <a:endParaRPr lang="zh-CN" alt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473795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6699CBAD-6747-4059-8432-0C69B72E18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9202"/>
          <a:stretch/>
        </p:blipFill>
        <p:spPr>
          <a:xfrm>
            <a:off x="3419077" y="3719004"/>
            <a:ext cx="3688253" cy="261090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5980DB6-1F60-4038-96E9-566716582A9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042" b="3906"/>
          <a:stretch/>
        </p:blipFill>
        <p:spPr>
          <a:xfrm>
            <a:off x="346027" y="951243"/>
            <a:ext cx="11308401" cy="192133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9567786-3D15-4BF8-888D-95F551A637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0798"/>
          <a:stretch/>
        </p:blipFill>
        <p:spPr>
          <a:xfrm>
            <a:off x="119917" y="3830683"/>
            <a:ext cx="3688253" cy="2528932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167984C-E1D5-4FCB-AE46-6DE6310FA210}"/>
              </a:ext>
            </a:extLst>
          </p:cNvPr>
          <p:cNvCxnSpPr/>
          <p:nvPr/>
        </p:nvCxnSpPr>
        <p:spPr>
          <a:xfrm>
            <a:off x="154485" y="3006031"/>
            <a:ext cx="11499943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1201420"/>
            <a:ext cx="12517755" cy="1001395"/>
            <a:chOff x="0" y="2322"/>
            <a:chExt cx="19713" cy="1577"/>
          </a:xfrm>
        </p:grpSpPr>
        <p:sp>
          <p:nvSpPr>
            <p:cNvPr id="16" name="文本框 15"/>
            <p:cNvSpPr txBox="1"/>
            <p:nvPr>
              <p:custDataLst>
                <p:tags r:id="rId9"/>
              </p:custDataLst>
            </p:nvPr>
          </p:nvSpPr>
          <p:spPr>
            <a:xfrm>
              <a:off x="0" y="2341"/>
              <a:ext cx="19610" cy="1432"/>
            </a:xfrm>
            <a:prstGeom prst="rect">
              <a:avLst/>
            </a:prstGeom>
            <a:solidFill>
              <a:srgbClr val="FBE44F">
                <a:alpha val="65000"/>
              </a:srgbClr>
            </a:solidFill>
            <a:effectLst>
              <a:reflection blurRad="6350" stA="52000" endA="300" endPos="16000" dir="5400000" sy="-100000" algn="bl" rotWithShape="0"/>
            </a:effectLst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</a:endParaRPr>
            </a:p>
          </p:txBody>
        </p:sp>
        <p:sp>
          <p:nvSpPr>
            <p:cNvPr id="5" name="矩形: 圆角 55"/>
            <p:cNvSpPr/>
            <p:nvPr>
              <p:custDataLst>
                <p:tags r:id="rId10"/>
              </p:custDataLst>
            </p:nvPr>
          </p:nvSpPr>
          <p:spPr>
            <a:xfrm>
              <a:off x="1437" y="2322"/>
              <a:ext cx="18276" cy="157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Propose 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block-wise </a:t>
              </a:r>
              <a:r>
                <a:rPr kumimoji="0" lang="en-US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LMaFit</a:t>
              </a:r>
              <a:r>
                <a:rPr lang="en-US" altLang="zh-CN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-based low-complexity </a:t>
              </a:r>
              <a:r>
                <a:rPr kumimoji="0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detection method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 </a:t>
              </a:r>
              <a:r>
                <a:rPr kumimoji="0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in 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XL-MIMO </a:t>
              </a:r>
              <a:r>
                <a:rPr kumimoji="0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systems.</a:t>
              </a:r>
            </a:p>
          </p:txBody>
        </p:sp>
      </p:grp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9820" y="3736106"/>
            <a:ext cx="10838815" cy="2393315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951864" y="4266966"/>
            <a:ext cx="10401935" cy="1687195"/>
          </a:xfrm>
          <a:prstGeom prst="rect">
            <a:avLst/>
          </a:prstGeom>
        </p:spPr>
        <p:txBody>
          <a:bodyPr vert="horz" wrap="square" lIns="91440" tIns="45720" rIns="91440" bIns="45720" rtlCol="0" anchor="ctr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tabLst/>
              <a:defRPr/>
            </a:pPr>
            <a:r>
              <a:rPr lang="en-US" altLang="zh-CN" sz="2000" dirty="0"/>
              <a:t>Reconstruct the channel matrix by </a:t>
            </a:r>
            <a:r>
              <a:rPr lang="en-US" altLang="zh-CN" sz="2000" b="1" dirty="0">
                <a:solidFill>
                  <a:srgbClr val="C00000"/>
                </a:solidFill>
              </a:rPr>
              <a:t>low-rank approximation</a:t>
            </a:r>
            <a:r>
              <a:rPr lang="en-US" altLang="zh-CN" sz="2000" dirty="0">
                <a:solidFill>
                  <a:srgbClr val="C00000"/>
                </a:solidFill>
              </a:rPr>
              <a:t> </a:t>
            </a:r>
          </a:p>
          <a:p>
            <a:pPr marL="342900" indent="-342900" defTabSz="457200">
              <a:buFont typeface="Wingdings" panose="05000000000000000000" charset="0"/>
              <a:buChar char="Ø"/>
              <a:defRPr/>
            </a:pPr>
            <a:r>
              <a:rPr lang="en-US" altLang="zh-CN" sz="2000" dirty="0"/>
              <a:t>Low-complexity Gram matrix construction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tabLst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A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chieves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a 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ZF/MMSE 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detection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 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performance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with 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significantly 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complexity</a:t>
            </a: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 </a:t>
            </a:r>
            <a:r>
              <a:rPr kumimoji="1" lang="en-US" altLang="zh-CN" sz="2000" b="1" dirty="0">
                <a:solidFill>
                  <a:srgbClr val="000000"/>
                </a:solidFill>
                <a:latin typeface="Times New Roman"/>
                <a:sym typeface="+mn-ea"/>
              </a:rPr>
              <a:t>reduction</a:t>
            </a:r>
            <a:endParaRPr kumimoji="1" lang="zh-CN" altLang="en-US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951865" y="3870091"/>
            <a:ext cx="5736802" cy="426085"/>
          </a:xfrm>
          <a:prstGeom prst="roundRect">
            <a:avLst/>
          </a:prstGeom>
          <a:solidFill>
            <a:srgbClr val="356115"/>
          </a:solidFill>
          <a:ln w="9525"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B</a:t>
            </a:r>
            <a:r>
              <a:rPr lang="en-US" altLang="zh-CN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lock-wise </a:t>
            </a:r>
            <a:r>
              <a:rPr lang="en-US" altLang="zh-CN" sz="20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LMaFit</a:t>
            </a:r>
            <a:r>
              <a:rPr lang="en-US" altLang="zh-CN" sz="2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-based Linear Detection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69821" y="2291080"/>
            <a:ext cx="11052810" cy="1427480"/>
            <a:chOff x="-891" y="4531"/>
            <a:chExt cx="17406" cy="2248"/>
          </a:xfrm>
        </p:grpSpPr>
        <p:sp>
          <p:nvSpPr>
            <p:cNvPr id="24" name="文本框 23"/>
            <p:cNvSpPr txBox="1"/>
            <p:nvPr>
              <p:custDataLst>
                <p:tags r:id="rId6"/>
              </p:custDataLst>
            </p:nvPr>
          </p:nvSpPr>
          <p:spPr>
            <a:xfrm>
              <a:off x="-891" y="4531"/>
              <a:ext cx="17069" cy="2068"/>
            </a:xfrm>
            <a:prstGeom prst="rect">
              <a:avLst/>
            </a:prstGeom>
            <a:solidFill>
              <a:schemeClr val="accent6">
                <a:alpha val="11000"/>
              </a:schemeClr>
            </a:solidFill>
            <a:ln w="22225">
              <a:solidFill>
                <a:schemeClr val="accent1"/>
              </a:solidFill>
              <a:prstDash val="lgDashDot"/>
            </a:ln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7"/>
              </p:custDataLst>
            </p:nvPr>
          </p:nvSpPr>
          <p:spPr>
            <a:xfrm>
              <a:off x="-525" y="5098"/>
              <a:ext cx="17040" cy="1681"/>
            </a:xfrm>
            <a:prstGeom prst="rect">
              <a:avLst/>
            </a:prstGeom>
          </p:spPr>
          <p:txBody>
            <a:bodyPr vert="horz" wrap="square" lIns="91440" tIns="45720" rIns="91440" bIns="45720" rtlCol="0" anchor="ctr"/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Ø"/>
                <a:tabLst/>
                <a:defRPr/>
              </a:pPr>
              <a:r>
                <a:rPr kumimoji="1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  <a:sym typeface="+mn-ea"/>
                </a:rPr>
                <a:t>New </a:t>
              </a:r>
              <a:r>
                <a:rPr kumimoji="1" lang="en-US" altLang="zh-CN" sz="2000" dirty="0">
                  <a:solidFill>
                    <a:srgbClr val="000000"/>
                  </a:solidFill>
                  <a:latin typeface="Times New Roman"/>
                </a:rPr>
                <a:t>properties:</a:t>
              </a:r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 </a:t>
              </a:r>
              <a:r>
                <a:rPr lang="en-US" altLang="zh-CN" sz="2000" dirty="0">
                  <a:solidFill>
                    <a:srgbClr val="C00000"/>
                  </a:solidFill>
                </a:rPr>
                <a:t>near-field with non-uniform spherical wave </a:t>
              </a:r>
              <a:r>
                <a:rPr kumimoji="1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  <a:sym typeface="+mn-ea"/>
                </a:rPr>
                <a:t>and </a:t>
              </a:r>
              <a:r>
                <a:rPr lang="en-US" altLang="zh-CN" sz="2000" dirty="0">
                  <a:solidFill>
                    <a:srgbClr val="C00000"/>
                  </a:solidFill>
                </a:rPr>
                <a:t>spatial channel non-stationarity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Ø"/>
                <a:tabLst/>
                <a:defRPr/>
              </a:pPr>
              <a:r>
                <a:rPr kumimoji="1" lang="en-US" altLang="zh-CN" sz="2000" dirty="0">
                  <a:solidFill>
                    <a:srgbClr val="000000"/>
                  </a:solidFill>
                  <a:latin typeface="Times New Roman"/>
                </a:rPr>
                <a:t>Low rank channel structure</a:t>
              </a:r>
              <a:endParaRPr kumimoji="1" lang="zh-CN" altLang="en-US" sz="2000" dirty="0">
                <a:solidFill>
                  <a:srgbClr val="000000"/>
                </a:solidFill>
                <a:latin typeface="Times New Roman"/>
                <a:sym typeface="+mn-ea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8"/>
              </p:custDataLst>
            </p:nvPr>
          </p:nvSpPr>
          <p:spPr>
            <a:xfrm>
              <a:off x="-428" y="4742"/>
              <a:ext cx="2787" cy="593"/>
            </a:xfrm>
            <a:prstGeom prst="roundRect">
              <a:avLst/>
            </a:prstGeom>
            <a:solidFill>
              <a:srgbClr val="356115"/>
            </a:solidFill>
            <a:ln w="9525">
              <a:noFill/>
            </a:ln>
          </p:spPr>
          <p:txBody>
            <a:bodyPr wrap="square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XL-MIMO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88620" y="76200"/>
            <a:ext cx="7257415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sym typeface="+mn-ea"/>
              </a:rPr>
              <a:t>5 Conclusion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636645"/>
            <a:ext cx="9144000" cy="1333500"/>
          </a:xfrm>
        </p:spPr>
        <p:txBody>
          <a:bodyPr>
            <a:noAutofit/>
          </a:bodyPr>
          <a:lstStyle/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lang="en-US" altLang="zh-CN" sz="2400" dirty="0" err="1">
                <a:solidFill>
                  <a:schemeClr val="accent1"/>
                </a:solidFill>
              </a:rPr>
              <a:t>Xiaochen</a:t>
            </a:r>
            <a:r>
              <a:rPr kumimoji="1" lang="en-US" altLang="zh-CN" sz="2400" dirty="0">
                <a:solidFill>
                  <a:schemeClr val="accent1"/>
                </a:solidFill>
              </a:rPr>
              <a:t> Ma, </a:t>
            </a:r>
            <a:r>
              <a:rPr kumimoji="1" lang="en-US" altLang="zh-CN" sz="2400" dirty="0" err="1">
                <a:solidFill>
                  <a:schemeClr val="accent1"/>
                </a:solidFill>
              </a:rPr>
              <a:t>Lanxin</a:t>
            </a:r>
            <a:r>
              <a:rPr kumimoji="1" lang="en-US" altLang="zh-CN" sz="2400" dirty="0">
                <a:solidFill>
                  <a:schemeClr val="accent1"/>
                </a:solidFill>
              </a:rPr>
              <a:t> He, Zheng Wang and Yongming Huang</a:t>
            </a:r>
          </a:p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lang="en-US" altLang="zh-CN" i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Southeast University</a:t>
            </a:r>
          </a:p>
          <a:p>
            <a:pPr fontAlgn="auto">
              <a:lnSpc>
                <a:spcPct val="125000"/>
              </a:lnSpc>
              <a:spcBef>
                <a:spcPts val="700"/>
              </a:spcBef>
            </a:pPr>
            <a:r>
              <a:rPr kumimoji="1" lang="en-US" altLang="zh-CN" sz="2400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2026.5.9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8665" y="1028065"/>
            <a:ext cx="10681335" cy="1913890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25000"/>
              </a:lnSpc>
            </a:pPr>
            <a:r>
              <a:rPr lang="zh-CN" altLang="en-US" sz="4800" b="1" dirty="0">
                <a:latin typeface="Times New Roman" panose="02020603050405020304" charset="0"/>
                <a:cs typeface="Times New Roman" panose="02020603050405020304" charset="0"/>
              </a:rPr>
              <a:t>Thank you for your watching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97075" y="6758305"/>
            <a:ext cx="40640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380" y="4736465"/>
            <a:ext cx="1456055" cy="1470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5175" y="3067050"/>
            <a:ext cx="2218055" cy="723900"/>
          </a:xfrm>
        </p:spPr>
        <p:txBody>
          <a:bodyPr anchor="b"/>
          <a:lstStyle/>
          <a:p>
            <a:r>
              <a:rPr kumimoji="1" lang="en-US" altLang="zh-CN" sz="4000" b="1" dirty="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Contents</a:t>
            </a:r>
          </a:p>
        </p:txBody>
      </p:sp>
      <p:sp>
        <p:nvSpPr>
          <p:cNvPr id="49" name="矩形 48"/>
          <p:cNvSpPr/>
          <p:nvPr>
            <p:custDataLst>
              <p:tags r:id="rId1"/>
            </p:custDataLst>
          </p:nvPr>
        </p:nvSpPr>
        <p:spPr>
          <a:xfrm>
            <a:off x="931545" y="3710305"/>
            <a:ext cx="1848485" cy="8064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56965" y="1300144"/>
            <a:ext cx="5202555" cy="715010"/>
            <a:chOff x="6073" y="2327"/>
            <a:chExt cx="8193" cy="1126"/>
          </a:xfrm>
        </p:grpSpPr>
        <p:sp>
          <p:nvSpPr>
            <p:cNvPr id="19" name="平行四边形 18"/>
            <p:cNvSpPr/>
            <p:nvPr>
              <p:custDataLst>
                <p:tags r:id="rId11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cs typeface="+mn-cs"/>
                </a:rPr>
                <a:t>01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866" y="2327"/>
              <a:ext cx="6400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56115"/>
                  </a:solidFill>
                  <a:effectLst/>
                  <a:uLnTx/>
                  <a:uFillTx/>
                  <a:latin typeface="Times New Roman"/>
                  <a:cs typeface="+mn-cs"/>
                </a:rPr>
                <a:t>Background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56965" y="2286934"/>
            <a:ext cx="5202555" cy="715010"/>
            <a:chOff x="6073" y="2327"/>
            <a:chExt cx="8193" cy="1126"/>
          </a:xfrm>
        </p:grpSpPr>
        <p:sp>
          <p:nvSpPr>
            <p:cNvPr id="9" name="平行四边形 8"/>
            <p:cNvSpPr/>
            <p:nvPr>
              <p:custDataLst>
                <p:tags r:id="rId9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cs typeface="+mn-cs"/>
                </a:rPr>
                <a:t>02</a:t>
              </a:r>
            </a:p>
          </p:txBody>
        </p:sp>
        <p:sp>
          <p:nvSpPr>
            <p:cNvPr id="10" name="文本框 9"/>
            <p:cNvSpPr txBox="1"/>
            <p:nvPr>
              <p:custDataLst>
                <p:tags r:id="rId10"/>
              </p:custDataLst>
            </p:nvPr>
          </p:nvSpPr>
          <p:spPr>
            <a:xfrm>
              <a:off x="7866" y="2327"/>
              <a:ext cx="6400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56115"/>
                  </a:solidFill>
                  <a:effectLst/>
                  <a:uLnTx/>
                  <a:uFillTx/>
                  <a:latin typeface="Times New Roman"/>
                  <a:cs typeface="+mn-cs"/>
                </a:rPr>
                <a:t>System Model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56965" y="3273724"/>
            <a:ext cx="8268335" cy="715010"/>
            <a:chOff x="6073" y="2327"/>
            <a:chExt cx="13021" cy="1126"/>
          </a:xfrm>
        </p:grpSpPr>
        <p:sp>
          <p:nvSpPr>
            <p:cNvPr id="12" name="平行四边形 11"/>
            <p:cNvSpPr/>
            <p:nvPr>
              <p:custDataLst>
                <p:tags r:id="rId7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cs typeface="+mn-cs"/>
                </a:rPr>
                <a:t>03</a:t>
              </a: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7866" y="2327"/>
              <a:ext cx="11228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56115"/>
                  </a:solidFill>
                  <a:effectLst/>
                  <a:uLnTx/>
                  <a:uFillTx/>
                  <a:latin typeface="Times New Roman"/>
                  <a:cs typeface="+mn-cs"/>
                </a:rPr>
                <a:t>Block-Wise </a:t>
              </a:r>
              <a:r>
                <a:rPr kumimoji="1" lang="en-US" altLang="zh-CN" sz="3200" b="1" dirty="0">
                  <a:solidFill>
                    <a:schemeClr val="accent1"/>
                  </a:solidFill>
                </a:rPr>
                <a:t>Detection Scheme</a:t>
              </a:r>
              <a:endPara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56115"/>
                </a:solidFill>
                <a:effectLst/>
                <a:uLnTx/>
                <a:uFillTx/>
                <a:latin typeface="Times New Roman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56965" y="4207174"/>
            <a:ext cx="8268335" cy="715010"/>
            <a:chOff x="6073" y="2327"/>
            <a:chExt cx="13021" cy="1126"/>
          </a:xfrm>
        </p:grpSpPr>
        <p:sp>
          <p:nvSpPr>
            <p:cNvPr id="18" name="平行四边形 17"/>
            <p:cNvSpPr/>
            <p:nvPr>
              <p:custDataLst>
                <p:tags r:id="rId5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cs typeface="+mn-cs"/>
                </a:rPr>
                <a:t>04</a:t>
              </a:r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866" y="2327"/>
              <a:ext cx="11228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356115"/>
                  </a:solidFill>
                  <a:effectLst/>
                  <a:uLnTx/>
                  <a:uFillTx/>
                  <a:latin typeface="Times New Roman"/>
                  <a:cs typeface="+mn-cs"/>
                </a:rPr>
                <a:t>Simulation</a:t>
              </a:r>
              <a:endPara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356115"/>
                </a:solidFill>
                <a:effectLst/>
                <a:uLnTx/>
                <a:uFillTx/>
                <a:latin typeface="Times New Roman"/>
                <a:cs typeface="+mn-cs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A7AF954-3ADC-47EE-9C02-1A93B7543C80}"/>
              </a:ext>
            </a:extLst>
          </p:cNvPr>
          <p:cNvGrpSpPr/>
          <p:nvPr/>
        </p:nvGrpSpPr>
        <p:grpSpPr>
          <a:xfrm>
            <a:off x="3656965" y="5140624"/>
            <a:ext cx="8268335" cy="715010"/>
            <a:chOff x="6073" y="2327"/>
            <a:chExt cx="13021" cy="1126"/>
          </a:xfrm>
        </p:grpSpPr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CCB24E5B-D9C7-4DA7-8C75-5F15E8CD891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073" y="2449"/>
              <a:ext cx="1412" cy="883"/>
            </a:xfrm>
            <a:prstGeom prst="parallelogram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0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cs typeface="+mn-cs"/>
                </a:rPr>
                <a:t>05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9718617-650B-415E-9B8D-9992F4988918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866" y="2327"/>
              <a:ext cx="11228" cy="112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56115"/>
                  </a:solidFill>
                  <a:effectLst/>
                  <a:uLnTx/>
                  <a:uFillTx/>
                  <a:latin typeface="Times New Roman"/>
                  <a:cs typeface="+mn-cs"/>
                </a:rPr>
                <a:t>Conclusion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7CD0F9FE-C7A3-43E1-9AA7-0E3B92EA6291}"/>
              </a:ext>
            </a:extLst>
          </p:cNvPr>
          <p:cNvSpPr/>
          <p:nvPr/>
        </p:nvSpPr>
        <p:spPr>
          <a:xfrm>
            <a:off x="7095080" y="4833174"/>
            <a:ext cx="4442262" cy="1179001"/>
          </a:xfrm>
          <a:prstGeom prst="roundRect">
            <a:avLst/>
          </a:prstGeom>
          <a:gradFill>
            <a:gsLst>
              <a:gs pos="22500">
                <a:schemeClr val="accent6">
                  <a:lumMod val="50000"/>
                </a:schemeClr>
              </a:gs>
              <a:gs pos="11000">
                <a:schemeClr val="accent6">
                  <a:lumMod val="50000"/>
                </a:schemeClr>
              </a:gs>
              <a:gs pos="22000">
                <a:schemeClr val="accent6">
                  <a:lumMod val="50000"/>
                </a:schemeClr>
              </a:gs>
              <a:gs pos="27000">
                <a:schemeClr val="bg1">
                  <a:lumMod val="95000"/>
                </a:schemeClr>
              </a:gs>
              <a:gs pos="0">
                <a:schemeClr val="accent6">
                  <a:lumMod val="50000"/>
                </a:schemeClr>
              </a:gs>
            </a:gsLst>
            <a:lin ang="5400000" scaled="1"/>
          </a:gra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AAA01DDA-CF0F-4BD0-891C-6D21A950E8AE}"/>
              </a:ext>
            </a:extLst>
          </p:cNvPr>
          <p:cNvSpPr/>
          <p:nvPr/>
        </p:nvSpPr>
        <p:spPr>
          <a:xfrm>
            <a:off x="7095080" y="3285747"/>
            <a:ext cx="4467068" cy="1179001"/>
          </a:xfrm>
          <a:prstGeom prst="roundRect">
            <a:avLst/>
          </a:prstGeom>
          <a:gradFill>
            <a:gsLst>
              <a:gs pos="17000">
                <a:schemeClr val="accent6">
                  <a:lumMod val="50000"/>
                </a:schemeClr>
              </a:gs>
              <a:gs pos="11000">
                <a:schemeClr val="accent6">
                  <a:lumMod val="50000"/>
                </a:schemeClr>
              </a:gs>
              <a:gs pos="23000">
                <a:schemeClr val="accent6">
                  <a:lumMod val="50000"/>
                </a:schemeClr>
              </a:gs>
              <a:gs pos="25000">
                <a:schemeClr val="bg1">
                  <a:lumMod val="95000"/>
                </a:schemeClr>
              </a:gs>
              <a:gs pos="0">
                <a:schemeClr val="accent6">
                  <a:lumMod val="50000"/>
                </a:schemeClr>
              </a:gs>
            </a:gsLst>
            <a:lin ang="5400000" scaled="1"/>
          </a:gra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2856230" cy="845185"/>
          </a:xfrm>
        </p:spPr>
        <p:txBody>
          <a:bodyPr/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1 Background</a:t>
            </a: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11480" y="1233805"/>
            <a:ext cx="7453630" cy="1547708"/>
            <a:chOff x="1476" y="2270"/>
            <a:chExt cx="8494" cy="2801"/>
          </a:xfrm>
        </p:grpSpPr>
        <p:grpSp>
          <p:nvGrpSpPr>
            <p:cNvPr id="9" name="组合 8"/>
            <p:cNvGrpSpPr/>
            <p:nvPr/>
          </p:nvGrpSpPr>
          <p:grpSpPr>
            <a:xfrm>
              <a:off x="1476" y="2270"/>
              <a:ext cx="8494" cy="945"/>
              <a:chOff x="3027" y="2611"/>
              <a:chExt cx="6029" cy="945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3096" y="2611"/>
                <a:ext cx="5958" cy="945"/>
              </a:xfrm>
              <a:prstGeom prst="rect">
                <a:avLst/>
              </a:prstGeom>
              <a:solidFill>
                <a:srgbClr val="356115"/>
              </a:solidFill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027" y="2790"/>
                <a:ext cx="6029" cy="58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C00"/>
                    </a:solidFill>
                    <a:effectLst/>
                    <a:uLnTx/>
                    <a:uFillTx/>
                    <a:latin typeface="Times New Roman"/>
                    <a:cs typeface="+mn-cs"/>
                  </a:rPr>
                  <a:t>Importance of XL-MIMO</a:t>
                </a: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599" y="3215"/>
              <a:ext cx="8352" cy="1856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ctr"/>
            <a:lstStyle/>
            <a:p>
              <a:pPr marL="285750" marR="0" lvl="0" indent="-285750" algn="l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Ø"/>
                <a:tabLst/>
                <a:defRPr/>
              </a:pPr>
              <a:r>
                <a:rPr kumimoji="1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rPr>
                <a:t>Function:  significantly i</a:t>
              </a: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rPr>
                <a:t>mprove the spectral and energy efficiency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Ø"/>
                <a:tabLst/>
                <a:defRPr/>
              </a:pPr>
              <a:r>
                <a:rPr kumimoji="1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rPr>
                <a:t>Role:</a:t>
              </a: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rPr>
                <a:t> </a:t>
              </a:r>
              <a:r>
                <a:rPr kumimoji="1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rPr>
                <a:t>a </a:t>
              </a: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rPr>
                <a:t>key pillar in </a:t>
              </a:r>
              <a:r>
                <a:rPr kumimoji="1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rPr>
                <a:t>6</a:t>
              </a:r>
              <a:r>
                <a: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rPr>
                <a:t>G communication networks</a:t>
              </a:r>
            </a:p>
          </p:txBody>
        </p:sp>
      </p:grpSp>
      <p:sp>
        <p:nvSpPr>
          <p:cNvPr id="39" name="椭圆 38"/>
          <p:cNvSpPr/>
          <p:nvPr>
            <p:custDataLst>
              <p:tags r:id="rId3"/>
            </p:custDataLst>
          </p:nvPr>
        </p:nvSpPr>
        <p:spPr>
          <a:xfrm>
            <a:off x="4479290" y="1093470"/>
            <a:ext cx="1206500" cy="836295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cxnSp>
        <p:nvCxnSpPr>
          <p:cNvPr id="3" name="曲线连接符 2"/>
          <p:cNvCxnSpPr>
            <a:stCxn id="39" idx="6"/>
            <a:endCxn id="16" idx="1"/>
          </p:cNvCxnSpPr>
          <p:nvPr/>
        </p:nvCxnSpPr>
        <p:spPr>
          <a:xfrm>
            <a:off x="5685790" y="1511935"/>
            <a:ext cx="2560955" cy="462915"/>
          </a:xfrm>
          <a:prstGeom prst="curvedConnector3">
            <a:avLst>
              <a:gd name="adj1" fmla="val 50012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8246745" y="1432560"/>
            <a:ext cx="3559175" cy="1084580"/>
            <a:chOff x="12822" y="2316"/>
            <a:chExt cx="5605" cy="1708"/>
          </a:xfrm>
        </p:grpSpPr>
        <p:sp>
          <p:nvSpPr>
            <p:cNvPr id="16" name="矩形 15"/>
            <p:cNvSpPr/>
            <p:nvPr>
              <p:custDataLst>
                <p:tags r:id="rId5"/>
              </p:custDataLst>
            </p:nvPr>
          </p:nvSpPr>
          <p:spPr>
            <a:xfrm>
              <a:off x="12822" y="2316"/>
              <a:ext cx="5605" cy="1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flip="none" rotWithShape="1">
                    <a:gsLst>
                      <a:gs pos="40000">
                        <a:schemeClr val="accent2"/>
                      </a:gs>
                      <a:gs pos="13000">
                        <a:schemeClr val="accent2"/>
                      </a:gs>
                      <a:gs pos="0">
                        <a:srgbClr val="F6ECE2"/>
                      </a:gs>
                    </a:gsLst>
                    <a:lin ang="16200000" scaled="0"/>
                    <a:tileRect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/>
                  <a:cs typeface="+mn-cs"/>
                </a:rPr>
                <a:t>with the growing number of antennas at the both sides of XL-MIMO systems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imes New Roman"/>
                  <a:cs typeface="+mn-cs"/>
                </a:rPr>
                <a:t> </a:t>
              </a:r>
            </a:p>
          </p:txBody>
        </p:sp>
        <p:graphicFrame>
          <p:nvGraphicFramePr>
            <p:cNvPr id="25" name="对象 24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6"/>
              </p:custDataLst>
              <p:extLst>
                <p:ext uri="{D42A27DB-BD31-4B8C-83A1-F6EECF244321}">
                  <p14:modId xmlns:p14="http://schemas.microsoft.com/office/powerpoint/2010/main" val="4209459997"/>
                </p:ext>
              </p:extLst>
            </p:nvPr>
          </p:nvGraphicFramePr>
          <p:xfrm>
            <a:off x="16508" y="3540"/>
            <a:ext cx="1020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0" name="Equation" r:id="rId10" imgW="444240" imgH="177480" progId="Equation.DSMT4">
                    <p:embed/>
                  </p:oleObj>
                </mc:Choice>
                <mc:Fallback>
                  <p:oleObj name="Equation" r:id="rId10" imgW="444240" imgH="177480" progId="Equation.DSMT4">
                    <p:embed/>
                    <p:pic>
                      <p:nvPicPr>
                        <p:cNvPr id="25" name="对象 24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6508" y="3540"/>
                          <a:ext cx="1020" cy="4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6" name="曲线连接符 55"/>
          <p:cNvCxnSpPr/>
          <p:nvPr>
            <p:custDataLst>
              <p:tags r:id="rId4"/>
            </p:custDataLst>
          </p:nvPr>
        </p:nvCxnSpPr>
        <p:spPr>
          <a:xfrm rot="10800000" flipV="1">
            <a:off x="8777605" y="2515870"/>
            <a:ext cx="1080135" cy="607695"/>
          </a:xfrm>
          <a:prstGeom prst="curvedConnector3">
            <a:avLst>
              <a:gd name="adj1" fmla="val 49971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D0489BAB-17EA-4869-9DD2-3BBE7752EE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333356"/>
              </p:ext>
            </p:extLst>
          </p:nvPr>
        </p:nvGraphicFramePr>
        <p:xfrm>
          <a:off x="7487130" y="3660963"/>
          <a:ext cx="3659029" cy="810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Equation" r:id="rId12" imgW="2349360" imgH="520560" progId="Equation.DSMT4">
                  <p:embed/>
                </p:oleObj>
              </mc:Choice>
              <mc:Fallback>
                <p:oleObj name="Equation" r:id="rId12" imgW="23493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87130" y="3660963"/>
                        <a:ext cx="3659029" cy="810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0DC98776-A655-420F-8ADC-885858111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71097"/>
              </p:ext>
            </p:extLst>
          </p:nvPr>
        </p:nvGraphicFramePr>
        <p:xfrm>
          <a:off x="7438842" y="5071073"/>
          <a:ext cx="3852012" cy="933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" name="Equation" r:id="rId14" imgW="2145960" imgH="520560" progId="Equation.DSMT4">
                  <p:embed/>
                </p:oleObj>
              </mc:Choice>
              <mc:Fallback>
                <p:oleObj name="Equation" r:id="rId14" imgW="21459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38842" y="5071073"/>
                        <a:ext cx="3852012" cy="933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本框 26">
            <a:extLst>
              <a:ext uri="{FF2B5EF4-FFF2-40B4-BE49-F238E27FC236}">
                <a16:creationId xmlns:a16="http://schemas.microsoft.com/office/drawing/2014/main" id="{DC7BDDD7-857D-48F4-A962-B7D485DF8FFE}"/>
              </a:ext>
            </a:extLst>
          </p:cNvPr>
          <p:cNvSpPr txBox="1"/>
          <p:nvPr/>
        </p:nvSpPr>
        <p:spPr>
          <a:xfrm>
            <a:off x="630369" y="5909207"/>
            <a:ext cx="3005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Uniform plane wave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7B6DC31-B776-4DA4-8215-DEAD50A7229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7938" y="3933844"/>
            <a:ext cx="1774429" cy="18306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39C0953-DF97-4CC8-8B53-887DEBE205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03027" y="4017438"/>
            <a:ext cx="1812176" cy="193577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CE6CF408-FC39-44D5-8C2F-BE2C44AC63BF}"/>
              </a:ext>
            </a:extLst>
          </p:cNvPr>
          <p:cNvSpPr txBox="1"/>
          <p:nvPr/>
        </p:nvSpPr>
        <p:spPr>
          <a:xfrm>
            <a:off x="3968711" y="5939169"/>
            <a:ext cx="3005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Non-uniform spherical wave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03495D0-EB72-462C-8864-ECB60865D8DC}"/>
              </a:ext>
            </a:extLst>
          </p:cNvPr>
          <p:cNvSpPr txBox="1"/>
          <p:nvPr/>
        </p:nvSpPr>
        <p:spPr>
          <a:xfrm>
            <a:off x="2832167" y="4283372"/>
            <a:ext cx="1229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Rayleigh distance</a:t>
            </a:r>
            <a:endParaRPr lang="zh-CN" altLang="en-US" dirty="0"/>
          </a:p>
        </p:txBody>
      </p:sp>
      <p:graphicFrame>
        <p:nvGraphicFramePr>
          <p:cNvPr id="21" name="对象 20">
            <a:extLst>
              <a:ext uri="{FF2B5EF4-FFF2-40B4-BE49-F238E27FC236}">
                <a16:creationId xmlns:a16="http://schemas.microsoft.com/office/drawing/2014/main" id="{04F72520-E93E-481C-8F2F-AB9A3942CF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251890"/>
              </p:ext>
            </p:extLst>
          </p:nvPr>
        </p:nvGraphicFramePr>
        <p:xfrm>
          <a:off x="3294971" y="4936787"/>
          <a:ext cx="330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" name="Equation" r:id="rId18" imgW="330120" imgH="419040" progId="Equation.DSMT4">
                  <p:embed/>
                </p:oleObj>
              </mc:Choice>
              <mc:Fallback>
                <p:oleObj name="Equation" r:id="rId18" imgW="330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94971" y="4936787"/>
                        <a:ext cx="3302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本框 37">
            <a:extLst>
              <a:ext uri="{FF2B5EF4-FFF2-40B4-BE49-F238E27FC236}">
                <a16:creationId xmlns:a16="http://schemas.microsoft.com/office/drawing/2014/main" id="{AE52A421-AF31-4352-A56E-073C6FBA767D}"/>
              </a:ext>
            </a:extLst>
          </p:cNvPr>
          <p:cNvSpPr txBox="1"/>
          <p:nvPr/>
        </p:nvSpPr>
        <p:spPr>
          <a:xfrm>
            <a:off x="7368090" y="3227184"/>
            <a:ext cx="3659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Far-Field Array Response Vector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EA1ED6B-5C01-4955-BE36-C57A53D66153}"/>
              </a:ext>
            </a:extLst>
          </p:cNvPr>
          <p:cNvSpPr txBox="1"/>
          <p:nvPr/>
        </p:nvSpPr>
        <p:spPr>
          <a:xfrm>
            <a:off x="7395344" y="4782787"/>
            <a:ext cx="3659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Near-Field Array Response Vector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6EB660E-3969-4257-8831-247208A8781C}"/>
              </a:ext>
            </a:extLst>
          </p:cNvPr>
          <p:cNvSpPr txBox="1"/>
          <p:nvPr/>
        </p:nvSpPr>
        <p:spPr>
          <a:xfrm>
            <a:off x="1010692" y="3082626"/>
            <a:ext cx="1580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solidFill>
                  <a:srgbClr val="356115"/>
                </a:solidFill>
                <a:latin typeface="Times New Roman"/>
              </a:rPr>
              <a:t>Far-field</a:t>
            </a:r>
            <a:endParaRPr kumimoji="1" lang="zh-CN" altLang="en-US" sz="2000" b="1" dirty="0">
              <a:solidFill>
                <a:srgbClr val="356115"/>
              </a:solidFill>
              <a:latin typeface="Times New Roman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0129658-3284-415E-A65C-7963C6B8C467}"/>
              </a:ext>
            </a:extLst>
          </p:cNvPr>
          <p:cNvSpPr txBox="1"/>
          <p:nvPr/>
        </p:nvSpPr>
        <p:spPr>
          <a:xfrm>
            <a:off x="4482907" y="3076452"/>
            <a:ext cx="1812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solidFill>
                  <a:srgbClr val="356115"/>
                </a:solidFill>
                <a:latin typeface="Times New Roman"/>
              </a:rPr>
              <a:t>Near-field</a:t>
            </a:r>
            <a:endParaRPr kumimoji="1" lang="zh-CN" altLang="en-US" sz="2000" b="1" dirty="0">
              <a:solidFill>
                <a:srgbClr val="356115"/>
              </a:solidFill>
              <a:latin typeface="Times New Roman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583670B6-26BC-49F8-8A4D-7F70B2B9ED93}"/>
              </a:ext>
            </a:extLst>
          </p:cNvPr>
          <p:cNvCxnSpPr>
            <a:cxnSpLocks/>
          </p:cNvCxnSpPr>
          <p:nvPr/>
        </p:nvCxnSpPr>
        <p:spPr>
          <a:xfrm>
            <a:off x="3448033" y="5411067"/>
            <a:ext cx="0" cy="914400"/>
          </a:xfrm>
          <a:prstGeom prst="line">
            <a:avLst/>
          </a:prstGeom>
          <a:ln w="158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AF17E849-8A4A-4156-A1C1-EDC3042F1F9F}"/>
              </a:ext>
            </a:extLst>
          </p:cNvPr>
          <p:cNvCxnSpPr>
            <a:cxnSpLocks/>
          </p:cNvCxnSpPr>
          <p:nvPr/>
        </p:nvCxnSpPr>
        <p:spPr>
          <a:xfrm>
            <a:off x="3447023" y="3481031"/>
            <a:ext cx="1009" cy="802341"/>
          </a:xfrm>
          <a:prstGeom prst="line">
            <a:avLst/>
          </a:prstGeom>
          <a:ln w="158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928C676E-D0CA-40D1-B17A-18D0DD0C0625}"/>
              </a:ext>
            </a:extLst>
          </p:cNvPr>
          <p:cNvCxnSpPr>
            <a:cxnSpLocks/>
          </p:cNvCxnSpPr>
          <p:nvPr/>
        </p:nvCxnSpPr>
        <p:spPr>
          <a:xfrm>
            <a:off x="754582" y="3589947"/>
            <a:ext cx="2698120" cy="6688"/>
          </a:xfrm>
          <a:prstGeom prst="line">
            <a:avLst/>
          </a:prstGeom>
          <a:ln w="15875">
            <a:solidFill>
              <a:schemeClr val="accent4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8006D16B-BC9A-43D5-8E9C-6EFB580BD837}"/>
              </a:ext>
            </a:extLst>
          </p:cNvPr>
          <p:cNvCxnSpPr>
            <a:cxnSpLocks/>
          </p:cNvCxnSpPr>
          <p:nvPr/>
        </p:nvCxnSpPr>
        <p:spPr>
          <a:xfrm>
            <a:off x="3447023" y="3596297"/>
            <a:ext cx="2698120" cy="6688"/>
          </a:xfrm>
          <a:prstGeom prst="line">
            <a:avLst/>
          </a:prstGeom>
          <a:ln w="15875">
            <a:solidFill>
              <a:schemeClr val="accent4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8678D4F3-0E1D-4AD7-95C6-BF10E336C591}"/>
              </a:ext>
            </a:extLst>
          </p:cNvPr>
          <p:cNvSpPr/>
          <p:nvPr/>
        </p:nvSpPr>
        <p:spPr>
          <a:xfrm>
            <a:off x="8534400" y="3735421"/>
            <a:ext cx="778213" cy="365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B2FE2B2-DCAA-4298-8BE5-60A58F4333F7}"/>
              </a:ext>
            </a:extLst>
          </p:cNvPr>
          <p:cNvSpPr/>
          <p:nvPr/>
        </p:nvSpPr>
        <p:spPr>
          <a:xfrm>
            <a:off x="8686800" y="5167106"/>
            <a:ext cx="839821" cy="4425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2856230" cy="845185"/>
          </a:xfrm>
        </p:spPr>
        <p:txBody>
          <a:bodyPr/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1 Background</a:t>
            </a: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61915" y="1295445"/>
            <a:ext cx="12817118" cy="1066800"/>
            <a:chOff x="339" y="-2295"/>
            <a:chExt cx="19904" cy="1680"/>
          </a:xfrm>
        </p:grpSpPr>
        <p:sp>
          <p:nvSpPr>
            <p:cNvPr id="17" name="矩形: 圆角 55"/>
            <p:cNvSpPr/>
            <p:nvPr>
              <p:custDataLst>
                <p:tags r:id="rId8"/>
              </p:custDataLst>
            </p:nvPr>
          </p:nvSpPr>
          <p:spPr>
            <a:xfrm>
              <a:off x="339" y="-1601"/>
              <a:ext cx="19904" cy="986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rgbClr val="000000"/>
                  </a:solidFill>
                  <a:ea typeface="微软雅黑" panose="020B0503020204020204" pitchFamily="34" charset="-122"/>
                  <a:cs typeface="Times New Roman" panose="02020603050405020304" charset="0"/>
                </a:rPr>
                <a:t>Different portions of the array may experience distinct propagation environment.</a:t>
              </a:r>
            </a:p>
          </p:txBody>
        </p:sp>
        <p:sp>
          <p:nvSpPr>
            <p:cNvPr id="18" name="文本框 17"/>
            <p:cNvSpPr txBox="1"/>
            <p:nvPr>
              <p:custDataLst>
                <p:tags r:id="rId9"/>
              </p:custDataLst>
            </p:nvPr>
          </p:nvSpPr>
          <p:spPr>
            <a:xfrm>
              <a:off x="339" y="-2295"/>
              <a:ext cx="16075" cy="82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56115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Spatial non-stationarity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92E7445A-EA3B-4210-8358-4C765C77F78A}"/>
              </a:ext>
            </a:extLst>
          </p:cNvPr>
          <p:cNvSpPr txBox="1"/>
          <p:nvPr/>
        </p:nvSpPr>
        <p:spPr>
          <a:xfrm>
            <a:off x="152611" y="1153595"/>
            <a:ext cx="11781155" cy="1704768"/>
          </a:xfrm>
          <a:prstGeom prst="rect">
            <a:avLst/>
          </a:prstGeom>
          <a:ln w="19050">
            <a:solidFill>
              <a:schemeClr val="accent1"/>
            </a:solidFill>
            <a:prstDash val="dashDot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642EDE5-3846-4273-ABCD-3BB0428D7DBF}"/>
              </a:ext>
            </a:extLst>
          </p:cNvPr>
          <p:cNvSpPr txBox="1"/>
          <p:nvPr/>
        </p:nvSpPr>
        <p:spPr>
          <a:xfrm>
            <a:off x="5791586" y="3068379"/>
            <a:ext cx="5985510" cy="513705"/>
          </a:xfrm>
          <a:prstGeom prst="roundRect">
            <a:avLst/>
          </a:prstGeom>
          <a:solidFill>
            <a:srgbClr val="EEBD4A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Challenge 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56115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upon the </a:t>
            </a:r>
            <a:r>
              <a:rPr kumimoji="1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srgbClr val="356115"/>
                </a:solidFill>
                <a:effectLst/>
                <a:uLnTx/>
                <a:uFillTx/>
                <a:latin typeface="Times New Roman"/>
                <a:cs typeface="+mn-cs"/>
                <a:sym typeface="+mn-ea"/>
              </a:rPr>
              <a:t>Uplink Signal Detection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F68D431-EA49-4A4B-A3D9-B907AEB005D4}"/>
              </a:ext>
            </a:extLst>
          </p:cNvPr>
          <p:cNvGrpSpPr/>
          <p:nvPr/>
        </p:nvGrpSpPr>
        <p:grpSpPr>
          <a:xfrm>
            <a:off x="5944899" y="3770433"/>
            <a:ext cx="5678883" cy="2256506"/>
            <a:chOff x="1476" y="2270"/>
            <a:chExt cx="8757" cy="5822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E1AACF87-F3AD-4A6A-9371-5E47A8CABCB4}"/>
                </a:ext>
              </a:extLst>
            </p:cNvPr>
            <p:cNvGrpSpPr/>
            <p:nvPr/>
          </p:nvGrpSpPr>
          <p:grpSpPr>
            <a:xfrm>
              <a:off x="1476" y="2270"/>
              <a:ext cx="8757" cy="1566"/>
              <a:chOff x="3027" y="2611"/>
              <a:chExt cx="6216" cy="1566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BB49C2B-A845-476C-8388-66AF07DDB26D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094" y="2611"/>
                <a:ext cx="6149" cy="1566"/>
              </a:xfrm>
              <a:prstGeom prst="rect">
                <a:avLst/>
              </a:prstGeom>
              <a:solidFill>
                <a:srgbClr val="356115"/>
              </a:solidFill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AE24A0E-0E6E-4B3C-B66F-530C38F6D61A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027" y="2790"/>
                <a:ext cx="6187" cy="58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C00"/>
                    </a:solidFill>
                    <a:effectLst/>
                    <a:uLnTx/>
                    <a:uFillTx/>
                    <a:latin typeface="Times New Roman"/>
                    <a:cs typeface="+mn-cs"/>
                  </a:rPr>
                  <a:t>Linear Detection (ZF and MMSE)</a:t>
                </a: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1CE07C9-3E7C-4864-AF6C-1F9DD6C5D9A0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570" y="3417"/>
              <a:ext cx="8608" cy="4675"/>
            </a:xfrm>
            <a:prstGeom prst="rect">
              <a:avLst/>
            </a:prstGeom>
            <a:ln w="19050">
              <a:solidFill>
                <a:srgbClr val="35611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ctr"/>
            <a:lstStyle/>
            <a:p>
              <a:pPr marL="285750" indent="-285750" algn="l" fontAlgn="auto">
                <a:lnSpc>
                  <a:spcPct val="125000"/>
                </a:lnSpc>
                <a:buFont typeface="Wingdings" panose="05000000000000000000" charset="0"/>
                <a:buChar char="Ø"/>
              </a:pPr>
              <a:r>
                <a:rPr kumimoji="1" lang="en-US" altLang="zh-CN" sz="2000" dirty="0">
                  <a:solidFill>
                    <a:srgbClr val="ED7D31"/>
                  </a:solidFill>
                </a:rPr>
                <a:t>Advantage:</a:t>
              </a:r>
            </a:p>
            <a:p>
              <a:pPr indent="0" algn="l" fontAlgn="auto">
                <a:lnSpc>
                  <a:spcPct val="125000"/>
                </a:lnSpc>
                <a:buFont typeface="Wingdings" panose="05000000000000000000" charset="0"/>
                <a:buNone/>
              </a:pPr>
              <a:r>
                <a:rPr kumimoji="1" lang="en-US" altLang="zh-CN" sz="2000" dirty="0"/>
                <a:t>      achieve near-optimal ML detection performance</a:t>
              </a:r>
              <a:endPara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/>
                <a:cs typeface="+mn-cs"/>
              </a:endParaRPr>
            </a:p>
            <a:p>
              <a:pPr marL="285750" marR="0" lvl="0" indent="-285750" algn="l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Ø"/>
                <a:tabLst/>
                <a:defRPr/>
              </a:pPr>
              <a:r>
                <a:rPr kumimoji="1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/>
                  <a:cs typeface="+mn-cs"/>
                </a:rPr>
                <a:t>Disadvantage:</a:t>
              </a:r>
              <a:endParaRPr kumimoji="1" lang="en-US" altLang="zh-CN" sz="2000" dirty="0">
                <a:solidFill>
                  <a:srgbClr val="000000"/>
                </a:solidFill>
                <a:latin typeface="Times New Roman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  <a:tabLst/>
                <a:defRPr/>
              </a:pPr>
              <a:r>
                <a:rPr kumimoji="1" lang="en-US" altLang="zh-CN" sz="1800" dirty="0"/>
                <a:t>       still with </a:t>
              </a:r>
              <a:r>
                <a:rPr kumimoji="1" lang="en-US" altLang="zh-CN" sz="2000" b="1" dirty="0">
                  <a:solidFill>
                    <a:srgbClr val="C00000"/>
                  </a:solidFill>
                  <a:latin typeface="Times New Roman"/>
                </a:rPr>
                <a:t>computational complexity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69835668-6C22-4CA9-BE4B-A4F3DA2A704B}"/>
              </a:ext>
            </a:extLst>
          </p:cNvPr>
          <p:cNvSpPr txBox="1"/>
          <p:nvPr/>
        </p:nvSpPr>
        <p:spPr>
          <a:xfrm>
            <a:off x="361914" y="2252070"/>
            <a:ext cx="11159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C00000"/>
                </a:solidFill>
                <a:ea typeface="微软雅黑" panose="020B0503020204020204" pitchFamily="34" charset="-122"/>
                <a:cs typeface="Times New Roman" panose="02020603050405020304" charset="0"/>
              </a:rPr>
              <a:t>Visibility Region (VR) </a:t>
            </a:r>
            <a:r>
              <a:rPr lang="en-US" altLang="zh-CN" sz="2400" b="1" dirty="0">
                <a:solidFill>
                  <a:srgbClr val="000000"/>
                </a:solidFill>
                <a:ea typeface="微软雅黑" panose="020B0503020204020204" pitchFamily="34" charset="-122"/>
                <a:cs typeface="Times New Roman" panose="02020603050405020304" charset="0"/>
              </a:rPr>
              <a:t>can be utilized to characterize spatial non-stationarity.</a:t>
            </a:r>
            <a:endParaRPr lang="zh-CN" altLang="en-US" sz="2400" b="1" dirty="0">
              <a:solidFill>
                <a:srgbClr val="000000"/>
              </a:solidFill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3D186FA-10C5-4675-BA78-8EFA9CE7B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4303" y="3558097"/>
            <a:ext cx="4060471" cy="2404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对象 11">
                <a:extLst>
                  <a:ext uri="{FF2B5EF4-FFF2-40B4-BE49-F238E27FC236}">
                    <a16:creationId xmlns:a16="http://schemas.microsoft.com/office/drawing/2014/main" id="{B2C88565-57E3-4042-8CF3-D91722C2CD40}"/>
                  </a:ext>
                </a:extLst>
              </p:cNvPr>
              <p:cNvSpPr txBox="1"/>
              <p:nvPr/>
            </p:nvSpPr>
            <p:spPr>
              <a:xfrm>
                <a:off x="10347384" y="5562555"/>
                <a:ext cx="698500" cy="3302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对象 11">
                <a:extLst>
                  <a:ext uri="{FF2B5EF4-FFF2-40B4-BE49-F238E27FC236}">
                    <a16:creationId xmlns:a16="http://schemas.microsoft.com/office/drawing/2014/main" id="{B2C88565-57E3-4042-8CF3-D91722C2C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384" y="5562555"/>
                <a:ext cx="698500" cy="330200"/>
              </a:xfrm>
              <a:prstGeom prst="rect">
                <a:avLst/>
              </a:prstGeom>
              <a:blipFill>
                <a:blip r:embed="rId14"/>
                <a:stretch>
                  <a:fillRect r="-25217"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下箭头 43">
            <a:extLst>
              <a:ext uri="{FF2B5EF4-FFF2-40B4-BE49-F238E27FC236}">
                <a16:creationId xmlns:a16="http://schemas.microsoft.com/office/drawing/2014/main" id="{9DD4BCBB-513A-4CCC-BB84-01C3602BEFA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0800000">
            <a:off x="2438995" y="3015767"/>
            <a:ext cx="260350" cy="439420"/>
          </a:xfrm>
          <a:prstGeom prst="downArrow">
            <a:avLst>
              <a:gd name="adj1" fmla="val 43658"/>
              <a:gd name="adj2" fmla="val 89390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曲线连接符 55">
            <a:extLst>
              <a:ext uri="{FF2B5EF4-FFF2-40B4-BE49-F238E27FC236}">
                <a16:creationId xmlns:a16="http://schemas.microsoft.com/office/drawing/2014/main" id="{0A1DD830-809A-4701-8387-2063325F404A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flipV="1">
            <a:off x="4723870" y="3374298"/>
            <a:ext cx="878513" cy="442923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下箭头 43">
            <a:extLst>
              <a:ext uri="{FF2B5EF4-FFF2-40B4-BE49-F238E27FC236}">
                <a16:creationId xmlns:a16="http://schemas.microsoft.com/office/drawing/2014/main" id="{B0E5580A-89B1-4D0F-9F6F-18763A239CE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46446" y="5912609"/>
            <a:ext cx="260350" cy="439420"/>
          </a:xfrm>
          <a:prstGeom prst="downArrow">
            <a:avLst>
              <a:gd name="adj1" fmla="val 43658"/>
              <a:gd name="adj2" fmla="val 89390"/>
            </a:avLst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44" descr="31393935333436303b31393936353335363b95ee53f7">
            <a:extLst>
              <a:ext uri="{FF2B5EF4-FFF2-40B4-BE49-F238E27FC236}">
                <a16:creationId xmlns:a16="http://schemas.microsoft.com/office/drawing/2014/main" id="{B85E4051-0144-4CE4-88D2-C05282AFEB7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560000">
            <a:off x="8681694" y="5883185"/>
            <a:ext cx="688975" cy="688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文本框 74">
            <a:extLst>
              <a:ext uri="{FF2B5EF4-FFF2-40B4-BE49-F238E27FC236}">
                <a16:creationId xmlns:a16="http://schemas.microsoft.com/office/drawing/2014/main" id="{F282965A-C12A-4C35-AFE1-F3E9A84B1E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260350" y="1220711"/>
            <a:ext cx="12452350" cy="1736090"/>
          </a:xfrm>
          <a:prstGeom prst="rect">
            <a:avLst/>
          </a:prstGeom>
          <a:solidFill>
            <a:srgbClr val="FBE44F">
              <a:alpha val="65000"/>
            </a:srgbClr>
          </a:solidFill>
          <a:effectLst>
            <a:reflection blurRad="6350" stA="52000" endA="300" endPos="20000" dir="5400000" sy="-100000" algn="bl" rotWithShape="0"/>
          </a:effectLst>
        </p:spPr>
        <p:txBody>
          <a:bodyPr vert="horz" wrap="square" lIns="91440" tIns="45720" rIns="91440" bIns="45720" rtlCol="0" anchor="ctr">
            <a:normAutofit/>
          </a:bodyPr>
          <a:lstStyle/>
          <a:p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2856230" cy="845185"/>
          </a:xfrm>
        </p:spPr>
        <p:txBody>
          <a:bodyPr/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1 Background</a:t>
            </a: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3A9F4E9D-3191-4DF2-BB78-49924B409E6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1015" y="5767070"/>
            <a:ext cx="11440795" cy="636270"/>
          </a:xfrm>
          <a:prstGeom prst="roundRect">
            <a:avLst/>
          </a:prstGeom>
          <a:solidFill>
            <a:srgbClr val="EEBD4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exploit the low-rank structure of the channel matrix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F77C2FF-3019-4718-9CD4-CA6D2B871732}"/>
              </a:ext>
            </a:extLst>
          </p:cNvPr>
          <p:cNvGrpSpPr/>
          <p:nvPr/>
        </p:nvGrpSpPr>
        <p:grpSpPr>
          <a:xfrm>
            <a:off x="412761" y="3449965"/>
            <a:ext cx="5678883" cy="1890250"/>
            <a:chOff x="1476" y="2270"/>
            <a:chExt cx="8757" cy="5819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B4C500BB-B3AF-4D29-BB0F-41386ED1AE35}"/>
                </a:ext>
              </a:extLst>
            </p:cNvPr>
            <p:cNvGrpSpPr/>
            <p:nvPr/>
          </p:nvGrpSpPr>
          <p:grpSpPr>
            <a:xfrm>
              <a:off x="1476" y="2270"/>
              <a:ext cx="8757" cy="1563"/>
              <a:chOff x="3027" y="2611"/>
              <a:chExt cx="6216" cy="1563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80C849C5-07E6-4D63-8A26-61C1D3117EBD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094" y="2611"/>
                <a:ext cx="6149" cy="1563"/>
              </a:xfrm>
              <a:prstGeom prst="rect">
                <a:avLst/>
              </a:prstGeom>
              <a:solidFill>
                <a:srgbClr val="356115"/>
              </a:solidFill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91CBD0F-9EEC-4747-A671-FC5D03E7566C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027" y="2790"/>
                <a:ext cx="6187" cy="96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400" b="1" dirty="0">
                    <a:solidFill>
                      <a:srgbClr val="FFCC00"/>
                    </a:solidFill>
                    <a:latin typeface="Times New Roman"/>
                  </a:rPr>
                  <a:t>Truncated SVD (TSVD)</a:t>
                </a:r>
                <a:endPara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Times New Roman"/>
                  <a:cs typeface="+mn-cs"/>
                </a:endParaRPr>
              </a:p>
            </p:txBody>
          </p: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4B5953EA-3492-4BB0-83B2-32896EAE8ABB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567" y="3769"/>
              <a:ext cx="8661" cy="4320"/>
            </a:xfrm>
            <a:prstGeom prst="rect">
              <a:avLst/>
            </a:prstGeom>
            <a:ln w="19050">
              <a:solidFill>
                <a:srgbClr val="35611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ctr"/>
            <a:lstStyle/>
            <a:p>
              <a:pPr marL="285750" indent="-285750" algn="l" fontAlgn="auto">
                <a:lnSpc>
                  <a:spcPct val="125000"/>
                </a:lnSpc>
                <a:buFont typeface="Wingdings" panose="05000000000000000000" charset="0"/>
                <a:buChar char="Ø"/>
              </a:pPr>
              <a:r>
                <a:rPr lang="en-US" altLang="zh-CN" sz="2000" dirty="0"/>
                <a:t>optimal in the </a:t>
              </a:r>
              <a:r>
                <a:rPr lang="en-US" altLang="zh-CN" sz="2000" dirty="0" err="1"/>
                <a:t>Frobenius</a:t>
              </a:r>
              <a:r>
                <a:rPr lang="en-US" altLang="zh-CN" sz="2000" dirty="0"/>
                <a:t> norm sense</a:t>
              </a:r>
            </a:p>
            <a:p>
              <a:pPr marL="285750" indent="-285750" algn="l" fontAlgn="auto">
                <a:lnSpc>
                  <a:spcPct val="125000"/>
                </a:lnSpc>
                <a:buFont typeface="Wingdings" panose="05000000000000000000" charset="0"/>
                <a:buChar char="Ø"/>
              </a:pPr>
              <a:r>
                <a:rPr lang="en-US" altLang="zh-CN" sz="2000" dirty="0"/>
                <a:t>prohibitive SVD complexity</a:t>
              </a:r>
            </a:p>
            <a:p>
              <a:pPr marL="285750" indent="-285750" algn="l" fontAlgn="auto">
                <a:lnSpc>
                  <a:spcPct val="125000"/>
                </a:lnSpc>
                <a:buFont typeface="Wingdings" panose="05000000000000000000" charset="0"/>
                <a:buChar char="Ø"/>
              </a:pPr>
              <a:r>
                <a:rPr lang="en-US" altLang="zh-CN" sz="2000" dirty="0"/>
                <a:t>require prior knowledge of the truncation rank</a:t>
              </a:r>
              <a:endParaRPr kumimoji="1" lang="en-US" altLang="zh-CN" sz="2000" dirty="0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C98EB4C4-902E-4632-8354-54D3D5935D4C}"/>
              </a:ext>
            </a:extLst>
          </p:cNvPr>
          <p:cNvGrpSpPr/>
          <p:nvPr/>
        </p:nvGrpSpPr>
        <p:grpSpPr>
          <a:xfrm>
            <a:off x="6246417" y="3439585"/>
            <a:ext cx="5678883" cy="1890250"/>
            <a:chOff x="1476" y="2270"/>
            <a:chExt cx="8757" cy="5819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96E7F5DD-102E-43B6-81CC-32C6C99BE5CC}"/>
                </a:ext>
              </a:extLst>
            </p:cNvPr>
            <p:cNvGrpSpPr/>
            <p:nvPr/>
          </p:nvGrpSpPr>
          <p:grpSpPr>
            <a:xfrm>
              <a:off x="1476" y="2270"/>
              <a:ext cx="8757" cy="1563"/>
              <a:chOff x="3027" y="2611"/>
              <a:chExt cx="6216" cy="1563"/>
            </a:xfrm>
          </p:grpSpPr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DF6F6F39-4D2C-4295-AEB3-5219D001A3BF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092" y="2611"/>
                <a:ext cx="6151" cy="1563"/>
              </a:xfrm>
              <a:prstGeom prst="rect">
                <a:avLst/>
              </a:prstGeom>
              <a:solidFill>
                <a:srgbClr val="356115"/>
              </a:solidFill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00C8D4F0-07F2-407A-976F-511AB9F7A28D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027" y="2790"/>
                <a:ext cx="6187" cy="96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400" b="1" dirty="0">
                    <a:solidFill>
                      <a:srgbClr val="FFCC00"/>
                    </a:solidFill>
                    <a:latin typeface="Times New Roman"/>
                  </a:rPr>
                  <a:t>Low-rank matrix fitting (</a:t>
                </a:r>
                <a:r>
                  <a:rPr kumimoji="1" lang="en-US" altLang="zh-CN" sz="2400" b="1" dirty="0" err="1">
                    <a:solidFill>
                      <a:srgbClr val="FFCC00"/>
                    </a:solidFill>
                    <a:latin typeface="Times New Roman"/>
                  </a:rPr>
                  <a:t>LMaFit</a:t>
                </a:r>
                <a:r>
                  <a:rPr kumimoji="1" lang="en-US" altLang="zh-CN" sz="2400" b="1" dirty="0">
                    <a:solidFill>
                      <a:srgbClr val="FFCC00"/>
                    </a:solidFill>
                    <a:latin typeface="Times New Roman"/>
                  </a:rPr>
                  <a:t>)</a:t>
                </a:r>
              </a:p>
            </p:txBody>
          </p: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7E14B33A-853D-4764-BF73-AC953AB6CA0A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1567" y="3769"/>
              <a:ext cx="8661" cy="4320"/>
            </a:xfrm>
            <a:prstGeom prst="rect">
              <a:avLst/>
            </a:prstGeom>
            <a:ln w="19050">
              <a:solidFill>
                <a:srgbClr val="35611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ctr"/>
            <a:lstStyle/>
            <a:p>
              <a:pPr marL="285750" indent="-285750" algn="l" fontAlgn="auto">
                <a:lnSpc>
                  <a:spcPct val="125000"/>
                </a:lnSpc>
                <a:buFont typeface="Wingdings" panose="05000000000000000000" charset="0"/>
                <a:buChar char="Ø"/>
              </a:pPr>
              <a:r>
                <a:rPr lang="en-US" altLang="zh-CN" sz="2000" dirty="0"/>
                <a:t>alternating minimization procedure</a:t>
              </a:r>
            </a:p>
            <a:p>
              <a:pPr marL="285750" indent="-285750" algn="l" fontAlgn="auto">
                <a:lnSpc>
                  <a:spcPct val="125000"/>
                </a:lnSpc>
                <a:buFont typeface="Wingdings" panose="05000000000000000000" charset="0"/>
                <a:buChar char="Ø"/>
              </a:pPr>
              <a:r>
                <a:rPr lang="en-US" altLang="zh-CN" sz="2000" dirty="0"/>
                <a:t>the initial rank estimate need not be close to the exact rank</a:t>
              </a:r>
              <a:endParaRPr kumimoji="1" lang="en-US" altLang="zh-CN" sz="2000" dirty="0"/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BBC24437-2540-40CE-9AC0-70D10716FED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-407449" y="1888413"/>
            <a:ext cx="6472599" cy="3993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35611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Low-rank Approximation</a:t>
            </a:r>
            <a:endParaRPr lang="en-US" altLang="zh-CN" sz="2800" b="1" dirty="0">
              <a:solidFill>
                <a:srgbClr val="35611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14723F78-B7DE-4F59-A220-231643C251A7}"/>
              </a:ext>
            </a:extLst>
          </p:cNvPr>
          <p:cNvSpPr/>
          <p:nvPr/>
        </p:nvSpPr>
        <p:spPr>
          <a:xfrm>
            <a:off x="6500094" y="1611703"/>
            <a:ext cx="733108" cy="954107"/>
          </a:xfrm>
          <a:prstGeom prst="rect">
            <a:avLst/>
          </a:prstGeom>
          <a:solidFill>
            <a:srgbClr val="356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5" name="对象 64">
            <a:extLst>
              <a:ext uri="{FF2B5EF4-FFF2-40B4-BE49-F238E27FC236}">
                <a16:creationId xmlns:a16="http://schemas.microsoft.com/office/drawing/2014/main" id="{93CCC9B4-6017-4816-AF06-EA0383322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9950"/>
              </p:ext>
            </p:extLst>
          </p:nvPr>
        </p:nvGraphicFramePr>
        <p:xfrm>
          <a:off x="6533930" y="2565810"/>
          <a:ext cx="617212" cy="24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" name="Equation" r:id="rId15" imgW="355320" imgH="139680" progId="Equation.DSMT4">
                  <p:embed/>
                </p:oleObj>
              </mc:Choice>
              <mc:Fallback>
                <p:oleObj name="Equation" r:id="rId15" imgW="355320" imgH="139680" progId="Equation.DSMT4">
                  <p:embed/>
                  <p:pic>
                    <p:nvPicPr>
                      <p:cNvPr id="13" name="对象 12">
                        <a:extLst>
                          <a:ext uri="{FF2B5EF4-FFF2-40B4-BE49-F238E27FC236}">
                            <a16:creationId xmlns:a16="http://schemas.microsoft.com/office/drawing/2014/main" id="{58510F26-5F0E-4E49-9639-80BB2414F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33930" y="2565810"/>
                        <a:ext cx="617212" cy="24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对象 65">
            <a:extLst>
              <a:ext uri="{FF2B5EF4-FFF2-40B4-BE49-F238E27FC236}">
                <a16:creationId xmlns:a16="http://schemas.microsoft.com/office/drawing/2014/main" id="{C5CAC50A-9323-4309-ACC9-5CB4F929E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192823"/>
              </p:ext>
            </p:extLst>
          </p:nvPr>
        </p:nvGraphicFramePr>
        <p:xfrm>
          <a:off x="6680874" y="1910257"/>
          <a:ext cx="371548" cy="288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" name="Equation" r:id="rId17" imgW="190440" imgH="164880" progId="Equation.DSMT4">
                  <p:embed/>
                </p:oleObj>
              </mc:Choice>
              <mc:Fallback>
                <p:oleObj name="Equation" r:id="rId17" imgW="190440" imgH="16488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05684CE2-24DD-4A01-9544-9C2773596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80874" y="1910257"/>
                        <a:ext cx="371548" cy="288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矩形 66">
            <a:extLst>
              <a:ext uri="{FF2B5EF4-FFF2-40B4-BE49-F238E27FC236}">
                <a16:creationId xmlns:a16="http://schemas.microsoft.com/office/drawing/2014/main" id="{F68B2001-A6C0-4E25-9235-0698594C63C9}"/>
              </a:ext>
            </a:extLst>
          </p:cNvPr>
          <p:cNvSpPr/>
          <p:nvPr/>
        </p:nvSpPr>
        <p:spPr>
          <a:xfrm>
            <a:off x="8499343" y="1595788"/>
            <a:ext cx="430213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8" name="对象 67">
            <a:extLst>
              <a:ext uri="{FF2B5EF4-FFF2-40B4-BE49-F238E27FC236}">
                <a16:creationId xmlns:a16="http://schemas.microsoft.com/office/drawing/2014/main" id="{A5AC6056-86F9-40D4-B843-C5B262350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376704"/>
              </p:ext>
            </p:extLst>
          </p:nvPr>
        </p:nvGraphicFramePr>
        <p:xfrm>
          <a:off x="8422349" y="2517145"/>
          <a:ext cx="6175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" name="Equation" r:id="rId19" imgW="355320" imgH="177480" progId="Equation.DSMT4">
                  <p:embed/>
                </p:oleObj>
              </mc:Choice>
              <mc:Fallback>
                <p:oleObj name="Equation" r:id="rId19" imgW="355320" imgH="177480" progId="Equation.DSMT4">
                  <p:embed/>
                  <p:pic>
                    <p:nvPicPr>
                      <p:cNvPr id="75" name="对象 74">
                        <a:extLst>
                          <a:ext uri="{FF2B5EF4-FFF2-40B4-BE49-F238E27FC236}">
                            <a16:creationId xmlns:a16="http://schemas.microsoft.com/office/drawing/2014/main" id="{EA1E2185-E437-4435-A771-98244B3DF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422349" y="2517145"/>
                        <a:ext cx="617538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对象 68">
            <a:extLst>
              <a:ext uri="{FF2B5EF4-FFF2-40B4-BE49-F238E27FC236}">
                <a16:creationId xmlns:a16="http://schemas.microsoft.com/office/drawing/2014/main" id="{3336A76F-2B76-4D75-ACB2-E5875D422B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732580"/>
              </p:ext>
            </p:extLst>
          </p:nvPr>
        </p:nvGraphicFramePr>
        <p:xfrm>
          <a:off x="8532681" y="1838584"/>
          <a:ext cx="3968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" name="Equation" r:id="rId21" imgW="203040" imgH="228600" progId="Equation.DSMT4">
                  <p:embed/>
                </p:oleObj>
              </mc:Choice>
              <mc:Fallback>
                <p:oleObj name="Equation" r:id="rId21" imgW="203040" imgH="228600" progId="Equation.DSMT4">
                  <p:embed/>
                  <p:pic>
                    <p:nvPicPr>
                      <p:cNvPr id="76" name="对象 75">
                        <a:extLst>
                          <a:ext uri="{FF2B5EF4-FFF2-40B4-BE49-F238E27FC236}">
                            <a16:creationId xmlns:a16="http://schemas.microsoft.com/office/drawing/2014/main" id="{80F5545B-9BBD-43BC-8626-5C9C45302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532681" y="1838584"/>
                        <a:ext cx="3968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乘号 69">
            <a:extLst>
              <a:ext uri="{FF2B5EF4-FFF2-40B4-BE49-F238E27FC236}">
                <a16:creationId xmlns:a16="http://schemas.microsoft.com/office/drawing/2014/main" id="{F1FDE5C3-F622-48B8-96F2-1E27A8766ECE}"/>
              </a:ext>
            </a:extLst>
          </p:cNvPr>
          <p:cNvSpPr/>
          <p:nvPr/>
        </p:nvSpPr>
        <p:spPr>
          <a:xfrm>
            <a:off x="9266741" y="1902930"/>
            <a:ext cx="257246" cy="288535"/>
          </a:xfrm>
          <a:prstGeom prst="mathMultiply">
            <a:avLst>
              <a:gd name="adj1" fmla="val 1035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DD0FEB8-BC57-4B7C-A99F-EF4AE920F9A2}"/>
              </a:ext>
            </a:extLst>
          </p:cNvPr>
          <p:cNvSpPr/>
          <p:nvPr/>
        </p:nvSpPr>
        <p:spPr>
          <a:xfrm>
            <a:off x="9926277" y="1838584"/>
            <a:ext cx="1244000" cy="400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2" name="对象 71">
            <a:extLst>
              <a:ext uri="{FF2B5EF4-FFF2-40B4-BE49-F238E27FC236}">
                <a16:creationId xmlns:a16="http://schemas.microsoft.com/office/drawing/2014/main" id="{D6D9880B-14CF-4389-BDD8-BA184B5B4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633936"/>
              </p:ext>
            </p:extLst>
          </p:nvPr>
        </p:nvGraphicFramePr>
        <p:xfrm>
          <a:off x="10324968" y="2484396"/>
          <a:ext cx="57308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" name="Equation" r:id="rId23" imgW="330120" imgH="177480" progId="Equation.DSMT4">
                  <p:embed/>
                </p:oleObj>
              </mc:Choice>
              <mc:Fallback>
                <p:oleObj name="Equation" r:id="rId23" imgW="330120" imgH="177480" progId="Equation.DSMT4">
                  <p:embed/>
                  <p:pic>
                    <p:nvPicPr>
                      <p:cNvPr id="78" name="对象 77">
                        <a:extLst>
                          <a:ext uri="{FF2B5EF4-FFF2-40B4-BE49-F238E27FC236}">
                            <a16:creationId xmlns:a16="http://schemas.microsoft.com/office/drawing/2014/main" id="{DA2A8B8B-9592-4B90-8F6E-C17FFC9EA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324968" y="2484396"/>
                        <a:ext cx="573087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对象 72">
            <a:extLst>
              <a:ext uri="{FF2B5EF4-FFF2-40B4-BE49-F238E27FC236}">
                <a16:creationId xmlns:a16="http://schemas.microsoft.com/office/drawing/2014/main" id="{3555E1B6-FEFB-422A-8586-82FB53532F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699827"/>
              </p:ext>
            </p:extLst>
          </p:nvPr>
        </p:nvGraphicFramePr>
        <p:xfrm>
          <a:off x="10325233" y="1836059"/>
          <a:ext cx="4460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" name="Equation" r:id="rId25" imgW="228600" imgH="241200" progId="Equation.DSMT4">
                  <p:embed/>
                </p:oleObj>
              </mc:Choice>
              <mc:Fallback>
                <p:oleObj name="Equation" r:id="rId25" imgW="228600" imgH="241200" progId="Equation.DSMT4">
                  <p:embed/>
                  <p:pic>
                    <p:nvPicPr>
                      <p:cNvPr id="79" name="对象 78">
                        <a:extLst>
                          <a:ext uri="{FF2B5EF4-FFF2-40B4-BE49-F238E27FC236}">
                            <a16:creationId xmlns:a16="http://schemas.microsoft.com/office/drawing/2014/main" id="{2B1D9580-52BD-46F7-A6C8-9B406D6662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0325233" y="1836059"/>
                        <a:ext cx="446088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对象 73">
            <a:extLst>
              <a:ext uri="{FF2B5EF4-FFF2-40B4-BE49-F238E27FC236}">
                <a16:creationId xmlns:a16="http://schemas.microsoft.com/office/drawing/2014/main" id="{B74007EC-6375-44C9-A199-76439E242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16548"/>
              </p:ext>
            </p:extLst>
          </p:nvPr>
        </p:nvGraphicFramePr>
        <p:xfrm>
          <a:off x="7631741" y="1855754"/>
          <a:ext cx="402580" cy="40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" name="Equation" r:id="rId27" imgW="126720" imgH="126720" progId="Equation.DSMT4">
                  <p:embed/>
                </p:oleObj>
              </mc:Choice>
              <mc:Fallback>
                <p:oleObj name="Equation" r:id="rId27" imgW="126720" imgH="126720" progId="Equation.DSMT4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E98AB008-6264-4329-BCEC-E35EF434B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631741" y="1855754"/>
                        <a:ext cx="402580" cy="402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13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3152775" y="1043940"/>
            <a:ext cx="5828665" cy="601345"/>
          </a:xfrm>
          <a:prstGeom prst="rect">
            <a:avLst/>
          </a:prstGeom>
          <a:noFill/>
          <a:ln w="19050">
            <a:prstDash val="dashDot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3213735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2 System model</a:t>
            </a: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对象 2">
                <a:hlinkClick r:id="" action="ppaction://ole?verb=0"/>
              </p:cNvPr>
              <p:cNvSpPr txBox="1"/>
              <p:nvPr/>
            </p:nvSpPr>
            <p:spPr>
              <a:xfrm>
                <a:off x="2285732" y="4947739"/>
                <a:ext cx="1927484" cy="47646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zh-CN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e>
                            <m:sub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对象 2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732" y="4947739"/>
                <a:ext cx="1927484" cy="4764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3220714" y="1076960"/>
            <a:ext cx="2518410" cy="518709"/>
            <a:chOff x="-804" y="2493"/>
            <a:chExt cx="8494" cy="945"/>
          </a:xfrm>
        </p:grpSpPr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-707" y="2493"/>
              <a:ext cx="8394" cy="945"/>
            </a:xfrm>
            <a:prstGeom prst="roundRect">
              <a:avLst/>
            </a:prstGeom>
            <a:solidFill>
              <a:srgbClr val="356115"/>
            </a:solidFill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8"/>
              </p:custDataLst>
            </p:nvPr>
          </p:nvSpPr>
          <p:spPr>
            <a:xfrm>
              <a:off x="-804" y="2672"/>
              <a:ext cx="8494" cy="5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Times New Roman"/>
                  <a:cs typeface="+mn-cs"/>
                </a:rPr>
                <a:t>System Model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: 圆角 55"/>
              <p:cNvSpPr/>
              <p:nvPr>
                <p:custDataLst>
                  <p:tags r:id="rId4"/>
                </p:custDataLst>
              </p:nvPr>
            </p:nvSpPr>
            <p:spPr>
              <a:xfrm>
                <a:off x="639802" y="5651080"/>
                <a:ext cx="10569889" cy="895250"/>
              </a:xfrm>
              <a:prstGeom prst="roundRect">
                <a:avLst/>
              </a:prstGeom>
              <a:solidFill>
                <a:srgbClr val="FBE44F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</m:ctrlPr>
                      </m:sSubPr>
                      <m:e>
                        <m:r>
                          <a:rPr lang="en-US" altLang="zh-CN" sz="24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𝐇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charset="0"/>
                  </a:rPr>
                  <a:t> exhibits the low-rank structure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charset="0"/>
                      </a:rPr>
                      <m:t>L</m:t>
                    </m:r>
                    <m:r>
                      <a:rPr lang="en-US" altLang="zh-CN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CN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charset="0"/>
                      </a:rPr>
                      <m:t>min</m:t>
                    </m:r>
                    <m:d>
                      <m:dPr>
                        <m:ctrlP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 xmlns="">
          <p:sp>
            <p:nvSpPr>
              <p:cNvPr id="53" name="矩形: 圆角 5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639802" y="5651080"/>
                <a:ext cx="10569889" cy="89525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本框 41">
            <a:extLst>
              <a:ext uri="{FF2B5EF4-FFF2-40B4-BE49-F238E27FC236}">
                <a16:creationId xmlns:a16="http://schemas.microsoft.com/office/drawing/2014/main" id="{1319035B-44A2-46DE-A906-B903FA49808D}"/>
              </a:ext>
            </a:extLst>
          </p:cNvPr>
          <p:cNvSpPr txBox="1"/>
          <p:nvPr/>
        </p:nvSpPr>
        <p:spPr>
          <a:xfrm>
            <a:off x="-4149" y="1680419"/>
            <a:ext cx="5928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/>
              </a:rPr>
              <a:t>Channel Model</a:t>
            </a:r>
            <a:endParaRPr kumimoji="1" lang="zh-CN" altLang="en-US" sz="2400" b="1" dirty="0">
              <a:solidFill>
                <a:srgbClr val="70AD47">
                  <a:lumMod val="50000"/>
                </a:srgbClr>
              </a:solidFill>
              <a:latin typeface="Times New Roman"/>
            </a:endParaRPr>
          </a:p>
        </p:txBody>
      </p: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4D8F878E-3CA5-48F7-8367-3A4DE2EB1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612044"/>
              </p:ext>
            </p:extLst>
          </p:nvPr>
        </p:nvGraphicFramePr>
        <p:xfrm>
          <a:off x="6388100" y="1173162"/>
          <a:ext cx="1193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" name="Equation" r:id="rId15" imgW="1193760" imgH="342720" progId="Equation.DSMT4">
                  <p:embed/>
                </p:oleObj>
              </mc:Choice>
              <mc:Fallback>
                <p:oleObj name="Equation" r:id="rId15" imgW="11937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88100" y="1173162"/>
                        <a:ext cx="1193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对象 13">
                <a:extLst>
                  <a:ext uri="{FF2B5EF4-FFF2-40B4-BE49-F238E27FC236}">
                    <a16:creationId xmlns:a16="http://schemas.microsoft.com/office/drawing/2014/main" id="{A334537B-BA86-408C-9723-1E984C4A255D}"/>
                  </a:ext>
                </a:extLst>
              </p:cNvPr>
              <p:cNvSpPr txBox="1"/>
              <p:nvPr/>
            </p:nvSpPr>
            <p:spPr>
              <a:xfrm>
                <a:off x="443116" y="2295700"/>
                <a:ext cx="5261565" cy="895250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6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6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sz="6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6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zh-CN" altLang="en-US" sz="6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6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6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6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6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6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6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sz="6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6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6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6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zh-CN" sz="6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sz="6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6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6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6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6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6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6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6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l-GR" altLang="zh-CN" sz="6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Wingdings 2" panose="05020102010507070707" pitchFamily="18" charset="2"/>
                                </a:rPr>
                                <m:t></m:t>
                              </m:r>
                              <m:sSub>
                                <m:sSubPr>
                                  <m:ctrlP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6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sz="6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6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6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CN" sz="6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l-GR" altLang="zh-CN" sz="6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</m:t>
                      </m:r>
                      <m:sSub>
                        <m:sSubPr>
                          <m:ctrlP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6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6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对象 13">
                <a:extLst>
                  <a:ext uri="{FF2B5EF4-FFF2-40B4-BE49-F238E27FC236}">
                    <a16:creationId xmlns:a16="http://schemas.microsoft.com/office/drawing/2014/main" id="{A334537B-BA86-408C-9723-1E984C4A2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16" y="2295700"/>
                <a:ext cx="5261565" cy="89525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下箭头 48">
            <a:extLst>
              <a:ext uri="{FF2B5EF4-FFF2-40B4-BE49-F238E27FC236}">
                <a16:creationId xmlns:a16="http://schemas.microsoft.com/office/drawing/2014/main" id="{7F3F259C-B1D0-4136-951F-25D4741B98A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6144741" y="2277481"/>
            <a:ext cx="111712" cy="909844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57577BE-66D7-4301-8608-52F85025AC0A}"/>
              </a:ext>
            </a:extLst>
          </p:cNvPr>
          <p:cNvSpPr/>
          <p:nvPr/>
        </p:nvSpPr>
        <p:spPr>
          <a:xfrm>
            <a:off x="316735" y="2151247"/>
            <a:ext cx="5779266" cy="3342080"/>
          </a:xfrm>
          <a:prstGeom prst="round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对象 27">
                <a:extLst>
                  <a:ext uri="{FF2B5EF4-FFF2-40B4-BE49-F238E27FC236}">
                    <a16:creationId xmlns:a16="http://schemas.microsoft.com/office/drawing/2014/main" id="{84F10DA1-07F4-4F0E-9B9E-BE5D54A1D4F6}"/>
                  </a:ext>
                </a:extLst>
              </p:cNvPr>
              <p:cNvSpPr txBox="1"/>
              <p:nvPr/>
            </p:nvSpPr>
            <p:spPr>
              <a:xfrm>
                <a:off x="433025" y="4025647"/>
                <a:ext cx="4753376" cy="809625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对象 27">
                <a:extLst>
                  <a:ext uri="{FF2B5EF4-FFF2-40B4-BE49-F238E27FC236}">
                    <a16:creationId xmlns:a16="http://schemas.microsoft.com/office/drawing/2014/main" id="{84F10DA1-07F4-4F0E-9B9E-BE5D54A1D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5" y="4025647"/>
                <a:ext cx="4753376" cy="8096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7" name="组合 176">
            <a:extLst>
              <a:ext uri="{FF2B5EF4-FFF2-40B4-BE49-F238E27FC236}">
                <a16:creationId xmlns:a16="http://schemas.microsoft.com/office/drawing/2014/main" id="{CDD94EF1-0C52-4A21-A5AB-81D59ECFDBDE}"/>
              </a:ext>
            </a:extLst>
          </p:cNvPr>
          <p:cNvGrpSpPr/>
          <p:nvPr/>
        </p:nvGrpSpPr>
        <p:grpSpPr>
          <a:xfrm>
            <a:off x="7269564" y="2253613"/>
            <a:ext cx="3215716" cy="2585192"/>
            <a:chOff x="8358217" y="2912533"/>
            <a:chExt cx="3215716" cy="2585192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CB407FE-5F5B-411B-94FA-4CF7C9684DD1}"/>
                </a:ext>
              </a:extLst>
            </p:cNvPr>
            <p:cNvSpPr/>
            <p:nvPr/>
          </p:nvSpPr>
          <p:spPr>
            <a:xfrm>
              <a:off x="8454044" y="3084023"/>
              <a:ext cx="3064856" cy="219494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CD41ECB4-AA65-4F91-948C-E951CD85A65D}"/>
                </a:ext>
              </a:extLst>
            </p:cNvPr>
            <p:cNvSpPr/>
            <p:nvPr/>
          </p:nvSpPr>
          <p:spPr>
            <a:xfrm>
              <a:off x="8595360" y="3152664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884B092-422E-44EE-8B14-5B5637402CA9}"/>
                </a:ext>
              </a:extLst>
            </p:cNvPr>
            <p:cNvSpPr/>
            <p:nvPr/>
          </p:nvSpPr>
          <p:spPr>
            <a:xfrm>
              <a:off x="8595360" y="3386617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C83B1BFA-58E0-47A4-A7A6-5BDDBAD1EA22}"/>
                </a:ext>
              </a:extLst>
            </p:cNvPr>
            <p:cNvSpPr/>
            <p:nvPr/>
          </p:nvSpPr>
          <p:spPr>
            <a:xfrm>
              <a:off x="8607502" y="5021700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838346F-515E-487C-AF38-1B49F36FF786}"/>
                </a:ext>
              </a:extLst>
            </p:cNvPr>
            <p:cNvSpPr/>
            <p:nvPr/>
          </p:nvSpPr>
          <p:spPr>
            <a:xfrm>
              <a:off x="8598879" y="3619028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E41C3396-882D-4E8E-9CB1-9A63A4AE7BAB}"/>
                </a:ext>
              </a:extLst>
            </p:cNvPr>
            <p:cNvSpPr/>
            <p:nvPr/>
          </p:nvSpPr>
          <p:spPr>
            <a:xfrm>
              <a:off x="8598879" y="3852981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DD55F203-8504-438B-9284-49565DE38BA7}"/>
                </a:ext>
              </a:extLst>
            </p:cNvPr>
            <p:cNvSpPr/>
            <p:nvPr/>
          </p:nvSpPr>
          <p:spPr>
            <a:xfrm>
              <a:off x="8599593" y="4087355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92C721D3-52AC-426C-95E5-5F8AC0F5E615}"/>
                </a:ext>
              </a:extLst>
            </p:cNvPr>
            <p:cNvSpPr/>
            <p:nvPr/>
          </p:nvSpPr>
          <p:spPr>
            <a:xfrm>
              <a:off x="8599593" y="4321308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9A920254-BEDC-4A3E-AF0A-7C0E5641427F}"/>
                </a:ext>
              </a:extLst>
            </p:cNvPr>
            <p:cNvSpPr/>
            <p:nvPr/>
          </p:nvSpPr>
          <p:spPr>
            <a:xfrm>
              <a:off x="8603112" y="4553719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FAE57139-01D9-4FA9-BD4C-EFAEA983D413}"/>
                </a:ext>
              </a:extLst>
            </p:cNvPr>
            <p:cNvSpPr/>
            <p:nvPr/>
          </p:nvSpPr>
          <p:spPr>
            <a:xfrm>
              <a:off x="8603112" y="4787672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5E8EE01F-859F-4705-ADD3-77071880DB27}"/>
                </a:ext>
              </a:extLst>
            </p:cNvPr>
            <p:cNvSpPr/>
            <p:nvPr/>
          </p:nvSpPr>
          <p:spPr>
            <a:xfrm>
              <a:off x="8831183" y="3152664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91AAD35F-FB1D-44F4-B6DA-763F961DFD10}"/>
                </a:ext>
              </a:extLst>
            </p:cNvPr>
            <p:cNvSpPr/>
            <p:nvPr/>
          </p:nvSpPr>
          <p:spPr>
            <a:xfrm>
              <a:off x="8831183" y="3386617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5F8F8DA1-F2A0-423F-9F2B-FDB4AFE87616}"/>
                </a:ext>
              </a:extLst>
            </p:cNvPr>
            <p:cNvSpPr/>
            <p:nvPr/>
          </p:nvSpPr>
          <p:spPr>
            <a:xfrm>
              <a:off x="8843325" y="5021700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12AF7C0B-0E97-4173-AEDA-3C500FA9B89F}"/>
                </a:ext>
              </a:extLst>
            </p:cNvPr>
            <p:cNvSpPr/>
            <p:nvPr/>
          </p:nvSpPr>
          <p:spPr>
            <a:xfrm>
              <a:off x="8834702" y="3619028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A514D9EB-D7A1-4E9B-B36D-7628E55E5BB7}"/>
                </a:ext>
              </a:extLst>
            </p:cNvPr>
            <p:cNvSpPr/>
            <p:nvPr/>
          </p:nvSpPr>
          <p:spPr>
            <a:xfrm>
              <a:off x="8834702" y="3852981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E8224D19-2102-4E53-B3F7-955758DCB04A}"/>
                </a:ext>
              </a:extLst>
            </p:cNvPr>
            <p:cNvSpPr/>
            <p:nvPr/>
          </p:nvSpPr>
          <p:spPr>
            <a:xfrm>
              <a:off x="8835416" y="4087355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12365546-1E2D-4B4F-B675-05D6245A844F}"/>
                </a:ext>
              </a:extLst>
            </p:cNvPr>
            <p:cNvSpPr/>
            <p:nvPr/>
          </p:nvSpPr>
          <p:spPr>
            <a:xfrm>
              <a:off x="8835416" y="4321308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105A7144-7FF1-456F-AFB9-4556F55B6A2B}"/>
                </a:ext>
              </a:extLst>
            </p:cNvPr>
            <p:cNvSpPr/>
            <p:nvPr/>
          </p:nvSpPr>
          <p:spPr>
            <a:xfrm>
              <a:off x="8838935" y="4553719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198ABF2D-ED88-4B23-89C1-1235E228C6B4}"/>
                </a:ext>
              </a:extLst>
            </p:cNvPr>
            <p:cNvSpPr/>
            <p:nvPr/>
          </p:nvSpPr>
          <p:spPr>
            <a:xfrm>
              <a:off x="8838935" y="4787672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67FCEB7D-A0F0-4E5B-9536-EE2D4C69BCEC}"/>
                </a:ext>
              </a:extLst>
            </p:cNvPr>
            <p:cNvSpPr/>
            <p:nvPr/>
          </p:nvSpPr>
          <p:spPr>
            <a:xfrm>
              <a:off x="9074113" y="3152664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4CAE9E0E-4DFE-417E-B52C-17FA5AF7AD23}"/>
                </a:ext>
              </a:extLst>
            </p:cNvPr>
            <p:cNvSpPr/>
            <p:nvPr/>
          </p:nvSpPr>
          <p:spPr>
            <a:xfrm>
              <a:off x="9074113" y="3386617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886698C8-6C3F-4EB6-A21F-E79D92F3A9FE}"/>
                </a:ext>
              </a:extLst>
            </p:cNvPr>
            <p:cNvSpPr/>
            <p:nvPr/>
          </p:nvSpPr>
          <p:spPr>
            <a:xfrm>
              <a:off x="9086255" y="5021700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5096B9E5-1B0F-4305-8069-32C31B0E9047}"/>
                </a:ext>
              </a:extLst>
            </p:cNvPr>
            <p:cNvSpPr/>
            <p:nvPr/>
          </p:nvSpPr>
          <p:spPr>
            <a:xfrm>
              <a:off x="9077632" y="3619028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44F3D0ED-BEE2-4625-AB57-F1E1CDE63086}"/>
                </a:ext>
              </a:extLst>
            </p:cNvPr>
            <p:cNvSpPr/>
            <p:nvPr/>
          </p:nvSpPr>
          <p:spPr>
            <a:xfrm>
              <a:off x="9077632" y="3852981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580E631C-F2A6-436A-82E0-D41E13E2232D}"/>
                </a:ext>
              </a:extLst>
            </p:cNvPr>
            <p:cNvSpPr/>
            <p:nvPr/>
          </p:nvSpPr>
          <p:spPr>
            <a:xfrm>
              <a:off x="9078346" y="4087355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7BE81E2C-A059-4797-A338-C9D4E397E36C}"/>
                </a:ext>
              </a:extLst>
            </p:cNvPr>
            <p:cNvSpPr/>
            <p:nvPr/>
          </p:nvSpPr>
          <p:spPr>
            <a:xfrm>
              <a:off x="9078346" y="4321308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A9CD325E-EE11-4A3D-AC89-BD76B57BFAF6}"/>
                </a:ext>
              </a:extLst>
            </p:cNvPr>
            <p:cNvSpPr/>
            <p:nvPr/>
          </p:nvSpPr>
          <p:spPr>
            <a:xfrm>
              <a:off x="9081865" y="4553719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4389A200-A14A-4427-A3FE-F50365014616}"/>
                </a:ext>
              </a:extLst>
            </p:cNvPr>
            <p:cNvSpPr/>
            <p:nvPr/>
          </p:nvSpPr>
          <p:spPr>
            <a:xfrm>
              <a:off x="9081865" y="4787672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80E03D74-D140-4432-89DE-7155FBB497E4}"/>
                </a:ext>
              </a:extLst>
            </p:cNvPr>
            <p:cNvSpPr/>
            <p:nvPr/>
          </p:nvSpPr>
          <p:spPr>
            <a:xfrm>
              <a:off x="9309936" y="3152664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C4CB90B0-BF09-42B1-A984-A3A3B1E9D1D1}"/>
                </a:ext>
              </a:extLst>
            </p:cNvPr>
            <p:cNvSpPr/>
            <p:nvPr/>
          </p:nvSpPr>
          <p:spPr>
            <a:xfrm>
              <a:off x="9309936" y="3386617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C0B53C57-BFCF-4B76-AACF-060BDF2534B4}"/>
                </a:ext>
              </a:extLst>
            </p:cNvPr>
            <p:cNvSpPr/>
            <p:nvPr/>
          </p:nvSpPr>
          <p:spPr>
            <a:xfrm>
              <a:off x="9322078" y="5021700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6BD94361-1D36-4051-9ED1-6330C68C4504}"/>
                </a:ext>
              </a:extLst>
            </p:cNvPr>
            <p:cNvSpPr/>
            <p:nvPr/>
          </p:nvSpPr>
          <p:spPr>
            <a:xfrm>
              <a:off x="9313455" y="3619028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378ED324-F86D-43D6-9B47-D490A53E7943}"/>
                </a:ext>
              </a:extLst>
            </p:cNvPr>
            <p:cNvSpPr/>
            <p:nvPr/>
          </p:nvSpPr>
          <p:spPr>
            <a:xfrm>
              <a:off x="9313455" y="3852981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CBA16264-4CDF-4353-B426-6B5EC00B48A7}"/>
                </a:ext>
              </a:extLst>
            </p:cNvPr>
            <p:cNvSpPr/>
            <p:nvPr/>
          </p:nvSpPr>
          <p:spPr>
            <a:xfrm>
              <a:off x="9314169" y="4087355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3F48CF6F-B6EB-473F-8F94-9B297E0B86E7}"/>
                </a:ext>
              </a:extLst>
            </p:cNvPr>
            <p:cNvSpPr/>
            <p:nvPr/>
          </p:nvSpPr>
          <p:spPr>
            <a:xfrm>
              <a:off x="9314169" y="4321308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B7866085-17A6-4DD3-9402-11A116A43E22}"/>
                </a:ext>
              </a:extLst>
            </p:cNvPr>
            <p:cNvSpPr/>
            <p:nvPr/>
          </p:nvSpPr>
          <p:spPr>
            <a:xfrm>
              <a:off x="9317688" y="4553719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C60B62A4-2228-4AA9-9385-394B49A5043C}"/>
                </a:ext>
              </a:extLst>
            </p:cNvPr>
            <p:cNvSpPr/>
            <p:nvPr/>
          </p:nvSpPr>
          <p:spPr>
            <a:xfrm>
              <a:off x="9317688" y="4787672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295C9CB5-5145-4D21-880B-936447F674BA}"/>
                </a:ext>
              </a:extLst>
            </p:cNvPr>
            <p:cNvSpPr/>
            <p:nvPr/>
          </p:nvSpPr>
          <p:spPr>
            <a:xfrm>
              <a:off x="9550439" y="3153864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091B9375-6096-4B78-9CB9-579F90AD394B}"/>
                </a:ext>
              </a:extLst>
            </p:cNvPr>
            <p:cNvSpPr/>
            <p:nvPr/>
          </p:nvSpPr>
          <p:spPr>
            <a:xfrm>
              <a:off x="9550439" y="3387817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1D3E1345-58DE-4957-BB27-4A5EBD8A8751}"/>
                </a:ext>
              </a:extLst>
            </p:cNvPr>
            <p:cNvSpPr/>
            <p:nvPr/>
          </p:nvSpPr>
          <p:spPr>
            <a:xfrm>
              <a:off x="9562581" y="5022900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202C038E-1E82-4D3B-B4D6-631998052E87}"/>
                </a:ext>
              </a:extLst>
            </p:cNvPr>
            <p:cNvSpPr/>
            <p:nvPr/>
          </p:nvSpPr>
          <p:spPr>
            <a:xfrm>
              <a:off x="9553958" y="3620228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DF49DF6B-B70B-4F41-9168-886E4A18425E}"/>
                </a:ext>
              </a:extLst>
            </p:cNvPr>
            <p:cNvSpPr/>
            <p:nvPr/>
          </p:nvSpPr>
          <p:spPr>
            <a:xfrm>
              <a:off x="9553958" y="3854181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F993A42C-225D-4332-8771-FCB0100ECB9A}"/>
                </a:ext>
              </a:extLst>
            </p:cNvPr>
            <p:cNvSpPr/>
            <p:nvPr/>
          </p:nvSpPr>
          <p:spPr>
            <a:xfrm>
              <a:off x="9554672" y="4088555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9570EAEB-FFBB-4976-997B-034EB6E13E18}"/>
                </a:ext>
              </a:extLst>
            </p:cNvPr>
            <p:cNvSpPr/>
            <p:nvPr/>
          </p:nvSpPr>
          <p:spPr>
            <a:xfrm>
              <a:off x="9554672" y="4322508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2C3F55CF-3EE7-47C4-A71B-606D48E330B9}"/>
                </a:ext>
              </a:extLst>
            </p:cNvPr>
            <p:cNvSpPr/>
            <p:nvPr/>
          </p:nvSpPr>
          <p:spPr>
            <a:xfrm>
              <a:off x="9558191" y="4554919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FD9F7831-2DDF-49FE-B713-E8A4A850CC1F}"/>
                </a:ext>
              </a:extLst>
            </p:cNvPr>
            <p:cNvSpPr/>
            <p:nvPr/>
          </p:nvSpPr>
          <p:spPr>
            <a:xfrm>
              <a:off x="9558191" y="4788872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CC9048A4-9562-4D61-AD02-5570A9BD534D}"/>
                </a:ext>
              </a:extLst>
            </p:cNvPr>
            <p:cNvSpPr/>
            <p:nvPr/>
          </p:nvSpPr>
          <p:spPr>
            <a:xfrm>
              <a:off x="9786262" y="3153864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FC68AE2C-F2AB-48E8-A2DF-AF766F19483E}"/>
                </a:ext>
              </a:extLst>
            </p:cNvPr>
            <p:cNvSpPr/>
            <p:nvPr/>
          </p:nvSpPr>
          <p:spPr>
            <a:xfrm>
              <a:off x="9786262" y="3387817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E43EC3CE-CE46-4409-B0CE-39114036CC1B}"/>
                </a:ext>
              </a:extLst>
            </p:cNvPr>
            <p:cNvSpPr/>
            <p:nvPr/>
          </p:nvSpPr>
          <p:spPr>
            <a:xfrm>
              <a:off x="9798404" y="5022900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F8275C15-A6A2-4A1D-83B6-C011F667CA1D}"/>
                </a:ext>
              </a:extLst>
            </p:cNvPr>
            <p:cNvSpPr/>
            <p:nvPr/>
          </p:nvSpPr>
          <p:spPr>
            <a:xfrm>
              <a:off x="9789781" y="3620228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28809E6B-6EFA-4364-BA72-43522742279E}"/>
                </a:ext>
              </a:extLst>
            </p:cNvPr>
            <p:cNvSpPr/>
            <p:nvPr/>
          </p:nvSpPr>
          <p:spPr>
            <a:xfrm>
              <a:off x="9789781" y="3854181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89F7BB8C-F1F2-48D9-842B-6393D626F171}"/>
                </a:ext>
              </a:extLst>
            </p:cNvPr>
            <p:cNvSpPr/>
            <p:nvPr/>
          </p:nvSpPr>
          <p:spPr>
            <a:xfrm>
              <a:off x="9790495" y="4088555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04461D73-1663-4623-84D1-209E7D6BA130}"/>
                </a:ext>
              </a:extLst>
            </p:cNvPr>
            <p:cNvSpPr/>
            <p:nvPr/>
          </p:nvSpPr>
          <p:spPr>
            <a:xfrm>
              <a:off x="9790495" y="4322508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55C59177-18F3-4143-A7AD-B2C797338A06}"/>
                </a:ext>
              </a:extLst>
            </p:cNvPr>
            <p:cNvSpPr/>
            <p:nvPr/>
          </p:nvSpPr>
          <p:spPr>
            <a:xfrm>
              <a:off x="9794014" y="4554919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88423E6B-DB53-4335-B6BB-D265143DF19F}"/>
                </a:ext>
              </a:extLst>
            </p:cNvPr>
            <p:cNvSpPr/>
            <p:nvPr/>
          </p:nvSpPr>
          <p:spPr>
            <a:xfrm>
              <a:off x="9794014" y="4788872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2B3E56EF-601E-498E-B0F8-D31768375F71}"/>
                </a:ext>
              </a:extLst>
            </p:cNvPr>
            <p:cNvSpPr/>
            <p:nvPr/>
          </p:nvSpPr>
          <p:spPr>
            <a:xfrm>
              <a:off x="10029192" y="3153864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301D3951-F19A-4015-BDE3-3FFB7B996EC7}"/>
                </a:ext>
              </a:extLst>
            </p:cNvPr>
            <p:cNvSpPr/>
            <p:nvPr/>
          </p:nvSpPr>
          <p:spPr>
            <a:xfrm>
              <a:off x="10029192" y="3387817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F3510366-9CD5-46DA-994D-3431BD6FAB2A}"/>
                </a:ext>
              </a:extLst>
            </p:cNvPr>
            <p:cNvSpPr/>
            <p:nvPr/>
          </p:nvSpPr>
          <p:spPr>
            <a:xfrm>
              <a:off x="10041334" y="5022900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0EB8919A-3173-4FEC-8E2B-51595B0E1F7A}"/>
                </a:ext>
              </a:extLst>
            </p:cNvPr>
            <p:cNvSpPr/>
            <p:nvPr/>
          </p:nvSpPr>
          <p:spPr>
            <a:xfrm>
              <a:off x="10032711" y="3620228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70709D08-536D-4A33-8A5A-EC4FD3080C17}"/>
                </a:ext>
              </a:extLst>
            </p:cNvPr>
            <p:cNvSpPr/>
            <p:nvPr/>
          </p:nvSpPr>
          <p:spPr>
            <a:xfrm>
              <a:off x="10032711" y="3854181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09D3CDC5-2580-4AC0-B017-65C108881D77}"/>
                </a:ext>
              </a:extLst>
            </p:cNvPr>
            <p:cNvSpPr/>
            <p:nvPr/>
          </p:nvSpPr>
          <p:spPr>
            <a:xfrm>
              <a:off x="10033425" y="4088555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4D466B8D-7AF5-41EC-B02D-51385ACF8C14}"/>
                </a:ext>
              </a:extLst>
            </p:cNvPr>
            <p:cNvSpPr/>
            <p:nvPr/>
          </p:nvSpPr>
          <p:spPr>
            <a:xfrm>
              <a:off x="10033425" y="4322508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BD1577ED-ADC0-48EF-990A-F79E520F7BE2}"/>
                </a:ext>
              </a:extLst>
            </p:cNvPr>
            <p:cNvSpPr/>
            <p:nvPr/>
          </p:nvSpPr>
          <p:spPr>
            <a:xfrm>
              <a:off x="10036944" y="4554919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7D6E42C1-8020-4C98-AC77-5AE14A4EE7AE}"/>
                </a:ext>
              </a:extLst>
            </p:cNvPr>
            <p:cNvSpPr/>
            <p:nvPr/>
          </p:nvSpPr>
          <p:spPr>
            <a:xfrm>
              <a:off x="10036944" y="4788872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A469F7F5-4596-49E0-8B62-BF69689114B7}"/>
                </a:ext>
              </a:extLst>
            </p:cNvPr>
            <p:cNvSpPr/>
            <p:nvPr/>
          </p:nvSpPr>
          <p:spPr>
            <a:xfrm>
              <a:off x="10265015" y="3153864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81457584-1019-4FD8-A10C-4EE24B3C7941}"/>
                </a:ext>
              </a:extLst>
            </p:cNvPr>
            <p:cNvSpPr/>
            <p:nvPr/>
          </p:nvSpPr>
          <p:spPr>
            <a:xfrm>
              <a:off x="10265015" y="3387817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7CD5A5CE-923D-4EE3-85C6-C35D4C4E49D3}"/>
                </a:ext>
              </a:extLst>
            </p:cNvPr>
            <p:cNvSpPr/>
            <p:nvPr/>
          </p:nvSpPr>
          <p:spPr>
            <a:xfrm>
              <a:off x="10277157" y="5022900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2B2625C6-5341-4FCA-803B-8A30C47FD495}"/>
                </a:ext>
              </a:extLst>
            </p:cNvPr>
            <p:cNvSpPr/>
            <p:nvPr/>
          </p:nvSpPr>
          <p:spPr>
            <a:xfrm>
              <a:off x="10268534" y="3620228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A856189E-8696-42B1-8F18-169CF1400143}"/>
                </a:ext>
              </a:extLst>
            </p:cNvPr>
            <p:cNvSpPr/>
            <p:nvPr/>
          </p:nvSpPr>
          <p:spPr>
            <a:xfrm>
              <a:off x="10268534" y="3854181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0F46B76A-1E52-4B58-853E-DC25E8A508F8}"/>
                </a:ext>
              </a:extLst>
            </p:cNvPr>
            <p:cNvSpPr/>
            <p:nvPr/>
          </p:nvSpPr>
          <p:spPr>
            <a:xfrm>
              <a:off x="10269248" y="4088555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3FA53E0E-EB14-4440-B63A-952B8EA900C4}"/>
                </a:ext>
              </a:extLst>
            </p:cNvPr>
            <p:cNvSpPr/>
            <p:nvPr/>
          </p:nvSpPr>
          <p:spPr>
            <a:xfrm>
              <a:off x="10269248" y="4322508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02613469-2D1E-45FC-89DE-417A6F3A230A}"/>
                </a:ext>
              </a:extLst>
            </p:cNvPr>
            <p:cNvSpPr/>
            <p:nvPr/>
          </p:nvSpPr>
          <p:spPr>
            <a:xfrm>
              <a:off x="10272767" y="4554919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885413CA-77C9-473D-A3BC-F35F68AB6A9F}"/>
                </a:ext>
              </a:extLst>
            </p:cNvPr>
            <p:cNvSpPr/>
            <p:nvPr/>
          </p:nvSpPr>
          <p:spPr>
            <a:xfrm>
              <a:off x="10272767" y="4788872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8DEFD536-8818-4D96-B3E4-65508ABCB708}"/>
                </a:ext>
              </a:extLst>
            </p:cNvPr>
            <p:cNvSpPr/>
            <p:nvPr/>
          </p:nvSpPr>
          <p:spPr>
            <a:xfrm>
              <a:off x="10506406" y="3149553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27D1DE22-C286-4585-94D2-2B929E2BF7FA}"/>
                </a:ext>
              </a:extLst>
            </p:cNvPr>
            <p:cNvSpPr/>
            <p:nvPr/>
          </p:nvSpPr>
          <p:spPr>
            <a:xfrm>
              <a:off x="10506406" y="3383506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7CCEEADA-1095-4191-A9FC-2149FFBEAAD9}"/>
                </a:ext>
              </a:extLst>
            </p:cNvPr>
            <p:cNvSpPr/>
            <p:nvPr/>
          </p:nvSpPr>
          <p:spPr>
            <a:xfrm>
              <a:off x="10518548" y="5018589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53F70BF7-845A-4DD2-B76F-75E70F5EF185}"/>
                </a:ext>
              </a:extLst>
            </p:cNvPr>
            <p:cNvSpPr/>
            <p:nvPr/>
          </p:nvSpPr>
          <p:spPr>
            <a:xfrm>
              <a:off x="10509925" y="3615917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0B89CD33-206B-46F6-AABF-2BD39679FDDA}"/>
                </a:ext>
              </a:extLst>
            </p:cNvPr>
            <p:cNvSpPr/>
            <p:nvPr/>
          </p:nvSpPr>
          <p:spPr>
            <a:xfrm>
              <a:off x="10509925" y="3849870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highlight>
                  <a:srgbClr val="FFFF00"/>
                </a:highlight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4AA98978-63DF-4381-82EC-78FD216ED513}"/>
                </a:ext>
              </a:extLst>
            </p:cNvPr>
            <p:cNvSpPr/>
            <p:nvPr/>
          </p:nvSpPr>
          <p:spPr>
            <a:xfrm>
              <a:off x="10510639" y="4084244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14C49EEE-A8C8-4268-89B5-F160D6D0D7FE}"/>
                </a:ext>
              </a:extLst>
            </p:cNvPr>
            <p:cNvSpPr/>
            <p:nvPr/>
          </p:nvSpPr>
          <p:spPr>
            <a:xfrm>
              <a:off x="10510639" y="4318197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B8BCCDCF-FE9D-411B-B753-0EE2EF7A489A}"/>
                </a:ext>
              </a:extLst>
            </p:cNvPr>
            <p:cNvSpPr/>
            <p:nvPr/>
          </p:nvSpPr>
          <p:spPr>
            <a:xfrm>
              <a:off x="10514158" y="4550608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7701E95B-AE6E-4721-B1C0-16D1B342D44D}"/>
                </a:ext>
              </a:extLst>
            </p:cNvPr>
            <p:cNvSpPr/>
            <p:nvPr/>
          </p:nvSpPr>
          <p:spPr>
            <a:xfrm>
              <a:off x="10514158" y="4784561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9734CF34-D2BA-4CC0-82F9-6E7F28308F1F}"/>
                </a:ext>
              </a:extLst>
            </p:cNvPr>
            <p:cNvSpPr/>
            <p:nvPr/>
          </p:nvSpPr>
          <p:spPr>
            <a:xfrm>
              <a:off x="10742229" y="3149553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21ADA706-6D15-495C-A590-3113A5563E91}"/>
                </a:ext>
              </a:extLst>
            </p:cNvPr>
            <p:cNvSpPr/>
            <p:nvPr/>
          </p:nvSpPr>
          <p:spPr>
            <a:xfrm>
              <a:off x="10742229" y="3383506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F3A0AB9C-799E-4DC8-8C84-8DA4331A2AA3}"/>
                </a:ext>
              </a:extLst>
            </p:cNvPr>
            <p:cNvSpPr/>
            <p:nvPr/>
          </p:nvSpPr>
          <p:spPr>
            <a:xfrm>
              <a:off x="10754371" y="5018589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CFEFD0F1-8F53-46CD-9FA5-140B7F15BB5B}"/>
                </a:ext>
              </a:extLst>
            </p:cNvPr>
            <p:cNvSpPr/>
            <p:nvPr/>
          </p:nvSpPr>
          <p:spPr>
            <a:xfrm>
              <a:off x="10745748" y="3615917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A969CFDC-BF71-4075-94C3-DC11F91D1905}"/>
                </a:ext>
              </a:extLst>
            </p:cNvPr>
            <p:cNvSpPr/>
            <p:nvPr/>
          </p:nvSpPr>
          <p:spPr>
            <a:xfrm>
              <a:off x="10745748" y="3849870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35B5174F-8EBA-45CB-933B-E552D9A5D2C1}"/>
                </a:ext>
              </a:extLst>
            </p:cNvPr>
            <p:cNvSpPr/>
            <p:nvPr/>
          </p:nvSpPr>
          <p:spPr>
            <a:xfrm>
              <a:off x="10746462" y="4084244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4A2A7BFB-4445-4C8D-A349-1EF49D907F1E}"/>
                </a:ext>
              </a:extLst>
            </p:cNvPr>
            <p:cNvSpPr/>
            <p:nvPr/>
          </p:nvSpPr>
          <p:spPr>
            <a:xfrm>
              <a:off x="10746462" y="4318197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13CFB008-550A-45FA-AF31-A23C979FA3BF}"/>
                </a:ext>
              </a:extLst>
            </p:cNvPr>
            <p:cNvSpPr/>
            <p:nvPr/>
          </p:nvSpPr>
          <p:spPr>
            <a:xfrm>
              <a:off x="10749981" y="4550608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575862A7-F784-41CB-84EC-1864132B3120}"/>
                </a:ext>
              </a:extLst>
            </p:cNvPr>
            <p:cNvSpPr/>
            <p:nvPr/>
          </p:nvSpPr>
          <p:spPr>
            <a:xfrm>
              <a:off x="10749981" y="4784561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38E9CC5F-6A45-48A7-A9FB-37A9C731A791}"/>
                </a:ext>
              </a:extLst>
            </p:cNvPr>
            <p:cNvSpPr/>
            <p:nvPr/>
          </p:nvSpPr>
          <p:spPr>
            <a:xfrm>
              <a:off x="10985159" y="3149553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A67CB961-1AC7-406A-8BB8-CACCDF9862B0}"/>
                </a:ext>
              </a:extLst>
            </p:cNvPr>
            <p:cNvSpPr/>
            <p:nvPr/>
          </p:nvSpPr>
          <p:spPr>
            <a:xfrm>
              <a:off x="10985159" y="3383506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58D5CE9D-9DFF-44D2-B66E-3068A7378D5C}"/>
                </a:ext>
              </a:extLst>
            </p:cNvPr>
            <p:cNvSpPr/>
            <p:nvPr/>
          </p:nvSpPr>
          <p:spPr>
            <a:xfrm>
              <a:off x="10997301" y="5018589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ACE29FAF-DFB0-46BB-B79F-8D581208C967}"/>
                </a:ext>
              </a:extLst>
            </p:cNvPr>
            <p:cNvSpPr/>
            <p:nvPr/>
          </p:nvSpPr>
          <p:spPr>
            <a:xfrm>
              <a:off x="10988678" y="3615917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782D3FE3-866C-454E-BB7B-A032F8B39DE0}"/>
                </a:ext>
              </a:extLst>
            </p:cNvPr>
            <p:cNvSpPr/>
            <p:nvPr/>
          </p:nvSpPr>
          <p:spPr>
            <a:xfrm>
              <a:off x="10988678" y="3849870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2E3E91A9-69FC-4B93-8F63-D3CB817A64FC}"/>
                </a:ext>
              </a:extLst>
            </p:cNvPr>
            <p:cNvSpPr/>
            <p:nvPr/>
          </p:nvSpPr>
          <p:spPr>
            <a:xfrm>
              <a:off x="10989392" y="4084244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8044AF5A-D068-4DB6-A643-76E2D07B6517}"/>
                </a:ext>
              </a:extLst>
            </p:cNvPr>
            <p:cNvSpPr/>
            <p:nvPr/>
          </p:nvSpPr>
          <p:spPr>
            <a:xfrm>
              <a:off x="10989392" y="4318197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C356EB9C-BC91-48B0-ACC1-37269E4566B9}"/>
                </a:ext>
              </a:extLst>
            </p:cNvPr>
            <p:cNvSpPr/>
            <p:nvPr/>
          </p:nvSpPr>
          <p:spPr>
            <a:xfrm>
              <a:off x="10992911" y="4550608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0478B305-7AA2-4DC4-AE82-4667C1FF450A}"/>
                </a:ext>
              </a:extLst>
            </p:cNvPr>
            <p:cNvSpPr/>
            <p:nvPr/>
          </p:nvSpPr>
          <p:spPr>
            <a:xfrm>
              <a:off x="10992911" y="4784561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4FF2AA6C-2B55-4003-B846-38F0DC30E5C4}"/>
                </a:ext>
              </a:extLst>
            </p:cNvPr>
            <p:cNvSpPr/>
            <p:nvPr/>
          </p:nvSpPr>
          <p:spPr>
            <a:xfrm>
              <a:off x="11220982" y="3149553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>
              <a:extLst>
                <a:ext uri="{FF2B5EF4-FFF2-40B4-BE49-F238E27FC236}">
                  <a16:creationId xmlns:a16="http://schemas.microsoft.com/office/drawing/2014/main" id="{6F5066D4-761B-4DF7-BDBF-BC85BDF044E2}"/>
                </a:ext>
              </a:extLst>
            </p:cNvPr>
            <p:cNvSpPr/>
            <p:nvPr/>
          </p:nvSpPr>
          <p:spPr>
            <a:xfrm>
              <a:off x="11220982" y="3383506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A6C9C23E-03FB-4183-B2F6-AC1274A8002D}"/>
                </a:ext>
              </a:extLst>
            </p:cNvPr>
            <p:cNvSpPr/>
            <p:nvPr/>
          </p:nvSpPr>
          <p:spPr>
            <a:xfrm>
              <a:off x="11233124" y="5018589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E21CA8F1-A34C-408A-A7C3-1F3211C02FAD}"/>
                </a:ext>
              </a:extLst>
            </p:cNvPr>
            <p:cNvSpPr/>
            <p:nvPr/>
          </p:nvSpPr>
          <p:spPr>
            <a:xfrm>
              <a:off x="11224501" y="3615917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3537695C-7482-4E60-8CB8-DCA40C32D4BE}"/>
                </a:ext>
              </a:extLst>
            </p:cNvPr>
            <p:cNvSpPr/>
            <p:nvPr/>
          </p:nvSpPr>
          <p:spPr>
            <a:xfrm>
              <a:off x="11224501" y="3849870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ADA3F925-0DE9-4DCC-8435-96DE6030AFFB}"/>
                </a:ext>
              </a:extLst>
            </p:cNvPr>
            <p:cNvSpPr/>
            <p:nvPr/>
          </p:nvSpPr>
          <p:spPr>
            <a:xfrm>
              <a:off x="11225215" y="4084244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B6183DD2-BF53-49DC-9951-151600866E5E}"/>
                </a:ext>
              </a:extLst>
            </p:cNvPr>
            <p:cNvSpPr/>
            <p:nvPr/>
          </p:nvSpPr>
          <p:spPr>
            <a:xfrm>
              <a:off x="11225215" y="4318197"/>
              <a:ext cx="146858" cy="16203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3E15389B-D4F7-4910-8120-B74BD9C89177}"/>
                </a:ext>
              </a:extLst>
            </p:cNvPr>
            <p:cNvSpPr/>
            <p:nvPr/>
          </p:nvSpPr>
          <p:spPr>
            <a:xfrm>
              <a:off x="11228734" y="4550608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67E124A3-226A-4734-8763-F073F5B4140D}"/>
                </a:ext>
              </a:extLst>
            </p:cNvPr>
            <p:cNvSpPr/>
            <p:nvPr/>
          </p:nvSpPr>
          <p:spPr>
            <a:xfrm>
              <a:off x="11228734" y="4784561"/>
              <a:ext cx="146858" cy="1620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E602B812-4492-407B-AC0A-A5CB5655499B}"/>
                </a:ext>
              </a:extLst>
            </p:cNvPr>
            <p:cNvCxnSpPr>
              <a:cxnSpLocks/>
            </p:cNvCxnSpPr>
            <p:nvPr/>
          </p:nvCxnSpPr>
          <p:spPr>
            <a:xfrm>
              <a:off x="9502698" y="2912533"/>
              <a:ext cx="0" cy="2564478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728CD720-35D0-4B45-AB55-6E1A226965AB}"/>
                </a:ext>
              </a:extLst>
            </p:cNvPr>
            <p:cNvCxnSpPr>
              <a:cxnSpLocks/>
            </p:cNvCxnSpPr>
            <p:nvPr/>
          </p:nvCxnSpPr>
          <p:spPr>
            <a:xfrm>
              <a:off x="10456386" y="2912533"/>
              <a:ext cx="0" cy="2585192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D26F2496-4E92-481F-B99F-8B5C59DD9D3F}"/>
                </a:ext>
              </a:extLst>
            </p:cNvPr>
            <p:cNvCxnSpPr>
              <a:cxnSpLocks/>
            </p:cNvCxnSpPr>
            <p:nvPr/>
          </p:nvCxnSpPr>
          <p:spPr>
            <a:xfrm>
              <a:off x="8358217" y="3820192"/>
              <a:ext cx="3215716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E4DA31E8-50A0-470F-87E6-815161BB9D54}"/>
                </a:ext>
              </a:extLst>
            </p:cNvPr>
            <p:cNvCxnSpPr>
              <a:cxnSpLocks/>
            </p:cNvCxnSpPr>
            <p:nvPr/>
          </p:nvCxnSpPr>
          <p:spPr>
            <a:xfrm>
              <a:off x="8358217" y="4522701"/>
              <a:ext cx="3215716" cy="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文本框 178">
                <a:extLst>
                  <a:ext uri="{FF2B5EF4-FFF2-40B4-BE49-F238E27FC236}">
                    <a16:creationId xmlns:a16="http://schemas.microsoft.com/office/drawing/2014/main" id="{C6F804A7-0D01-4FB3-8E14-26E80A67A440}"/>
                  </a:ext>
                </a:extLst>
              </p:cNvPr>
              <p:cNvSpPr txBox="1"/>
              <p:nvPr/>
            </p:nvSpPr>
            <p:spPr>
              <a:xfrm>
                <a:off x="7316618" y="1780969"/>
                <a:ext cx="31624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18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m:t>𝑧</m:t>
                          </m:r>
                        </m:sub>
                      </m:sSub>
                      <m:r>
                        <a:rPr lang="zh-CN" altLang="en-U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m:t>N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m:t>N</m:t>
                          </m:r>
                        </m:e>
                        <m:sub>
                          <m:r>
                            <a:rPr lang="en-US" altLang="zh-CN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9" name="文本框 178">
                <a:extLst>
                  <a:ext uri="{FF2B5EF4-FFF2-40B4-BE49-F238E27FC236}">
                    <a16:creationId xmlns:a16="http://schemas.microsoft.com/office/drawing/2014/main" id="{C6F804A7-0D01-4FB3-8E14-26E80A67A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618" y="1780969"/>
                <a:ext cx="3162401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" name="文本框 180">
            <a:extLst>
              <a:ext uri="{FF2B5EF4-FFF2-40B4-BE49-F238E27FC236}">
                <a16:creationId xmlns:a16="http://schemas.microsoft.com/office/drawing/2014/main" id="{18073538-99C3-41FF-9480-CFD9D235953B}"/>
              </a:ext>
            </a:extLst>
          </p:cNvPr>
          <p:cNvSpPr txBox="1"/>
          <p:nvPr/>
        </p:nvSpPr>
        <p:spPr>
          <a:xfrm>
            <a:off x="6587928" y="4955621"/>
            <a:ext cx="614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dk1"/>
                </a:solidFill>
              </a:rPr>
              <a:t>Each user is assumed to be visible to </a:t>
            </a:r>
            <a:r>
              <a:rPr lang="en-US" altLang="zh-CN" sz="2000" i="1" dirty="0">
                <a:solidFill>
                  <a:schemeClr val="dk1"/>
                </a:solidFill>
              </a:rPr>
              <a:t>B</a:t>
            </a:r>
            <a:r>
              <a:rPr lang="en-US" altLang="zh-CN" sz="2000" dirty="0">
                <a:solidFill>
                  <a:schemeClr val="dk1"/>
                </a:solidFill>
              </a:rPr>
              <a:t> subarrays</a:t>
            </a:r>
            <a:endParaRPr lang="zh-CN" altLang="en-US" sz="2000" dirty="0">
              <a:solidFill>
                <a:schemeClr val="dk1"/>
              </a:solidFill>
            </a:endParaRPr>
          </a:p>
        </p:txBody>
      </p:sp>
      <p:cxnSp>
        <p:nvCxnSpPr>
          <p:cNvPr id="188" name="直接连接符 187">
            <a:extLst>
              <a:ext uri="{FF2B5EF4-FFF2-40B4-BE49-F238E27FC236}">
                <a16:creationId xmlns:a16="http://schemas.microsoft.com/office/drawing/2014/main" id="{9F9CE678-8578-40A4-8C37-2BB845E02C5F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48638" y="4838805"/>
            <a:ext cx="51917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对象 27">
                <a:extLst>
                  <a:ext uri="{FF2B5EF4-FFF2-40B4-BE49-F238E27FC236}">
                    <a16:creationId xmlns:a16="http://schemas.microsoft.com/office/drawing/2014/main" id="{2F5D6C38-5A79-4637-BD22-64E7DD567EEC}"/>
                  </a:ext>
                </a:extLst>
              </p:cNvPr>
              <p:cNvSpPr txBox="1"/>
              <p:nvPr/>
            </p:nvSpPr>
            <p:spPr>
              <a:xfrm>
                <a:off x="420646" y="3211440"/>
                <a:ext cx="5572612" cy="809625"/>
              </a:xfrm>
              <a:prstGeom prst="rect">
                <a:avLst/>
              </a:prstGeom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l-GR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zh-CN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l-GR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func>
                              <m:func>
                                <m:funcPr>
                                  <m:ctrlPr>
                                    <a:rPr lang="en-US" altLang="zh-C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CN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l-GR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altLang="zh-C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1" name="对象 27">
                <a:extLst>
                  <a:ext uri="{FF2B5EF4-FFF2-40B4-BE49-F238E27FC236}">
                    <a16:creationId xmlns:a16="http://schemas.microsoft.com/office/drawing/2014/main" id="{2F5D6C38-5A79-4637-BD22-64E7DD567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46" y="3211440"/>
                <a:ext cx="5572612" cy="80962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3084830" cy="845185"/>
          </a:xfrm>
        </p:spPr>
        <p:txBody>
          <a:bodyPr>
            <a:normAutofit fontScale="90000"/>
          </a:bodyPr>
          <a:lstStyle/>
          <a:p>
            <a:r>
              <a:rPr kumimoji="1" lang="en-US" altLang="zh-CN" sz="3555" b="1" dirty="0">
                <a:latin typeface="+mn-lt"/>
                <a:ea typeface="+mn-ea"/>
                <a:cs typeface="+mn-cs"/>
                <a:sym typeface="+mn-ea"/>
              </a:rPr>
              <a:t>2 System model</a:t>
            </a:r>
            <a:endParaRPr kumimoji="1" lang="en-US" altLang="zh-CN" sz="3555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56" name="右大括号 55"/>
          <p:cNvSpPr/>
          <p:nvPr/>
        </p:nvSpPr>
        <p:spPr>
          <a:xfrm>
            <a:off x="8874626" y="2673758"/>
            <a:ext cx="458470" cy="1850390"/>
          </a:xfrm>
          <a:prstGeom prst="rightBrace">
            <a:avLst>
              <a:gd name="adj1" fmla="val 8333"/>
              <a:gd name="adj2" fmla="val 46431"/>
            </a:avLst>
          </a:prstGeom>
          <a:ln w="190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sp>
        <p:nvSpPr>
          <p:cNvPr id="33" name="右大括号 32"/>
          <p:cNvSpPr/>
          <p:nvPr>
            <p:custDataLst>
              <p:tags r:id="rId3"/>
            </p:custDataLst>
          </p:nvPr>
        </p:nvSpPr>
        <p:spPr>
          <a:xfrm>
            <a:off x="8767946" y="1229768"/>
            <a:ext cx="458470" cy="808990"/>
          </a:xfrm>
          <a:prstGeom prst="rightBrace">
            <a:avLst>
              <a:gd name="adj1" fmla="val 8333"/>
              <a:gd name="adj2" fmla="val 50863"/>
            </a:avLst>
          </a:prstGeom>
          <a:ln w="190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52727" y="5389934"/>
            <a:ext cx="4286467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chemeClr val="accent1"/>
                </a:solidFill>
              </a:rPr>
              <a:t>To reduce the computational complexity</a:t>
            </a:r>
            <a:endParaRPr kumimoji="1" lang="zh-CN" altLang="en-US" sz="2800" b="1" dirty="0">
              <a:solidFill>
                <a:schemeClr val="accent1"/>
              </a:solidFill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51F1469-7B00-422F-AE11-1D9A8869BB56}"/>
              </a:ext>
            </a:extLst>
          </p:cNvPr>
          <p:cNvGrpSpPr/>
          <p:nvPr/>
        </p:nvGrpSpPr>
        <p:grpSpPr>
          <a:xfrm>
            <a:off x="677862" y="1113053"/>
            <a:ext cx="10635615" cy="3703347"/>
            <a:chOff x="828" y="3049"/>
            <a:chExt cx="16749" cy="6129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2A537282-4283-4B3C-B900-20544BD9F10A}"/>
                </a:ext>
              </a:extLst>
            </p:cNvPr>
            <p:cNvGrpSpPr/>
            <p:nvPr/>
          </p:nvGrpSpPr>
          <p:grpSpPr>
            <a:xfrm>
              <a:off x="828" y="3049"/>
              <a:ext cx="16749" cy="6129"/>
              <a:chOff x="1476" y="2325"/>
              <a:chExt cx="8494" cy="6129"/>
            </a:xfrm>
          </p:grpSpPr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1856DF99-4248-4ED4-A1D0-9155525B70D2}"/>
                  </a:ext>
                </a:extLst>
              </p:cNvPr>
              <p:cNvGrpSpPr/>
              <p:nvPr/>
            </p:nvGrpSpPr>
            <p:grpSpPr>
              <a:xfrm>
                <a:off x="1476" y="2325"/>
                <a:ext cx="8494" cy="890"/>
                <a:chOff x="3027" y="2666"/>
                <a:chExt cx="6029" cy="890"/>
              </a:xfrm>
            </p:grpSpPr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4FCCF023-4EF8-4C28-A780-219A00AE72DD}"/>
                    </a:ext>
                  </a:extLst>
                </p:cNvPr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3096" y="2666"/>
                  <a:ext cx="5958" cy="890"/>
                </a:xfrm>
                <a:prstGeom prst="rect">
                  <a:avLst/>
                </a:prstGeom>
                <a:solidFill>
                  <a:srgbClr val="356115"/>
                </a:solidFill>
              </p:spPr>
              <p:txBody>
                <a:bodyPr vert="horz" wrap="square" lIns="91440" tIns="45720" rIns="91440" bIns="45720" rtlCol="0" anchor="ctr">
                  <a:norm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cs typeface="+mn-cs"/>
                  </a:endParaRPr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EFE1949B-A188-43F4-935A-9F83808C4066}"/>
                    </a:ext>
                  </a:extLst>
                </p:cNvPr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3027" y="2824"/>
                  <a:ext cx="6029" cy="554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C00"/>
                      </a:solidFill>
                      <a:effectLst/>
                      <a:uLnTx/>
                      <a:uFillTx/>
                      <a:latin typeface="Times New Roman"/>
                      <a:cs typeface="+mn-cs"/>
                      <a:sym typeface="+mn-ea"/>
                    </a:rPr>
                    <a:t>Detection</a:t>
                  </a:r>
                  <a:endParaRPr kumimoji="1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C00"/>
                    </a:solidFill>
                    <a:effectLst/>
                    <a:uLnTx/>
                    <a:uFillTx/>
                    <a:latin typeface="Times New Roman"/>
                    <a:cs typeface="+mn-cs"/>
                  </a:endParaRPr>
                </a:p>
              </p:txBody>
            </p:sp>
          </p:grp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2E1497EE-FE5E-4A8C-943B-2DFE8B220A6E}"/>
                  </a:ext>
                </a:extLst>
              </p:cNvPr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585" y="3215"/>
                <a:ext cx="8373" cy="5239"/>
              </a:xfrm>
              <a:prstGeom prst="rect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charset="0"/>
                  <a:buNone/>
                  <a:tabLst/>
                  <a:defRPr/>
                </a:pPr>
                <a:endPara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对象 51">
                  <a:hlinkClick r:id="" action="ppaction://ole?verb=0"/>
                  <a:extLst>
                    <a:ext uri="{FF2B5EF4-FFF2-40B4-BE49-F238E27FC236}">
                      <a16:creationId xmlns:a16="http://schemas.microsoft.com/office/drawing/2014/main" id="{ECC0E702-C8E9-4D68-BA20-6C6D3B5CFEC8}"/>
                    </a:ext>
                  </a:extLst>
                </p:cNvPr>
                <p:cNvSpPr txBox="1"/>
                <p:nvPr/>
              </p:nvSpPr>
              <p:spPr>
                <a:xfrm>
                  <a:off x="5416" y="4160"/>
                  <a:ext cx="4889" cy="1224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nor/>
                              </m:rPr>
                              <a:rPr lang="zh-CN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zh-CN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p>
                            </m:sSup>
                          </m:lim>
                        </m:limLow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​‖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𝐇𝐱</m:t>
                        </m:r>
                        <m:sSup>
                          <m:sSup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‖</m:t>
                            </m:r>
                          </m:e>
                          <m:sup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52" name="对象 51">
                  <a:hlinkClick r:id="" action="ppaction://ole?verb=0"/>
                  <a:extLst>
                    <a:ext uri="{FF2B5EF4-FFF2-40B4-BE49-F238E27FC236}">
                      <a16:creationId xmlns:a16="http://schemas.microsoft.com/office/drawing/2014/main" id="{ECC0E702-C8E9-4D68-BA20-6C6D3B5CFE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6" y="4160"/>
                  <a:ext cx="4889" cy="1224"/>
                </a:xfrm>
                <a:prstGeom prst="rect">
                  <a:avLst/>
                </a:prstGeom>
                <a:blipFill>
                  <a:blip r:embed="rId18"/>
                  <a:stretch>
                    <a:fillRect t="-165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FAF05132-0676-4F0B-BF52-39B7484AD33C}"/>
                </a:ext>
              </a:extLst>
            </p:cNvPr>
            <p:cNvGrpSpPr/>
            <p:nvPr/>
          </p:nvGrpSpPr>
          <p:grpSpPr>
            <a:xfrm>
              <a:off x="1627" y="4256"/>
              <a:ext cx="3091" cy="944"/>
              <a:chOff x="828" y="2493"/>
              <a:chExt cx="8494" cy="944"/>
            </a:xfrm>
          </p:grpSpPr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CDA8B803-5628-401C-9EE0-D2C21C514EC5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925" y="2493"/>
                <a:ext cx="8394" cy="945"/>
              </a:xfrm>
              <a:prstGeom prst="roundRect">
                <a:avLst/>
              </a:prstGeom>
              <a:solidFill>
                <a:srgbClr val="356115"/>
              </a:solidFill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2F9F5F5A-85E8-4C10-9E8A-31A26668139B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28" y="2672"/>
                <a:ext cx="8494" cy="58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cs typeface="+mn-cs"/>
                  </a:rPr>
                  <a:t> Optimal ML</a:t>
                </a: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5B56E392-439E-4471-B1F4-34BD37FE9709}"/>
                </a:ext>
              </a:extLst>
            </p:cNvPr>
            <p:cNvGrpSpPr/>
            <p:nvPr/>
          </p:nvGrpSpPr>
          <p:grpSpPr>
            <a:xfrm>
              <a:off x="1585" y="5829"/>
              <a:ext cx="3296" cy="945"/>
              <a:chOff x="616" y="2493"/>
              <a:chExt cx="9057" cy="945"/>
            </a:xfrm>
          </p:grpSpPr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E0A2DC5E-4B7A-4A26-8745-D69297974076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925" y="2493"/>
                <a:ext cx="8394" cy="945"/>
              </a:xfrm>
              <a:prstGeom prst="roundRect">
                <a:avLst/>
              </a:prstGeom>
              <a:solidFill>
                <a:srgbClr val="356115"/>
              </a:solidFill>
            </p:spPr>
            <p:txBody>
              <a:bodyPr vert="horz" wrap="square" lIns="91440" tIns="45720" rIns="91440" bIns="45720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cs typeface="+mn-cs"/>
                </a:endParaRP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8522C9B6-D47E-4D39-89C9-83D5CAE9C60F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16" y="2672"/>
                <a:ext cx="9057" cy="58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cs typeface="+mn-cs"/>
                  </a:rPr>
                  <a:t>Linear Detection</a:t>
                </a:r>
              </a:p>
            </p:txBody>
          </p:sp>
        </p:grp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62101CFE-E8B0-48DC-A241-5CF3BA34162D}"/>
                </a:ext>
              </a:extLst>
            </p:cNvPr>
            <p:cNvSpPr txBox="1"/>
            <p:nvPr/>
          </p:nvSpPr>
          <p:spPr>
            <a:xfrm>
              <a:off x="10398" y="4218"/>
              <a:ext cx="6400" cy="90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/>
                  <a:cs typeface="+mn-cs"/>
                </a:rPr>
                <a:t>E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/>
                  <a:cs typeface="+mn-cs"/>
                </a:rPr>
                <a:t>xponentially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/>
                  <a:cs typeface="+mn-cs"/>
                </a:rPr>
                <a:t> 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/>
                  <a:cs typeface="+mn-cs"/>
                </a:rPr>
                <a:t>increased complexity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对象 57">
                  <a:hlinkClick r:id="" action="ppaction://ole?verb=0"/>
                  <a:extLst>
                    <a:ext uri="{FF2B5EF4-FFF2-40B4-BE49-F238E27FC236}">
                      <a16:creationId xmlns:a16="http://schemas.microsoft.com/office/drawing/2014/main" id="{31721197-C369-4B48-BC0D-E8821567C601}"/>
                    </a:ext>
                  </a:extLst>
                </p:cNvPr>
                <p:cNvSpPr txBox="1"/>
                <p:nvPr/>
              </p:nvSpPr>
              <p:spPr>
                <a:xfrm>
                  <a:off x="5443" y="6966"/>
                  <a:ext cx="6427" cy="104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MMSE</m:t>
                            </m:r>
                          </m:sub>
                        </m:s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zh-CN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  <m: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𝐇</m:t>
                                </m:r>
                                <m: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zh-CN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zh-CN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𝐈</m:t>
                                </m:r>
                              </m:e>
                            </m:d>
                          </m:e>
                          <m:sup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oMath>
                    </m:oMathPara>
                  </a14:m>
                  <a:endParaRPr lang="zh-CN" altLang="en-US" sz="2400" i="1" dirty="0">
                    <a:solidFill>
                      <a:srgbClr val="000000"/>
                    </a:solidFill>
                    <a:latin typeface="+mn-ea"/>
                  </a:endParaRPr>
                </a:p>
              </p:txBody>
            </p:sp>
          </mc:Choice>
          <mc:Fallback xmlns="">
            <p:sp>
              <p:nvSpPr>
                <p:cNvPr id="58" name="对象 57">
                  <a:hlinkClick r:id="" action="ppaction://ole?verb=0"/>
                  <a:extLst>
                    <a:ext uri="{FF2B5EF4-FFF2-40B4-BE49-F238E27FC236}">
                      <a16:creationId xmlns:a16="http://schemas.microsoft.com/office/drawing/2014/main" id="{31721197-C369-4B48-BC0D-E8821567C6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" y="6966"/>
                  <a:ext cx="6427" cy="104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6E273ED3-3AE8-4099-B7E4-2C14D0BA5C9D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2357621" y="2716584"/>
            <a:ext cx="4989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对象 68">
                <a:extLst>
                  <a:ext uri="{FF2B5EF4-FFF2-40B4-BE49-F238E27FC236}">
                    <a16:creationId xmlns:a16="http://schemas.microsoft.com/office/drawing/2014/main" id="{62675822-CA43-4DE4-A81A-2A46639F24D7}"/>
                  </a:ext>
                </a:extLst>
              </p:cNvPr>
              <p:cNvSpPr txBox="1"/>
              <p:nvPr/>
            </p:nvSpPr>
            <p:spPr>
              <a:xfrm>
                <a:off x="7724458" y="3555112"/>
                <a:ext cx="4235450" cy="584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MMSE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MMSE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)∈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p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400" dirty="0">
                  <a:latin typeface="+mn-ea"/>
                </a:endParaRPr>
              </a:p>
            </p:txBody>
          </p:sp>
        </mc:Choice>
        <mc:Fallback xmlns="">
          <p:sp>
            <p:nvSpPr>
              <p:cNvPr id="69" name="对象 68">
                <a:extLst>
                  <a:ext uri="{FF2B5EF4-FFF2-40B4-BE49-F238E27FC236}">
                    <a16:creationId xmlns:a16="http://schemas.microsoft.com/office/drawing/2014/main" id="{62675822-CA43-4DE4-A81A-2A46639F2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458" y="3555112"/>
                <a:ext cx="4235450" cy="584200"/>
              </a:xfrm>
              <a:prstGeom prst="rect">
                <a:avLst/>
              </a:prstGeom>
              <a:blipFill>
                <a:blip r:embed="rId20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对象 2">
                <a:extLst>
                  <a:ext uri="{FF2B5EF4-FFF2-40B4-BE49-F238E27FC236}">
                    <a16:creationId xmlns:a16="http://schemas.microsoft.com/office/drawing/2014/main" id="{15009C69-34E7-4FD4-B480-468704DF3308}"/>
                  </a:ext>
                </a:extLst>
              </p:cNvPr>
              <p:cNvSpPr txBox="1"/>
              <p:nvPr/>
            </p:nvSpPr>
            <p:spPr>
              <a:xfrm>
                <a:off x="3643313" y="2935288"/>
                <a:ext cx="3054350" cy="7334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ZF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p>
                                  <m:r>
                                    <a:rPr lang="zh-CN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e>
                          </m:d>
                        </m:e>
                        <m:sup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zh-CN" altLang="en-US" sz="2400" i="1" dirty="0">
                  <a:solidFill>
                    <a:srgbClr val="00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3" name="对象 2">
                <a:extLst>
                  <a:ext uri="{FF2B5EF4-FFF2-40B4-BE49-F238E27FC236}">
                    <a16:creationId xmlns:a16="http://schemas.microsoft.com/office/drawing/2014/main" id="{15009C69-34E7-4FD4-B480-468704DF3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313" y="2935288"/>
                <a:ext cx="3054350" cy="73342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对象 6">
                <a:extLst>
                  <a:ext uri="{FF2B5EF4-FFF2-40B4-BE49-F238E27FC236}">
                    <a16:creationId xmlns:a16="http://schemas.microsoft.com/office/drawing/2014/main" id="{BE816FD4-3899-47C1-B10E-DD414861139D}"/>
                  </a:ext>
                </a:extLst>
              </p:cNvPr>
              <p:cNvSpPr txBox="1"/>
              <p:nvPr/>
            </p:nvSpPr>
            <p:spPr>
              <a:xfrm>
                <a:off x="7724458" y="2983936"/>
                <a:ext cx="3762849" cy="5461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ZF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ZF</m:t>
                          </m:r>
                        </m:sub>
                      </m:sSub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)∈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p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7" name="对象 6">
                <a:extLst>
                  <a:ext uri="{FF2B5EF4-FFF2-40B4-BE49-F238E27FC236}">
                    <a16:creationId xmlns:a16="http://schemas.microsoft.com/office/drawing/2014/main" id="{BE816FD4-3899-47C1-B10E-DD4148611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458" y="2983936"/>
                <a:ext cx="3762849" cy="546100"/>
              </a:xfrm>
              <a:prstGeom prst="rect">
                <a:avLst/>
              </a:prstGeom>
              <a:blipFill>
                <a:blip r:embed="rId22"/>
                <a:stretch>
                  <a:fillRect t="-2222" b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: 圆角 55">
                <a:extLst>
                  <a:ext uri="{FF2B5EF4-FFF2-40B4-BE49-F238E27FC236}">
                    <a16:creationId xmlns:a16="http://schemas.microsoft.com/office/drawing/2014/main" id="{D93C984E-A888-4FFC-B655-BBB91F9BE065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185227" y="4226825"/>
                <a:ext cx="9772968" cy="519430"/>
              </a:xfrm>
              <a:prstGeom prst="roundRect">
                <a:avLst/>
              </a:prstGeom>
              <a:solidFill>
                <a:srgbClr val="FBE44F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𝐆</m:t>
                    </m:r>
                    <m:r>
                      <a:rPr kumimoji="1"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kumimoji="1" lang="en-US" altLang="zh-CN" sz="2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𝐇</m:t>
                    </m:r>
                  </m:oMath>
                </a14:m>
                <a:r>
                  <a:rPr kumimoji="1" lang="zh-CN" altLang="en-US" sz="2400" b="1" dirty="0">
                    <a:solidFill>
                      <a:srgbClr val="C00000"/>
                    </a:solidFill>
                  </a:rPr>
                  <a:t>   →   </a:t>
                </a:r>
                <a:r>
                  <a:rPr lang="en-US" altLang="zh-CN" sz="2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charset="0"/>
                  </a:rPr>
                  <a:t>complicated matrix multiplication</a:t>
                </a:r>
                <a:endPara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endParaRPr>
              </a:p>
            </p:txBody>
          </p:sp>
        </mc:Choice>
        <mc:Fallback xmlns="">
          <p:sp>
            <p:nvSpPr>
              <p:cNvPr id="71" name="矩形: 圆角 55">
                <a:extLst>
                  <a:ext uri="{FF2B5EF4-FFF2-40B4-BE49-F238E27FC236}">
                    <a16:creationId xmlns:a16="http://schemas.microsoft.com/office/drawing/2014/main" id="{D93C984E-A888-4FFC-B655-BBB91F9BE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1185227" y="4226825"/>
                <a:ext cx="9772968" cy="519430"/>
              </a:xfrm>
              <a:prstGeom prst="roundRect">
                <a:avLst/>
              </a:prstGeom>
              <a:blipFill>
                <a:blip r:embed="rId30"/>
                <a:stretch>
                  <a:fillRect t="-2247" b="-16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曲线连接符 41">
            <a:extLst>
              <a:ext uri="{FF2B5EF4-FFF2-40B4-BE49-F238E27FC236}">
                <a16:creationId xmlns:a16="http://schemas.microsoft.com/office/drawing/2014/main" id="{CF0854F4-7E55-4A35-AC98-A59A8B4311E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2810376" y="5041102"/>
            <a:ext cx="2042160" cy="705485"/>
          </a:xfrm>
          <a:prstGeom prst="curvedConnector3">
            <a:avLst>
              <a:gd name="adj1" fmla="val 50031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319CE3EA-E6E3-4ECF-9EDD-5694DC8525A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601583" y="4903913"/>
            <a:ext cx="4265295" cy="1533508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12193C9E-C9B0-4481-81D7-49D02CBFA278}"/>
              </a:ext>
            </a:extLst>
          </p:cNvPr>
          <p:cNvSpPr/>
          <p:nvPr/>
        </p:nvSpPr>
        <p:spPr>
          <a:xfrm>
            <a:off x="5879714" y="5006522"/>
            <a:ext cx="875098" cy="954107"/>
          </a:xfrm>
          <a:prstGeom prst="rect">
            <a:avLst/>
          </a:prstGeom>
          <a:solidFill>
            <a:srgbClr val="356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对象 44">
                <a:extLst>
                  <a:ext uri="{FF2B5EF4-FFF2-40B4-BE49-F238E27FC236}">
                    <a16:creationId xmlns:a16="http://schemas.microsoft.com/office/drawing/2014/main" id="{1753F7C0-81BF-4379-8929-4765F60FEDC2}"/>
                  </a:ext>
                </a:extLst>
              </p:cNvPr>
              <p:cNvSpPr txBox="1"/>
              <p:nvPr/>
            </p:nvSpPr>
            <p:spPr>
              <a:xfrm>
                <a:off x="6055472" y="5243575"/>
                <a:ext cx="322263" cy="288925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6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altLang="zh-CN" sz="9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对象 44">
                <a:extLst>
                  <a:ext uri="{FF2B5EF4-FFF2-40B4-BE49-F238E27FC236}">
                    <a16:creationId xmlns:a16="http://schemas.microsoft.com/office/drawing/2014/main" id="{1753F7C0-81BF-4379-8929-4765F60FE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472" y="5243575"/>
                <a:ext cx="322263" cy="288925"/>
              </a:xfrm>
              <a:prstGeom prst="rect">
                <a:avLst/>
              </a:prstGeom>
              <a:blipFill>
                <a:blip r:embed="rId31"/>
                <a:stretch>
                  <a:fillRect l="-3774" r="-64151" b="-645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 46">
            <a:extLst>
              <a:ext uri="{FF2B5EF4-FFF2-40B4-BE49-F238E27FC236}">
                <a16:creationId xmlns:a16="http://schemas.microsoft.com/office/drawing/2014/main" id="{58A443EE-043C-4BFA-8B15-B35F68A42DA6}"/>
              </a:ext>
            </a:extLst>
          </p:cNvPr>
          <p:cNvSpPr/>
          <p:nvPr/>
        </p:nvSpPr>
        <p:spPr>
          <a:xfrm>
            <a:off x="7331204" y="5006522"/>
            <a:ext cx="630132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对象 47">
                <a:extLst>
                  <a:ext uri="{FF2B5EF4-FFF2-40B4-BE49-F238E27FC236}">
                    <a16:creationId xmlns:a16="http://schemas.microsoft.com/office/drawing/2014/main" id="{133A8590-D737-4D5F-85A3-732A96705091}"/>
                  </a:ext>
                </a:extLst>
              </p:cNvPr>
              <p:cNvSpPr txBox="1"/>
              <p:nvPr/>
            </p:nvSpPr>
            <p:spPr>
              <a:xfrm>
                <a:off x="7304310" y="5238750"/>
                <a:ext cx="264890" cy="298576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9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96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altLang="zh-CN" sz="9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9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9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对象 47">
                <a:extLst>
                  <a:ext uri="{FF2B5EF4-FFF2-40B4-BE49-F238E27FC236}">
                    <a16:creationId xmlns:a16="http://schemas.microsoft.com/office/drawing/2014/main" id="{133A8590-D737-4D5F-85A3-732A96705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310" y="5238750"/>
                <a:ext cx="264890" cy="298576"/>
              </a:xfrm>
              <a:prstGeom prst="rect">
                <a:avLst/>
              </a:prstGeom>
              <a:blipFill>
                <a:blip r:embed="rId32"/>
                <a:stretch>
                  <a:fillRect l="-4545" r="-156818" b="-61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 48">
            <a:extLst>
              <a:ext uri="{FF2B5EF4-FFF2-40B4-BE49-F238E27FC236}">
                <a16:creationId xmlns:a16="http://schemas.microsoft.com/office/drawing/2014/main" id="{8E217583-AFCC-426C-B7E0-325E56BEF560}"/>
              </a:ext>
            </a:extLst>
          </p:cNvPr>
          <p:cNvSpPr/>
          <p:nvPr/>
        </p:nvSpPr>
        <p:spPr>
          <a:xfrm>
            <a:off x="8433966" y="5226157"/>
            <a:ext cx="885532" cy="507603"/>
          </a:xfrm>
          <a:prstGeom prst="rect">
            <a:avLst/>
          </a:prstGeom>
          <a:solidFill>
            <a:srgbClr val="FBE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对象 49">
                <a:extLst>
                  <a:ext uri="{FF2B5EF4-FFF2-40B4-BE49-F238E27FC236}">
                    <a16:creationId xmlns:a16="http://schemas.microsoft.com/office/drawing/2014/main" id="{460C2495-55B6-4F40-913E-87C2A06BBFF5}"/>
                  </a:ext>
                </a:extLst>
              </p:cNvPr>
              <p:cNvSpPr txBox="1"/>
              <p:nvPr/>
            </p:nvSpPr>
            <p:spPr>
              <a:xfrm>
                <a:off x="8616975" y="6021539"/>
                <a:ext cx="760412" cy="285750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5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zh-CN" altLang="en-US" sz="5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5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5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0" name="对象 49">
                <a:extLst>
                  <a:ext uri="{FF2B5EF4-FFF2-40B4-BE49-F238E27FC236}">
                    <a16:creationId xmlns:a16="http://schemas.microsoft.com/office/drawing/2014/main" id="{460C2495-55B6-4F40-913E-87C2A06BB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975" y="6021539"/>
                <a:ext cx="760412" cy="28575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对象 54">
                <a:extLst>
                  <a:ext uri="{FF2B5EF4-FFF2-40B4-BE49-F238E27FC236}">
                    <a16:creationId xmlns:a16="http://schemas.microsoft.com/office/drawing/2014/main" id="{B88D956A-95A6-4053-B1EE-1E1E6E96009A}"/>
                  </a:ext>
                </a:extLst>
              </p:cNvPr>
              <p:cNvSpPr txBox="1"/>
              <p:nvPr/>
            </p:nvSpPr>
            <p:spPr>
              <a:xfrm>
                <a:off x="8520296" y="5226157"/>
                <a:ext cx="495300" cy="355600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9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96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altLang="zh-CN" sz="9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9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9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CN" sz="9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对象 54">
                <a:extLst>
                  <a:ext uri="{FF2B5EF4-FFF2-40B4-BE49-F238E27FC236}">
                    <a16:creationId xmlns:a16="http://schemas.microsoft.com/office/drawing/2014/main" id="{B88D956A-95A6-4053-B1EE-1E1E6E960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296" y="5226157"/>
                <a:ext cx="495300" cy="355600"/>
              </a:xfrm>
              <a:prstGeom prst="rect">
                <a:avLst/>
              </a:prstGeom>
              <a:blipFill>
                <a:blip r:embed="rId34"/>
                <a:stretch>
                  <a:fillRect r="-28395" b="-27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对象 58">
            <a:extLst>
              <a:ext uri="{FF2B5EF4-FFF2-40B4-BE49-F238E27FC236}">
                <a16:creationId xmlns:a16="http://schemas.microsoft.com/office/drawing/2014/main" id="{95A399E6-CFCF-4413-AEFE-BAA5EFA106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462712"/>
              </p:ext>
            </p:extLst>
          </p:nvPr>
        </p:nvGraphicFramePr>
        <p:xfrm>
          <a:off x="6770061" y="5250573"/>
          <a:ext cx="402580" cy="40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4" name="Equation" r:id="rId35" imgW="126720" imgH="126720" progId="Equation.DSMT4">
                  <p:embed/>
                </p:oleObj>
              </mc:Choice>
              <mc:Fallback>
                <p:oleObj name="Equation" r:id="rId35" imgW="126720" imgH="126720" progId="Equation.DSMT4">
                  <p:embed/>
                  <p:pic>
                    <p:nvPicPr>
                      <p:cNvPr id="61" name="对象 60">
                        <a:extLst>
                          <a:ext uri="{FF2B5EF4-FFF2-40B4-BE49-F238E27FC236}">
                            <a16:creationId xmlns:a16="http://schemas.microsoft.com/office/drawing/2014/main" id="{D29E85FB-2E8C-4C8A-BB28-9924CF62F7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6770061" y="5250573"/>
                        <a:ext cx="402580" cy="402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0" name="对象 69">
                <a:extLst>
                  <a:ext uri="{FF2B5EF4-FFF2-40B4-BE49-F238E27FC236}">
                    <a16:creationId xmlns:a16="http://schemas.microsoft.com/office/drawing/2014/main" id="{19019423-4CE4-4054-8E87-471C68BEEED0}"/>
                  </a:ext>
                </a:extLst>
              </p:cNvPr>
              <p:cNvSpPr txBox="1"/>
              <p:nvPr/>
            </p:nvSpPr>
            <p:spPr>
              <a:xfrm>
                <a:off x="5898728" y="6021539"/>
                <a:ext cx="871333" cy="285750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5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5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5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zh-CN" altLang="en-US" sz="5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zh-CN" sz="5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5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5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0" name="对象 69">
                <a:extLst>
                  <a:ext uri="{FF2B5EF4-FFF2-40B4-BE49-F238E27FC236}">
                    <a16:creationId xmlns:a16="http://schemas.microsoft.com/office/drawing/2014/main" id="{19019423-4CE4-4054-8E87-471C68BEE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728" y="6021539"/>
                <a:ext cx="871333" cy="28575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对象 72">
                <a:extLst>
                  <a:ext uri="{FF2B5EF4-FFF2-40B4-BE49-F238E27FC236}">
                    <a16:creationId xmlns:a16="http://schemas.microsoft.com/office/drawing/2014/main" id="{5191A5B8-FDD9-44C0-AE3E-EAB6414C17F2}"/>
                  </a:ext>
                </a:extLst>
              </p:cNvPr>
              <p:cNvSpPr txBox="1"/>
              <p:nvPr/>
            </p:nvSpPr>
            <p:spPr>
              <a:xfrm>
                <a:off x="7304088" y="6030913"/>
                <a:ext cx="760412" cy="287337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5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5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zh-CN" altLang="en-US" sz="5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5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3" name="对象 72">
                <a:extLst>
                  <a:ext uri="{FF2B5EF4-FFF2-40B4-BE49-F238E27FC236}">
                    <a16:creationId xmlns:a16="http://schemas.microsoft.com/office/drawing/2014/main" id="{5191A5B8-FDD9-44C0-AE3E-EAB6414C1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088" y="6030913"/>
                <a:ext cx="760412" cy="28733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30" y="76200"/>
            <a:ext cx="10169153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3 Block-wise </a:t>
            </a:r>
            <a:r>
              <a:rPr kumimoji="1" lang="en-US" altLang="zh-CN" sz="3200" b="1" dirty="0" err="1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LMaFit</a:t>
            </a:r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-based Linear </a:t>
            </a:r>
            <a:r>
              <a:rPr kumimoji="1" lang="en-US" altLang="zh-CN" sz="3200" b="1" dirty="0">
                <a:solidFill>
                  <a:schemeClr val="bg1"/>
                </a:solidFill>
                <a:sym typeface="+mn-ea"/>
              </a:rPr>
              <a:t>Detection Scheme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534035" y="1997813"/>
            <a:ext cx="5010150" cy="472337"/>
            <a:chOff x="3027" y="2705"/>
            <a:chExt cx="6029" cy="851"/>
          </a:xfrm>
        </p:grpSpPr>
        <p:sp>
          <p:nvSpPr>
            <p:cNvPr id="43" name="文本框 42"/>
            <p:cNvSpPr txBox="1"/>
            <p:nvPr>
              <p:custDataLst>
                <p:tags r:id="rId9"/>
              </p:custDataLst>
            </p:nvPr>
          </p:nvSpPr>
          <p:spPr>
            <a:xfrm>
              <a:off x="3096" y="2705"/>
              <a:ext cx="5958" cy="851"/>
            </a:xfrm>
            <a:prstGeom prst="rect">
              <a:avLst/>
            </a:prstGeom>
            <a:solidFill>
              <a:srgbClr val="356115"/>
            </a:solidFill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10"/>
              </p:custDataLst>
            </p:nvPr>
          </p:nvSpPr>
          <p:spPr>
            <a:xfrm>
              <a:off x="3027" y="2816"/>
              <a:ext cx="6029" cy="588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Times New Roman"/>
                  <a:cs typeface="+mn-cs"/>
                  <a:sym typeface="+mn-ea"/>
                </a:rPr>
                <a:t>A. </a:t>
              </a:r>
              <a:r>
                <a:rPr kumimoji="1" lang="en-US" altLang="zh-CN" sz="2400" b="1" dirty="0" err="1">
                  <a:solidFill>
                    <a:srgbClr val="FFCC00"/>
                  </a:solidFill>
                  <a:latin typeface="Times New Roman"/>
                </a:rPr>
                <a:t>LMaFit</a:t>
              </a:r>
              <a:endParaRPr kumimoji="1" lang="en-US" altLang="zh-CN" sz="2400" b="1" dirty="0">
                <a:solidFill>
                  <a:srgbClr val="FFCC00"/>
                </a:solidFill>
                <a:latin typeface="Times New Roman"/>
                <a:sym typeface="+mn-ea"/>
              </a:endParaRPr>
            </a:p>
          </p:txBody>
        </p:sp>
      </p:grpSp>
      <p:sp>
        <p:nvSpPr>
          <p:cNvPr id="89" name="文本框 88"/>
          <p:cNvSpPr txBox="1"/>
          <p:nvPr>
            <p:custDataLst>
              <p:tags r:id="rId2"/>
            </p:custDataLst>
          </p:nvPr>
        </p:nvSpPr>
        <p:spPr>
          <a:xfrm>
            <a:off x="704450" y="2643608"/>
            <a:ext cx="4317501" cy="1594104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sp>
        <p:nvSpPr>
          <p:cNvPr id="83" name="文本框 82"/>
          <p:cNvSpPr txBox="1"/>
          <p:nvPr>
            <p:custDataLst>
              <p:tags r:id="rId3"/>
            </p:custDataLst>
          </p:nvPr>
        </p:nvSpPr>
        <p:spPr>
          <a:xfrm>
            <a:off x="491397" y="4560329"/>
            <a:ext cx="6357423" cy="1671138"/>
          </a:xfrm>
          <a:prstGeom prst="rect">
            <a:avLst/>
          </a:prstGeom>
          <a:noFill/>
          <a:ln w="19050"/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sp>
        <p:nvSpPr>
          <p:cNvPr id="92" name="矩形: 圆角 55"/>
          <p:cNvSpPr/>
          <p:nvPr>
            <p:custDataLst>
              <p:tags r:id="rId4"/>
            </p:custDataLst>
          </p:nvPr>
        </p:nvSpPr>
        <p:spPr>
          <a:xfrm>
            <a:off x="6221029" y="5744426"/>
            <a:ext cx="5957635" cy="674370"/>
          </a:xfrm>
          <a:prstGeom prst="roundRect">
            <a:avLst/>
          </a:prstGeom>
          <a:solidFill>
            <a:srgbClr val="FBE44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How to construct Gram matrix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74445" y="1069340"/>
            <a:ext cx="9199640" cy="687705"/>
            <a:chOff x="2314" y="1684"/>
            <a:chExt cx="12308" cy="1083"/>
          </a:xfrm>
        </p:grpSpPr>
        <p:sp>
          <p:nvSpPr>
            <p:cNvPr id="4" name="文本框 3"/>
            <p:cNvSpPr txBox="1"/>
            <p:nvPr/>
          </p:nvSpPr>
          <p:spPr>
            <a:xfrm>
              <a:off x="8024" y="1937"/>
              <a:ext cx="6598" cy="725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matrix multiplication</a:t>
              </a:r>
              <a:endPara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cs typeface="+mn-cs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840" y="1935"/>
              <a:ext cx="4166" cy="72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defTabSz="457200">
                <a:defRPr/>
              </a:pP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cs typeface="+mn-cs"/>
                </a:rPr>
                <a:t>Linear Detection</a:t>
              </a:r>
            </a:p>
          </p:txBody>
        </p:sp>
        <p:sp>
          <p:nvSpPr>
            <p:cNvPr id="7" name="下箭头 6"/>
            <p:cNvSpPr/>
            <p:nvPr>
              <p:custDataLst>
                <p:tags r:id="rId8"/>
              </p:custDataLst>
            </p:nvPr>
          </p:nvSpPr>
          <p:spPr>
            <a:xfrm rot="16200000">
              <a:off x="6986" y="1961"/>
              <a:ext cx="289" cy="725"/>
            </a:xfrm>
            <a:prstGeom prst="downArrow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14" y="1684"/>
              <a:ext cx="11113" cy="1083"/>
            </a:xfrm>
            <a:prstGeom prst="rect">
              <a:avLst/>
            </a:prstGeom>
            <a:ln w="19050">
              <a:solidFill>
                <a:srgbClr val="FADF4F"/>
              </a:solidFill>
              <a:prstDash val="solid"/>
            </a:ln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</a:endParaRPr>
            </a:p>
          </p:txBody>
        </p:sp>
      </p:grpSp>
      <p:sp>
        <p:nvSpPr>
          <p:cNvPr id="49" name="下箭头 48"/>
          <p:cNvSpPr/>
          <p:nvPr>
            <p:custDataLst>
              <p:tags r:id="rId5"/>
            </p:custDataLst>
          </p:nvPr>
        </p:nvSpPr>
        <p:spPr>
          <a:xfrm rot="16200000">
            <a:off x="5314238" y="3263664"/>
            <a:ext cx="183515" cy="389890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990F461-E573-41A7-A2AF-C3F6E68D73B8}"/>
              </a:ext>
            </a:extLst>
          </p:cNvPr>
          <p:cNvSpPr txBox="1"/>
          <p:nvPr/>
        </p:nvSpPr>
        <p:spPr>
          <a:xfrm>
            <a:off x="7602995" y="4999635"/>
            <a:ext cx="30976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000" b="1" dirty="0">
                <a:latin typeface="Times New Roman"/>
              </a:rPr>
              <a:t>Complexity order</a:t>
            </a:r>
            <a:endParaRPr kumimoji="1" lang="zh-CN" altLang="en-US" sz="2000" b="1" dirty="0">
              <a:latin typeface="Times New Roman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894E5534-5B48-48E5-B5F6-98A1D26AA2A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715445" y="1944374"/>
            <a:ext cx="6017749" cy="2466882"/>
          </a:xfrm>
          <a:prstGeom prst="rect">
            <a:avLst/>
          </a:prstGeom>
          <a:ln w="1905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tabLst/>
              <a:defRPr/>
            </a:pP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C1F0B0D3-4FF5-4B42-932C-2C515AACD1E7}"/>
              </a:ext>
            </a:extLst>
          </p:cNvPr>
          <p:cNvCxnSpPr/>
          <p:nvPr/>
        </p:nvCxnSpPr>
        <p:spPr>
          <a:xfrm flipV="1">
            <a:off x="13086220" y="2760058"/>
            <a:ext cx="0" cy="13887"/>
          </a:xfrm>
          <a:prstGeom prst="straightConnector1">
            <a:avLst/>
          </a:prstGeom>
          <a:ln w="19050">
            <a:solidFill>
              <a:srgbClr val="FFC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853F5DF6-9403-48A9-AF38-C2E6DF49C104}"/>
              </a:ext>
            </a:extLst>
          </p:cNvPr>
          <p:cNvSpPr txBox="1"/>
          <p:nvPr/>
        </p:nvSpPr>
        <p:spPr>
          <a:xfrm>
            <a:off x="5954604" y="2906096"/>
            <a:ext cx="2852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latin typeface="Times New Roman"/>
              </a:rPr>
              <a:t>Residual matrix</a:t>
            </a:r>
            <a:endParaRPr kumimoji="1" lang="zh-CN" altLang="en-US" sz="2400" b="1" dirty="0">
              <a:latin typeface="Times New Roman"/>
            </a:endParaRPr>
          </a:p>
        </p:txBody>
      </p:sp>
      <p:cxnSp>
        <p:nvCxnSpPr>
          <p:cNvPr id="10" name="曲线连接符 9"/>
          <p:cNvCxnSpPr>
            <a:cxnSpLocks/>
          </p:cNvCxnSpPr>
          <p:nvPr>
            <p:custDataLst>
              <p:tags r:id="rId7"/>
            </p:custDataLst>
          </p:nvPr>
        </p:nvCxnSpPr>
        <p:spPr>
          <a:xfrm rot="16200000" flipH="1">
            <a:off x="7662851" y="4464330"/>
            <a:ext cx="654001" cy="328265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80844FE2-F502-406A-A089-427B5C462CED}"/>
              </a:ext>
            </a:extLst>
          </p:cNvPr>
          <p:cNvCxnSpPr>
            <a:cxnSpLocks/>
          </p:cNvCxnSpPr>
          <p:nvPr/>
        </p:nvCxnSpPr>
        <p:spPr>
          <a:xfrm>
            <a:off x="5724190" y="2870105"/>
            <a:ext cx="5943042" cy="0"/>
          </a:xfrm>
          <a:prstGeom prst="line">
            <a:avLst/>
          </a:prstGeom>
          <a:ln w="12700">
            <a:solidFill>
              <a:srgbClr val="356115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89">
            <a:extLst>
              <a:ext uri="{FF2B5EF4-FFF2-40B4-BE49-F238E27FC236}">
                <a16:creationId xmlns:a16="http://schemas.microsoft.com/office/drawing/2014/main" id="{4DB896AF-4FF5-45DB-99FA-3378F1E963A3}"/>
              </a:ext>
            </a:extLst>
          </p:cNvPr>
          <p:cNvSpPr txBox="1"/>
          <p:nvPr/>
        </p:nvSpPr>
        <p:spPr>
          <a:xfrm>
            <a:off x="6096000" y="3855190"/>
            <a:ext cx="6357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dirty="0">
                <a:solidFill>
                  <a:srgbClr val="356115"/>
                </a:solidFill>
                <a:latin typeface="Times New Roman"/>
              </a:rPr>
              <a:t>Select the dominant residual direction</a:t>
            </a:r>
            <a:endParaRPr kumimoji="1" lang="zh-CN" altLang="en-US" sz="2400" b="1" dirty="0">
              <a:solidFill>
                <a:srgbClr val="356115"/>
              </a:solidFill>
              <a:latin typeface="Times New Roman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EDB88AC1-58D1-4309-B8E8-85EFBED43F51}"/>
              </a:ext>
            </a:extLst>
          </p:cNvPr>
          <p:cNvSpPr txBox="1"/>
          <p:nvPr/>
        </p:nvSpPr>
        <p:spPr>
          <a:xfrm>
            <a:off x="491398" y="4598585"/>
            <a:ext cx="6662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b="1" dirty="0">
                <a:solidFill>
                  <a:srgbClr val="356115"/>
                </a:solidFill>
                <a:latin typeface="Times New Roman"/>
              </a:rPr>
              <a:t>Directly</a:t>
            </a:r>
            <a:r>
              <a:rPr lang="en-US" altLang="zh-CN" sz="2800" dirty="0"/>
              <a:t> </a:t>
            </a:r>
            <a:r>
              <a:rPr kumimoji="1" lang="en-US" altLang="zh-CN" sz="2800" b="1" dirty="0">
                <a:solidFill>
                  <a:srgbClr val="356115"/>
                </a:solidFill>
                <a:latin typeface="Times New Roman"/>
              </a:rPr>
              <a:t>optimizes the factor matrices</a:t>
            </a:r>
            <a:endParaRPr kumimoji="1" lang="zh-CN" altLang="en-US" sz="2800" b="1" dirty="0">
              <a:solidFill>
                <a:srgbClr val="356115"/>
              </a:solidFill>
              <a:latin typeface="Times New Roman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D920688-88D5-4DD0-9E06-F0D51D7583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4816" y="5070299"/>
            <a:ext cx="3554506" cy="56582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1D905AB-96E3-4B47-8264-E93D017C0A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6113" y="5569284"/>
            <a:ext cx="4132087" cy="562483"/>
          </a:xfrm>
          <a:prstGeom prst="rect">
            <a:avLst/>
          </a:prstGeom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id="{30C1EBDD-01DD-4A43-9832-C7D6193438F0}"/>
              </a:ext>
            </a:extLst>
          </p:cNvPr>
          <p:cNvSpPr txBox="1"/>
          <p:nvPr/>
        </p:nvSpPr>
        <p:spPr>
          <a:xfrm>
            <a:off x="5910129" y="2145630"/>
            <a:ext cx="6015170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dirty="0">
                <a:solidFill>
                  <a:srgbClr val="C00000"/>
                </a:solidFill>
              </a:rPr>
              <a:t>Rank-increasing adaptation strategy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/>
              <a:cs typeface="+mn-cs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57D72F1-BC5D-446C-B0F2-8ADFB34EF611}"/>
                  </a:ext>
                </a:extLst>
              </p:cNvPr>
              <p:cNvSpPr txBox="1"/>
              <p:nvPr/>
            </p:nvSpPr>
            <p:spPr>
              <a:xfrm>
                <a:off x="524657" y="2609421"/>
                <a:ext cx="3009517" cy="914400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0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kumimoji="1"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000" b="1" i="0" smtClean="0"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000" b="1"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2000" b="1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2000" b="1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1" lang="zh-CN" altLang="en-US" sz="7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57D72F1-BC5D-446C-B0F2-8ADFB34EF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57" y="2609421"/>
                <a:ext cx="3009517" cy="9144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6541B94-FB2F-4141-B71E-398824D0C93E}"/>
                  </a:ext>
                </a:extLst>
              </p:cNvPr>
              <p:cNvSpPr txBox="1"/>
              <p:nvPr/>
            </p:nvSpPr>
            <p:spPr>
              <a:xfrm>
                <a:off x="458806" y="3452550"/>
                <a:ext cx="4859966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2000" b="1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2000" b="1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000" b="1"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kumimoji="1"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2000" b="1"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6541B94-FB2F-4141-B71E-398824D0C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06" y="3452550"/>
                <a:ext cx="4859966" cy="6685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21A6B25-6458-49D5-9C40-E59E00634F27}"/>
                  </a:ext>
                </a:extLst>
              </p:cNvPr>
              <p:cNvSpPr txBox="1"/>
              <p:nvPr/>
            </p:nvSpPr>
            <p:spPr>
              <a:xfrm>
                <a:off x="5384623" y="3411876"/>
                <a:ext cx="6595352" cy="508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b="1"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e>
                          </m:acc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b="1"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sSubSup>
                        <m:sSub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b="1"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bSup>
                    </m:oMath>
                  </m:oMathPara>
                </a14:m>
                <a:endParaRPr lang="zh-CN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21A6B25-6458-49D5-9C40-E59E00634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623" y="3411876"/>
                <a:ext cx="6595352" cy="50840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对象 11">
                <a:extLst>
                  <a:ext uri="{FF2B5EF4-FFF2-40B4-BE49-F238E27FC236}">
                    <a16:creationId xmlns:a16="http://schemas.microsoft.com/office/drawing/2014/main" id="{6306468C-4123-468C-AE16-3604BB51F41D}"/>
                  </a:ext>
                </a:extLst>
              </p:cNvPr>
              <p:cNvSpPr txBox="1"/>
              <p:nvPr/>
            </p:nvSpPr>
            <p:spPr>
              <a:xfrm>
                <a:off x="9819362" y="4981065"/>
                <a:ext cx="2048895" cy="3302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7" name="对象 11">
                <a:extLst>
                  <a:ext uri="{FF2B5EF4-FFF2-40B4-BE49-F238E27FC236}">
                    <a16:creationId xmlns:a16="http://schemas.microsoft.com/office/drawing/2014/main" id="{6306468C-4123-468C-AE16-3604BB51F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362" y="4981065"/>
                <a:ext cx="2048895" cy="330200"/>
              </a:xfrm>
              <a:prstGeom prst="rect">
                <a:avLst/>
              </a:prstGeom>
              <a:blipFill>
                <a:blip r:embed="rId19"/>
                <a:stretch>
                  <a:fillRect l="-893" b="-3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7237494" y="1506873"/>
                <a:ext cx="4487334" cy="52322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800" b="1" dirty="0">
                    <a:solidFill>
                      <a:srgbClr val="356115"/>
                    </a:solidFill>
                    <a:latin typeface="Times New Roman"/>
                  </a:rPr>
                  <a:t>Dependent on the rank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zh-CN" sz="2800" b="1" i="1" smtClean="0">
                            <a:solidFill>
                              <a:srgbClr val="35611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800" b="1" i="1" smtClean="0">
                            <a:solidFill>
                              <a:srgbClr val="356115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endParaRPr kumimoji="1" lang="zh-CN" altLang="en-US" sz="2800" b="1" dirty="0">
                  <a:solidFill>
                    <a:srgbClr val="356115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7237494" y="1506873"/>
                <a:ext cx="4487334" cy="523220"/>
              </a:xfrm>
              <a:prstGeom prst="rect">
                <a:avLst/>
              </a:prstGeom>
              <a:blipFill>
                <a:blip r:embed="rId1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929" y="76200"/>
            <a:ext cx="9741360" cy="845185"/>
          </a:xfrm>
        </p:spPr>
        <p:txBody>
          <a:bodyPr>
            <a:noAutofit/>
          </a:bodyPr>
          <a:lstStyle/>
          <a:p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3 Block-wise </a:t>
            </a:r>
            <a:r>
              <a:rPr kumimoji="1" lang="en-US" altLang="zh-CN" sz="3200" b="1" dirty="0" err="1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LMaFit</a:t>
            </a:r>
            <a:r>
              <a:rPr kumimoji="1"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rPr>
              <a:t>-based Linear </a:t>
            </a:r>
            <a:r>
              <a:rPr kumimoji="1" lang="en-US" altLang="zh-CN" sz="3200" b="1" dirty="0">
                <a:solidFill>
                  <a:schemeClr val="bg1"/>
                </a:solidFill>
                <a:sym typeface="+mn-ea"/>
              </a:rPr>
              <a:t>Detection Scheme</a:t>
            </a:r>
            <a:endParaRPr kumimoji="1" lang="en-US" altLang="zh-CN" sz="3200" b="1" dirty="0">
              <a:solidFill>
                <a:schemeClr val="bg1"/>
              </a:solidFill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email"/>
          <a:stretch>
            <a:fillRect/>
          </a:stretch>
        </p:blipFill>
        <p:spPr>
          <a:xfrm>
            <a:off x="11168380" y="96520"/>
            <a:ext cx="756920" cy="75692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33804" y="2658354"/>
            <a:ext cx="5956954" cy="2381046"/>
          </a:xfrm>
          <a:prstGeom prst="rect">
            <a:avLst/>
          </a:prstGeom>
          <a:noFill/>
          <a:ln w="19050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/>
          <a:lstStyle/>
          <a:p>
            <a:pPr lvl="0" defTabSz="457200">
              <a:lnSpc>
                <a:spcPct val="125000"/>
              </a:lnSpc>
              <a:defRPr/>
            </a:pPr>
            <a:endParaRPr kumimoji="1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12750" y="1318346"/>
            <a:ext cx="5683250" cy="579737"/>
            <a:chOff x="3027" y="2327"/>
            <a:chExt cx="7489" cy="1229"/>
          </a:xfrm>
        </p:grpSpPr>
        <p:sp>
          <p:nvSpPr>
            <p:cNvPr id="17" name="文本框 16"/>
            <p:cNvSpPr txBox="1"/>
            <p:nvPr>
              <p:custDataLst>
                <p:tags r:id="rId9"/>
              </p:custDataLst>
            </p:nvPr>
          </p:nvSpPr>
          <p:spPr>
            <a:xfrm>
              <a:off x="3096" y="2327"/>
              <a:ext cx="7420" cy="1229"/>
            </a:xfrm>
            <a:prstGeom prst="rect">
              <a:avLst/>
            </a:prstGeom>
            <a:solidFill>
              <a:srgbClr val="356115"/>
            </a:solidFill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+mn-cs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0"/>
              </p:custDataLst>
            </p:nvPr>
          </p:nvSpPr>
          <p:spPr>
            <a:xfrm>
              <a:off x="3027" y="2670"/>
              <a:ext cx="7489" cy="589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Times New Roman"/>
                  <a:cs typeface="+mn-cs"/>
                  <a:sym typeface="+mn-ea"/>
                </a:rPr>
                <a:t>B</a:t>
              </a:r>
              <a:r>
                <a:rPr kumimoji="1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Times New Roman"/>
                  <a:cs typeface="+mn-cs"/>
                  <a:sym typeface="+mn-ea"/>
                </a:rPr>
                <a:t>. </a:t>
              </a:r>
              <a:r>
                <a:rPr kumimoji="1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CC00"/>
                  </a:solidFill>
                  <a:effectLst/>
                  <a:uLnTx/>
                  <a:uFillTx/>
                  <a:latin typeface="Times New Roman"/>
                  <a:cs typeface="+mn-cs"/>
                  <a:sym typeface="+mn-ea"/>
                </a:rPr>
                <a:t>Complexity Analysis</a:t>
              </a:r>
            </a:p>
          </p:txBody>
        </p:sp>
      </p:grpSp>
      <p:cxnSp>
        <p:nvCxnSpPr>
          <p:cNvPr id="31" name="曲线连接符 9">
            <a:extLst>
              <a:ext uri="{FF2B5EF4-FFF2-40B4-BE49-F238E27FC236}">
                <a16:creationId xmlns:a16="http://schemas.microsoft.com/office/drawing/2014/main" id="{FA9BDADE-1983-492C-8B70-C903D08475B4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V="1">
            <a:off x="6010881" y="1922449"/>
            <a:ext cx="1393388" cy="1206220"/>
          </a:xfrm>
          <a:prstGeom prst="curved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4D04CBD8-42E1-4F22-B981-729F2307C2E1}"/>
              </a:ext>
            </a:extLst>
          </p:cNvPr>
          <p:cNvSpPr txBox="1"/>
          <p:nvPr/>
        </p:nvSpPr>
        <p:spPr>
          <a:xfrm>
            <a:off x="397326" y="1948377"/>
            <a:ext cx="3710423" cy="510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lnSpc>
                <a:spcPct val="125000"/>
              </a:lnSpc>
              <a:defRPr/>
            </a:pPr>
            <a:r>
              <a:rPr kumimoji="1" lang="en-US" altLang="zh-CN" sz="2400" b="1" dirty="0">
                <a:solidFill>
                  <a:srgbClr val="356115"/>
                </a:solidFill>
              </a:rPr>
              <a:t>Gram matrix construction</a:t>
            </a: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sp>
        <p:nvSpPr>
          <p:cNvPr id="30" name="下箭头 48">
            <a:extLst>
              <a:ext uri="{FF2B5EF4-FFF2-40B4-BE49-F238E27FC236}">
                <a16:creationId xmlns:a16="http://schemas.microsoft.com/office/drawing/2014/main" id="{523C1504-2DBB-403E-9E51-19EA82D9DA2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447915" y="2823601"/>
            <a:ext cx="158631" cy="311763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p:sp>
        <p:nvSpPr>
          <p:cNvPr id="29" name="下箭头 48">
            <a:extLst>
              <a:ext uri="{FF2B5EF4-FFF2-40B4-BE49-F238E27FC236}">
                <a16:creationId xmlns:a16="http://schemas.microsoft.com/office/drawing/2014/main" id="{E172A79A-F660-4598-80F5-3042E07D92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175059" y="5227891"/>
            <a:ext cx="158631" cy="311763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F8C54F5-7A5A-4517-9340-F022146E95B7}"/>
                  </a:ext>
                </a:extLst>
              </p:cNvPr>
              <p:cNvSpPr txBox="1"/>
              <p:nvPr/>
            </p:nvSpPr>
            <p:spPr>
              <a:xfrm>
                <a:off x="126168" y="2620597"/>
                <a:ext cx="3888025" cy="620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b="1" i="0" smtClean="0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zh-CN" sz="2000" b="0" i="0" smtClean="0">
                                  <a:latin typeface="Cambria Math" panose="02040503050406030204" pitchFamily="18" charset="0"/>
                                </a:rPr>
                                <m:t>vec</m:t>
                              </m:r>
                              <m:d>
                                <m:d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1" lang="en-US" altLang="zh-CN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zh-CN" sz="2000" b="1">
                                              <a:latin typeface="Cambria Math" panose="02040503050406030204" pitchFamily="18" charset="0"/>
                                            </a:rPr>
                                            <m:t>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zh-CN" sz="2000" i="0">
                          <a:latin typeface="Cambria Math" panose="02040503050406030204" pitchFamily="18" charset="0"/>
                        </a:rPr>
                        <m:t>vec</m:t>
                      </m:r>
                      <m:d>
                        <m:d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2000" b="1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zh-CN" sz="20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zh-CN" sz="2000" b="0" dirty="0">
                  <a:latin typeface="+mn-ea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F8C54F5-7A5A-4517-9340-F022146E9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68" y="2620597"/>
                <a:ext cx="3888025" cy="6201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2CC6448-75DE-43D9-B62F-B3E81F78C3DB}"/>
                  </a:ext>
                </a:extLst>
              </p:cNvPr>
              <p:cNvSpPr txBox="1"/>
              <p:nvPr/>
            </p:nvSpPr>
            <p:spPr>
              <a:xfrm>
                <a:off x="957006" y="3199618"/>
                <a:ext cx="4859935" cy="908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sup>
                        <m:e>
                          <m:nary>
                            <m:naryPr>
                              <m:chr m:val="∑"/>
                              <m:ctrlP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kumimoji="1"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3"/>
                                    </m:rPr>
                                    <a:rPr kumimoji="1"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kumimoji="1"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3"/>
                                </m:rP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acc>
                                <m:accPr>
                                  <m:chr m:val="̃"/>
                                  <m:ctrlP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  <m:e>
                              <m:sSup>
                                <m:sSupPr>
                                  <m:ctrlP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CN" sz="1800">
                                          <a:latin typeface="Cambria Math" panose="02040503050406030204" pitchFamily="18" charset="0"/>
                                        </a:rPr>
                                        <m:t>vec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kumimoji="1" lang="en-US" altLang="zh-CN" sz="18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1" lang="en-US" altLang="zh-CN" sz="1800" b="1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𝐡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kumimoji="1"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1"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kumimoji="1"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  <m:r>
                                                <a:rPr kumimoji="1"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kumimoji="1"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  <m:sSubSup>
                                            <m:sSubSupPr>
                                              <m:ctrlPr>
                                                <a:rPr kumimoji="1" lang="en-US" altLang="zh-CN" sz="18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kumimoji="1" lang="en-US" altLang="zh-CN" sz="18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kumimoji="1" lang="en-US" altLang="zh-CN" sz="1800" b="1">
                                                      <a:latin typeface="Cambria Math" panose="02040503050406030204" pitchFamily="18" charset="0"/>
                                                    </a:rPr>
                                                    <m:t>𝐡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kumimoji="1"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kumimoji="1"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kumimoji="1"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kumimoji="1"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kumimoji="1"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1" lang="en-US" altLang="zh-CN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CN" sz="1800">
                                      <a:latin typeface="Cambria Math" panose="02040503050406030204" pitchFamily="18" charset="0"/>
                                    </a:rPr>
                                    <m:t>vec</m:t>
                                  </m:r>
                                  <m:d>
                                    <m:dPr>
                                      <m:ctrlPr>
                                        <a:rPr kumimoji="1"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1" lang="en-US" altLang="zh-CN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1" lang="en-US" altLang="zh-CN" sz="1800" b="1">
                                                  <a:latin typeface="Cambria Math" panose="02040503050406030204" pitchFamily="18" charset="0"/>
                                                </a:rPr>
                                                <m:t>𝐡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1"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kumimoji="1"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kumimoji="1"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kumimoji="1"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1"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kumimoji="1"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1" lang="en-US" altLang="zh-CN" sz="18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1" lang="en-US" altLang="zh-CN" sz="1800" b="1">
                                                  <a:latin typeface="Cambria Math" panose="02040503050406030204" pitchFamily="18" charset="0"/>
                                                </a:rPr>
                                                <m:t>𝐡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1"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kumimoji="1"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kumimoji="1"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kumimoji="1"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1"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kumimoji="1"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52CC6448-75DE-43D9-B62F-B3E81F78C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06" y="3199618"/>
                <a:ext cx="4859935" cy="90851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BD4D721-0992-4B07-8AAE-6D0FC079C5E3}"/>
                  </a:ext>
                </a:extLst>
              </p:cNvPr>
              <p:cNvSpPr txBox="1"/>
              <p:nvPr/>
            </p:nvSpPr>
            <p:spPr>
              <a:xfrm>
                <a:off x="983133" y="4071151"/>
                <a:ext cx="3407229" cy="908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sup>
                        <m:e>
                          <m:nary>
                            <m:naryPr>
                              <m:chr m:val="∑"/>
                              <m:ctrlP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kumimoji="1"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3"/>
                                    </m:rPr>
                                    <a:rPr kumimoji="1"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kumimoji="1"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3"/>
                                </m:rP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acc>
                                <m:accPr>
                                  <m:chr m:val="̃"/>
                                  <m:ctrlP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  <m:e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1800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1800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1"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kumimoji="1"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kumimoji="1"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Sup>
                                <m:sSubSupPr>
                                  <m:ctrlP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1800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sz="1800" b="1">
                                          <a:latin typeface="Cambria Math" panose="02040503050406030204" pitchFamily="18" charset="0"/>
                                        </a:rPr>
                                        <m:t>𝐡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kumimoji="1" lang="en-US" altLang="zh-CN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kumimoji="1"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kumimoji="1" lang="en-US" altLang="zh-CN" sz="18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kumimoji="1" lang="en-US" altLang="zh-CN" sz="18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kumimoji="1" lang="en-US" altLang="zh-CN" sz="18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BD4D721-0992-4B07-8AAE-6D0FC079C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33" y="4071151"/>
                <a:ext cx="3407229" cy="9085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8369F96-74EE-4A6C-8B25-D468DC36CB16}"/>
                  </a:ext>
                </a:extLst>
              </p:cNvPr>
              <p:cNvSpPr txBox="1"/>
              <p:nvPr/>
            </p:nvSpPr>
            <p:spPr>
              <a:xfrm>
                <a:off x="232556" y="5500550"/>
                <a:ext cx="6096000" cy="99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sz="2000" b="1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</m:acc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acc>
                            <m:accPr>
                              <m:chr m:val="̃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sup>
                        <m:e>
                          <m:nary>
                            <m:naryPr>
                              <m:chr m:val="∑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3"/>
                                    </m:r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3"/>
                                </m:r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acc>
                                <m:accPr>
                                  <m:chr m:val="̃"/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sup>
                            <m:e>
                              <m:sSup>
                                <m:s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kumimoji="1"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1" lang="en-US" altLang="zh-CN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1" lang="en-US" altLang="zh-CN" sz="2000" b="1">
                                                  <a:latin typeface="Cambria Math" panose="02040503050406030204" pitchFamily="18" charset="0"/>
                                                </a:rPr>
                                                <m:t>𝐇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1"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kumimoji="1"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kumimoji="1"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kumimoji="1" lang="en-US" altLang="zh-CN" sz="200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kumimoji="1"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kumimoji="1"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1" lang="en-US" altLang="zh-CN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1" lang="en-US" altLang="zh-CN" sz="2000" b="1" i="0">
                                                  <a:latin typeface="Cambria Math" panose="02040503050406030204" pitchFamily="18" charset="0"/>
                                                </a:rPr>
                                                <m:t>𝐇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1" lang="en-US" altLang="zh-CN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kumimoji="1"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kumimoji="1"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kumimoji="1"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1"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CN" sz="200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1" lang="en-US" altLang="zh-CN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zh-CN" sz="2000" b="1">
                                              <a:latin typeface="Cambria Math" panose="02040503050406030204" pitchFamily="18" charset="0"/>
                                            </a:rPr>
                                            <m:t>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1" lang="en-US" altLang="zh-CN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zh-CN" sz="2000" b="1">
                                              <a:latin typeface="Cambria Math" panose="02040503050406030204" pitchFamily="18" charset="0"/>
                                            </a:rPr>
                                            <m:t>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kumimoji="1" lang="en-US" altLang="zh-CN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kumimoji="1"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brk m:alnAt="23"/>
                                            </m:rPr>
                                            <a:rPr kumimoji="1"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8369F96-74EE-4A6C-8B25-D468DC36C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56" y="5500550"/>
                <a:ext cx="6096000" cy="99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对象 11">
                <a:extLst>
                  <a:ext uri="{FF2B5EF4-FFF2-40B4-BE49-F238E27FC236}">
                    <a16:creationId xmlns:a16="http://schemas.microsoft.com/office/drawing/2014/main" id="{D4203763-6B57-4B7F-8925-A4B18B47EFA2}"/>
                  </a:ext>
                </a:extLst>
              </p:cNvPr>
              <p:cNvSpPr txBox="1"/>
              <p:nvPr/>
            </p:nvSpPr>
            <p:spPr>
              <a:xfrm>
                <a:off x="8183207" y="2148210"/>
                <a:ext cx="2763662" cy="539883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altLang="zh-C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zh-CN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kumimoji="1"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Times New Roman" panose="0202060305040502030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2" name="对象 11">
                <a:extLst>
                  <a:ext uri="{FF2B5EF4-FFF2-40B4-BE49-F238E27FC236}">
                    <a16:creationId xmlns:a16="http://schemas.microsoft.com/office/drawing/2014/main" id="{D4203763-6B57-4B7F-8925-A4B18B47E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207" y="2148210"/>
                <a:ext cx="2763662" cy="539883"/>
              </a:xfrm>
              <a:prstGeom prst="rect">
                <a:avLst/>
              </a:prstGeom>
              <a:blipFill>
                <a:blip r:embed="rId21"/>
                <a:stretch>
                  <a:fillRect l="-441" b="-1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: 圆角 55">
                <a:extLst>
                  <a:ext uri="{FF2B5EF4-FFF2-40B4-BE49-F238E27FC236}">
                    <a16:creationId xmlns:a16="http://schemas.microsoft.com/office/drawing/2014/main" id="{30830C7E-7A1E-4257-B70B-EAC0C537ACA5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707575" y="4832286"/>
                <a:ext cx="5126990" cy="1188878"/>
              </a:xfrm>
              <a:prstGeom prst="roundRect">
                <a:avLst/>
              </a:prstGeom>
              <a:solidFill>
                <a:srgbClr val="FBE44F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charset="0"/>
                    <a:sym typeface="+mn-ea"/>
                  </a:rPr>
                  <a:t>Further complexity reduction</a:t>
                </a:r>
              </a:p>
              <a:p>
                <a:pPr algn="ctr"/>
                <a:r>
                  <a:rPr lang="en-US" altLang="zh-CN" sz="2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charset="0"/>
                    <a:sym typeface="+mn-ea"/>
                  </a:rPr>
                  <a:t>when the required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</m:ctrlPr>
                      </m:accPr>
                      <m:e>
                        <m:r>
                          <a:rPr lang="en-US" altLang="zh-CN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zh-CN" sz="2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charset="0"/>
                    <a:sym typeface="+mn-ea"/>
                  </a:rPr>
                  <a:t> increases </a:t>
                </a:r>
              </a:p>
            </p:txBody>
          </p:sp>
        </mc:Choice>
        <mc:Fallback xmlns="">
          <p:sp>
            <p:nvSpPr>
              <p:cNvPr id="35" name="矩形: 圆角 55">
                <a:extLst>
                  <a:ext uri="{FF2B5EF4-FFF2-40B4-BE49-F238E27FC236}">
                    <a16:creationId xmlns:a16="http://schemas.microsoft.com/office/drawing/2014/main" id="{30830C7E-7A1E-4257-B70B-EAC0C537A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6707575" y="4832286"/>
                <a:ext cx="5126990" cy="1188878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图片 37" descr="31393935333436303b31393936353335363b95ee53f7">
            <a:extLst>
              <a:ext uri="{FF2B5EF4-FFF2-40B4-BE49-F238E27FC236}">
                <a16:creationId xmlns:a16="http://schemas.microsoft.com/office/drawing/2014/main" id="{BD8931DE-CE10-4B38-A27B-C65F606859F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600000">
            <a:off x="10823893" y="5770631"/>
            <a:ext cx="688975" cy="688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277F53B-5B96-4306-B1B4-844A3C93E8B5}"/>
                  </a:ext>
                </a:extLst>
              </p:cNvPr>
              <p:cNvSpPr txBox="1"/>
              <p:nvPr/>
            </p:nvSpPr>
            <p:spPr>
              <a:xfrm>
                <a:off x="8029284" y="3210493"/>
                <a:ext cx="3154523" cy="631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400" b="1" dirty="0">
                    <a:solidFill>
                      <a:srgbClr val="356115"/>
                    </a:solidFill>
                    <a:latin typeface="Times New Roman"/>
                  </a:rPr>
                  <a:t>Reduce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kumimoji="1"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kumimoji="1"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sz="2400" b="1" dirty="0">
                    <a:solidFill>
                      <a:schemeClr val="accent1"/>
                    </a:solidFill>
                    <a:latin typeface="Times New Roman"/>
                  </a:rPr>
                  <a:t> </a:t>
                </a:r>
                <a:r>
                  <a:rPr kumimoji="1" lang="en-US" altLang="zh-CN" sz="2400" b="1" dirty="0">
                    <a:solidFill>
                      <a:srgbClr val="356115"/>
                    </a:solidFill>
                    <a:latin typeface="Times New Roman"/>
                  </a:rPr>
                  <a:t>to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kumimoji="1"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kumimoji="1" lang="en-US" altLang="zh-CN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̃"/>
                            <m:ctrlPr>
                              <a:rPr kumimoji="1"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kumimoji="1"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kumimoji="1" lang="en-US" altLang="zh-CN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1" lang="zh-CN" altLang="en-US" sz="2400" b="1" dirty="0">
                  <a:solidFill>
                    <a:srgbClr val="356115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277F53B-5B96-4306-B1B4-844A3C93E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284" y="3210493"/>
                <a:ext cx="3154523" cy="631070"/>
              </a:xfrm>
              <a:prstGeom prst="rect">
                <a:avLst/>
              </a:prstGeom>
              <a:blipFill>
                <a:blip r:embed="rId26"/>
                <a:stretch>
                  <a:fillRect l="-2896" b="-8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67DE42B4-EAFC-464D-AC00-FB16B018C5A0}"/>
                  </a:ext>
                </a:extLst>
              </p:cNvPr>
              <p:cNvSpPr txBox="1"/>
              <p:nvPr/>
            </p:nvSpPr>
            <p:spPr>
              <a:xfrm>
                <a:off x="6685104" y="3872551"/>
                <a:ext cx="553268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000" b="1" dirty="0">
                    <a:latin typeface="Times New Roman"/>
                  </a:rPr>
                  <a:t>the conjugate symmetry between path-pair </a:t>
                </a:r>
                <a14:m>
                  <m:oMath xmlns:m="http://schemas.openxmlformats.org/officeDocument/2006/math">
                    <m:r>
                      <a:rPr kumimoji="1" lang="en-US" altLang="zh-CN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brk m:alnAt="23"/>
                          </m:rP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67DE42B4-EAFC-464D-AC00-FB16B018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104" y="3872551"/>
                <a:ext cx="5532685" cy="400110"/>
              </a:xfrm>
              <a:prstGeom prst="rect">
                <a:avLst/>
              </a:prstGeom>
              <a:blipFill>
                <a:blip r:embed="rId27"/>
                <a:stretch>
                  <a:fillRect l="-1213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188.45,&quot;left&quot;:48.4,&quot;top&quot;:190.35,&quot;width&quot;:858.6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88.45,&quot;left&quot;:48.4,&quot;top&quot;:190.35,&quot;width&quot;:858.6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DIAGRAM_VIRTUALLY_FRAME" val="{&quot;height&quot;:188.45,&quot;left&quot;:48.4,&quot;top&quot;:190.35,&quot;width&quot;:858.6}"/>
</p:tagLst>
</file>

<file path=ppt/theme/theme1.xml><?xml version="1.0" encoding="utf-8"?>
<a:theme xmlns:a="http://schemas.openxmlformats.org/drawingml/2006/main" name="2_Office 主题​​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56115"/>
      </a:accent1>
      <a:accent2>
        <a:srgbClr val="ED7D31"/>
      </a:accent2>
      <a:accent3>
        <a:srgbClr val="4471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游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kumimoji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2523</TotalTime>
  <Words>735</Words>
  <Application>Microsoft Office PowerPoint</Application>
  <PresentationFormat>宽屏</PresentationFormat>
  <Paragraphs>193</Paragraphs>
  <Slides>14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Adobe 黑体 Std R</vt:lpstr>
      <vt:lpstr>等线</vt:lpstr>
      <vt:lpstr>微软雅黑</vt:lpstr>
      <vt:lpstr>Arial</vt:lpstr>
      <vt:lpstr>Cambria Math</vt:lpstr>
      <vt:lpstr>Times New Roman</vt:lpstr>
      <vt:lpstr>Wingdings</vt:lpstr>
      <vt:lpstr>2_Office 主题​​</vt:lpstr>
      <vt:lpstr>Equation</vt:lpstr>
      <vt:lpstr>Linear Detection Based on Block-Wise Low-Rank Matrix Approximation for XL-MIMO Systems</vt:lpstr>
      <vt:lpstr>Contents</vt:lpstr>
      <vt:lpstr>1 Background</vt:lpstr>
      <vt:lpstr>1 Background</vt:lpstr>
      <vt:lpstr>1 Background</vt:lpstr>
      <vt:lpstr>2 System model</vt:lpstr>
      <vt:lpstr>2 System model</vt:lpstr>
      <vt:lpstr>3 Block-wise LMaFit-based Linear Detection Scheme</vt:lpstr>
      <vt:lpstr>3 Block-wise LMaFit-based Linear Detection Scheme</vt:lpstr>
      <vt:lpstr>3 Block-wise LMaFit-based Linear Detection Scheme</vt:lpstr>
      <vt:lpstr>3 Block-wise LMaFit-based Linear Detection Scheme</vt:lpstr>
      <vt:lpstr>4 Simulations</vt:lpstr>
      <vt:lpstr>5 Conclusion</vt:lpstr>
      <vt:lpstr>Thank you for your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 Ma</dc:creator>
  <cp:lastModifiedBy>晓晨 马</cp:lastModifiedBy>
  <cp:revision>123</cp:revision>
  <dcterms:created xsi:type="dcterms:W3CDTF">2025-04-27T02:57:44Z</dcterms:created>
  <dcterms:modified xsi:type="dcterms:W3CDTF">2026-05-24T14:49:40Z</dcterms:modified>
</cp:coreProperties>
</file>