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56" r:id="rId5"/>
    <p:sldId id="259" r:id="rId6"/>
    <p:sldId id="260" r:id="rId7"/>
    <p:sldId id="257" r:id="rId8"/>
    <p:sldId id="267" r:id="rId9"/>
    <p:sldId id="268" r:id="rId10"/>
    <p:sldId id="261" r:id="rId11"/>
    <p:sldId id="263" r:id="rId12"/>
    <p:sldId id="272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 userDrawn="1">
          <p15:clr>
            <a:srgbClr val="A4A3A4"/>
          </p15:clr>
        </p15:guide>
        <p15:guide id="2" pos="375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wn Z" initials="" lastIdx="1" clrIdx="0"/>
  <p:cmAuthor id="2" name="高远志" initials="高远志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2903F"/>
    <a:srgbClr val="34A65E"/>
    <a:srgbClr val="F8CE03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32"/>
        <p:guide pos="375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80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Thank you for your attention. I’d be happy to take any questions.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03B4A2-36A9-4B57-92AF-8E2447EFC8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6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72.xml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3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4.xml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75.xml"/><Relationship Id="rId14" Type="http://schemas.openxmlformats.org/officeDocument/2006/relationships/image" Target="../media/image17.png"/><Relationship Id="rId13" Type="http://schemas.openxmlformats.org/officeDocument/2006/relationships/image" Target="../media/image16.png"/><Relationship Id="rId12" Type="http://schemas.openxmlformats.org/officeDocument/2006/relationships/image" Target="../media/image15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76.xml"/><Relationship Id="rId14" Type="http://schemas.openxmlformats.org/officeDocument/2006/relationships/image" Target="../media/image29.png"/><Relationship Id="rId13" Type="http://schemas.openxmlformats.org/officeDocument/2006/relationships/image" Target="../media/image28.png"/><Relationship Id="rId12" Type="http://schemas.openxmlformats.org/officeDocument/2006/relationships/image" Target="../media/image27.png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.png"/><Relationship Id="rId3" Type="http://schemas.openxmlformats.org/officeDocument/2006/relationships/image" Target="../media/image31.png"/><Relationship Id="rId24" Type="http://schemas.openxmlformats.org/officeDocument/2006/relationships/notesSlide" Target="../notesSlides/notesSlide3.xml"/><Relationship Id="rId23" Type="http://schemas.openxmlformats.org/officeDocument/2006/relationships/slideLayout" Target="../slideLayouts/slideLayout2.xml"/><Relationship Id="rId22" Type="http://schemas.openxmlformats.org/officeDocument/2006/relationships/tags" Target="../tags/tag77.xml"/><Relationship Id="rId21" Type="http://schemas.openxmlformats.org/officeDocument/2006/relationships/image" Target="../media/image47.png"/><Relationship Id="rId20" Type="http://schemas.openxmlformats.org/officeDocument/2006/relationships/image" Target="../media/image46.png"/><Relationship Id="rId2" Type="http://schemas.openxmlformats.org/officeDocument/2006/relationships/image" Target="../media/image30.png"/><Relationship Id="rId19" Type="http://schemas.openxmlformats.org/officeDocument/2006/relationships/image" Target="../media/image45.png"/><Relationship Id="rId18" Type="http://schemas.openxmlformats.org/officeDocument/2006/relationships/image" Target="../media/image44.png"/><Relationship Id="rId17" Type="http://schemas.openxmlformats.org/officeDocument/2006/relationships/image" Target="../media/image43.png"/><Relationship Id="rId16" Type="http://schemas.openxmlformats.org/officeDocument/2006/relationships/image" Target="../media/image42.png"/><Relationship Id="rId15" Type="http://schemas.openxmlformats.org/officeDocument/2006/relationships/image" Target="../media/image41.png"/><Relationship Id="rId14" Type="http://schemas.openxmlformats.org/officeDocument/2006/relationships/image" Target="../media/image40.png"/><Relationship Id="rId13" Type="http://schemas.openxmlformats.org/officeDocument/2006/relationships/image" Target="../media/image39.png"/><Relationship Id="rId12" Type="http://schemas.openxmlformats.org/officeDocument/2006/relationships/image" Target="../media/image38.png"/><Relationship Id="rId11" Type="http://schemas.openxmlformats.org/officeDocument/2006/relationships/image" Target="../media/image37.png"/><Relationship Id="rId10" Type="http://schemas.openxmlformats.org/officeDocument/2006/relationships/image" Target="../media/image36.png"/><Relationship Id="rId1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png"/><Relationship Id="rId8" Type="http://schemas.openxmlformats.org/officeDocument/2006/relationships/image" Target="../media/image54.png"/><Relationship Id="rId7" Type="http://schemas.openxmlformats.org/officeDocument/2006/relationships/image" Target="../media/image53.png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78.xml"/><Relationship Id="rId10" Type="http://schemas.openxmlformats.org/officeDocument/2006/relationships/image" Target="../media/image56.png"/><Relationship Id="rId1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4" Type="http://schemas.openxmlformats.org/officeDocument/2006/relationships/image" Target="../media/image59.png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38480" y="1548765"/>
            <a:ext cx="1133919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Matrix-Inversion-Free Expectation Propagation for Massive Connectivity</a:t>
            </a:r>
            <a:endParaRPr lang="en-US" altLang="zh-CN" sz="48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5485" y="5262880"/>
            <a:ext cx="6096000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Rui Ma, Zheng Wang, Yongming Huang </a:t>
            </a:r>
            <a:endParaRPr lang="en-US" altLang="zh-CN" sz="20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Southeast University, Nanjing, China</a:t>
            </a:r>
            <a:endParaRPr lang="en-US" altLang="zh-CN" sz="20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6149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" y="6985"/>
            <a:ext cx="295084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图片占位符 7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9" b="6169"/>
          <a:stretch>
            <a:fillRect/>
          </a:stretch>
        </p:blipFill>
        <p:spPr>
          <a:xfrm>
            <a:off x="3810" y="3484563"/>
            <a:ext cx="12192000" cy="1655762"/>
          </a:xfrm>
        </p:spPr>
      </p:pic>
      <p:sp>
        <p:nvSpPr>
          <p:cNvPr id="10" name="矩形 9"/>
          <p:cNvSpPr/>
          <p:nvPr/>
        </p:nvSpPr>
        <p:spPr>
          <a:xfrm>
            <a:off x="0" y="3411873"/>
            <a:ext cx="12192000" cy="16637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lnSpc>
                <a:spcPct val="130000"/>
              </a:lnSpc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8573" y="1028700"/>
            <a:ext cx="5038726" cy="152400"/>
          </a:xfrm>
          <a:prstGeom prst="rect">
            <a:avLst/>
          </a:prstGeom>
          <a:gradFill>
            <a:gsLst>
              <a:gs pos="100000">
                <a:srgbClr val="FFFFFF"/>
              </a:gs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 rot="10800000">
            <a:off x="7153275" y="6245225"/>
            <a:ext cx="5038725" cy="152400"/>
          </a:xfrm>
          <a:prstGeom prst="rect">
            <a:avLst/>
          </a:prstGeom>
          <a:gradFill>
            <a:gsLst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68060" y="5370195"/>
            <a:ext cx="56800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Zhen Gao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Beijing Institute of Technology, Beijing, China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/>
          <p:cNvSpPr>
            <a:spLocks noGrp="1"/>
          </p:cNvSpPr>
          <p:nvPr>
            <p:ph type="title"/>
          </p:nvPr>
        </p:nvSpPr>
        <p:spPr>
          <a:xfrm>
            <a:off x="1548765" y="2564904"/>
            <a:ext cx="9094470" cy="18764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en-US" altLang="zh-CN" sz="4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Thanks for your listening !</a:t>
            </a:r>
            <a:br>
              <a:rPr lang="en-US" altLang="zh-CN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endParaRPr lang="zh-CN" altLang="en-US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149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" y="6985"/>
            <a:ext cx="295084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-8573" y="1028700"/>
            <a:ext cx="5038726" cy="152400"/>
          </a:xfrm>
          <a:prstGeom prst="rect">
            <a:avLst/>
          </a:prstGeom>
          <a:gradFill>
            <a:gsLst>
              <a:gs pos="100000">
                <a:srgbClr val="FFFFFF"/>
              </a:gs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 rot="10800000">
            <a:off x="7153275" y="6245225"/>
            <a:ext cx="5038725" cy="152400"/>
          </a:xfrm>
          <a:prstGeom prst="rect">
            <a:avLst/>
          </a:prstGeom>
          <a:gradFill>
            <a:gsLst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11785" y="1685290"/>
            <a:ext cx="4218940" cy="264350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p>
            <a:pPr algn="ctr">
              <a:lnSpc>
                <a:spcPts val="16305"/>
              </a:lnSpc>
            </a:pPr>
            <a:r>
              <a:rPr lang="en-US" altLang="zh-CN" sz="4800" b="1">
                <a:solidFill>
                  <a:schemeClr val="tx1"/>
                </a:solidFill>
                <a:latin typeface="Times New Roman" panose="02020603050405020304" charset="0"/>
                <a:ea typeface="等线" panose="02010600030101010101" charset="-122"/>
                <a:cs typeface="Times New Roman" panose="02020603050405020304" charset="0"/>
              </a:rPr>
              <a:t>C</a:t>
            </a:r>
            <a:r>
              <a:rPr lang="en-US" altLang="zh-CN" sz="4800" b="1">
                <a:solidFill>
                  <a:schemeClr val="tx1"/>
                </a:solidFill>
                <a:latin typeface="Times New Roman" panose="02020603050405020304" charset="0"/>
                <a:ea typeface="等线" panose="02010600030101010101" charset="-122"/>
                <a:cs typeface="Times New Roman" panose="02020603050405020304" charset="0"/>
              </a:rPr>
              <a:t>ontent</a:t>
            </a:r>
            <a:endParaRPr lang="en-US" altLang="zh-CN" sz="4800" b="1">
              <a:solidFill>
                <a:schemeClr val="tx1"/>
              </a:solidFill>
              <a:latin typeface="Times New Roman" panose="02020603050405020304" charset="0"/>
              <a:ea typeface="等线" panose="02010600030101010101" charset="-122"/>
              <a:cs typeface="Times New Roman" panose="02020603050405020304" charset="0"/>
            </a:endParaRPr>
          </a:p>
        </p:txBody>
      </p:sp>
      <p:sp>
        <p:nvSpPr>
          <p:cNvPr id="6" name="TextBox 6"/>
          <p:cNvSpPr txBox="1"/>
          <p:nvPr>
            <p:custDataLst>
              <p:tags r:id="rId1"/>
            </p:custDataLst>
          </p:nvPr>
        </p:nvSpPr>
        <p:spPr>
          <a:xfrm>
            <a:off x="4929505" y="1950720"/>
            <a:ext cx="5829935" cy="292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marL="0" lvl="0" indent="0">
              <a:lnSpc>
                <a:spcPts val="2280"/>
              </a:lnSpc>
              <a:spcBef>
                <a:spcPct val="0"/>
              </a:spcBef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Background &amp; M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otivation</a:t>
            </a:r>
            <a:endParaRPr lang="en-US" altLang="zh-CN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7"/>
          <p:cNvSpPr txBox="1"/>
          <p:nvPr>
            <p:custDataLst>
              <p:tags r:id="rId2"/>
            </p:custDataLst>
          </p:nvPr>
        </p:nvSpPr>
        <p:spPr>
          <a:xfrm>
            <a:off x="3942896" y="1158603"/>
            <a:ext cx="1306249" cy="1353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>
              <a:lnSpc>
                <a:spcPts val="10560"/>
              </a:lnSpc>
            </a:pPr>
            <a:r>
              <a:rPr lang="en-US" sz="4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01.</a:t>
            </a:r>
            <a:endParaRPr lang="en-US" sz="4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9"/>
          <p:cNvSpPr txBox="1"/>
          <p:nvPr>
            <p:custDataLst>
              <p:tags r:id="rId3"/>
            </p:custDataLst>
          </p:nvPr>
        </p:nvSpPr>
        <p:spPr>
          <a:xfrm>
            <a:off x="4930140" y="3071495"/>
            <a:ext cx="5711825" cy="292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marL="0" lvl="0" indent="0">
              <a:lnSpc>
                <a:spcPts val="2280"/>
              </a:lnSpc>
              <a:spcBef>
                <a:spcPct val="0"/>
              </a:spcBef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System Model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&amp; EP Algorithm</a:t>
            </a:r>
            <a:endParaRPr lang="en-US" altLang="zh-CN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Box 10"/>
          <p:cNvSpPr txBox="1"/>
          <p:nvPr>
            <p:custDataLst>
              <p:tags r:id="rId4"/>
            </p:custDataLst>
          </p:nvPr>
        </p:nvSpPr>
        <p:spPr>
          <a:xfrm>
            <a:off x="3942896" y="2278925"/>
            <a:ext cx="1306249" cy="1353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>
              <a:lnSpc>
                <a:spcPts val="10560"/>
              </a:lnSpc>
            </a:pPr>
            <a:r>
              <a:rPr lang="en-US" sz="4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02.</a:t>
            </a:r>
            <a:endParaRPr lang="en-US" sz="4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Box 12"/>
          <p:cNvSpPr txBox="1"/>
          <p:nvPr>
            <p:custDataLst>
              <p:tags r:id="rId5"/>
            </p:custDataLst>
          </p:nvPr>
        </p:nvSpPr>
        <p:spPr>
          <a:xfrm>
            <a:off x="4930140" y="3874770"/>
            <a:ext cx="7370445" cy="738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lvl="0" indent="0" fontAlgn="auto">
              <a:lnSpc>
                <a:spcPct val="150000"/>
              </a:lnSpc>
              <a:spcBef>
                <a:spcPct val="0"/>
              </a:spcBef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Proposed Matrix-Inversion-Free EP Method</a:t>
            </a:r>
            <a:endParaRPr lang="en-US" altLang="zh-CN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13"/>
          <p:cNvSpPr txBox="1"/>
          <p:nvPr>
            <p:custDataLst>
              <p:tags r:id="rId6"/>
            </p:custDataLst>
          </p:nvPr>
        </p:nvSpPr>
        <p:spPr>
          <a:xfrm>
            <a:off x="3942896" y="3399245"/>
            <a:ext cx="1306249" cy="1353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>
              <a:lnSpc>
                <a:spcPts val="10560"/>
              </a:lnSpc>
            </a:pPr>
            <a:r>
              <a:rPr lang="en-US" sz="4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03.</a:t>
            </a:r>
            <a:endParaRPr lang="en-US" sz="4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TextBox 15"/>
          <p:cNvSpPr txBox="1"/>
          <p:nvPr>
            <p:custDataLst>
              <p:tags r:id="rId7"/>
            </p:custDataLst>
          </p:nvPr>
        </p:nvSpPr>
        <p:spPr>
          <a:xfrm>
            <a:off x="4930140" y="5353050"/>
            <a:ext cx="5829300" cy="292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marL="0" lvl="0" indent="0">
              <a:lnSpc>
                <a:spcPts val="2280"/>
              </a:lnSpc>
              <a:spcBef>
                <a:spcPct val="0"/>
              </a:spcBef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Simulation</a:t>
            </a:r>
            <a:endParaRPr lang="en-US" altLang="zh-CN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TextBox 16"/>
          <p:cNvSpPr txBox="1"/>
          <p:nvPr>
            <p:custDataLst>
              <p:tags r:id="rId8"/>
            </p:custDataLst>
          </p:nvPr>
        </p:nvSpPr>
        <p:spPr>
          <a:xfrm>
            <a:off x="3942896" y="4519567"/>
            <a:ext cx="1306249" cy="1353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>
              <a:lnSpc>
                <a:spcPts val="10560"/>
              </a:lnSpc>
            </a:pPr>
            <a:r>
              <a:rPr lang="en-US" sz="4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04.</a:t>
            </a:r>
            <a:endParaRPr lang="en-US" sz="4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149" name="图片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" y="6985"/>
            <a:ext cx="295084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-8573" y="1028700"/>
            <a:ext cx="5038726" cy="152400"/>
          </a:xfrm>
          <a:prstGeom prst="rect">
            <a:avLst/>
          </a:prstGeom>
          <a:gradFill>
            <a:gsLst>
              <a:gs pos="100000">
                <a:srgbClr val="FFFFFF"/>
              </a:gs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rot="10800000">
            <a:off x="7153275" y="6245225"/>
            <a:ext cx="5038725" cy="152400"/>
          </a:xfrm>
          <a:prstGeom prst="rect">
            <a:avLst/>
          </a:prstGeom>
          <a:gradFill>
            <a:gsLst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-24765" y="1328420"/>
            <a:ext cx="11793855" cy="16884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IoT-based wireless networks 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future Internet of Everything (IoE) networks  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connect up to a million devices 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require massive machine-type communication (mMTC)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50000"/>
              </a:lnSpc>
            </a:pPr>
            <a:endParaRPr lang="en-US" altLang="zh-CN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9120" y="5954395"/>
            <a:ext cx="375094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 fontAlgn="auto">
              <a:lnSpc>
                <a:spcPct val="100000"/>
              </a:lnSpc>
            </a:pPr>
            <a:r>
              <a:rPr lang="zh-CN" altLang="en-US" sz="2000" b="1">
                <a:latin typeface="Times New Roman" panose="02020603050405020304" charset="0"/>
                <a:cs typeface="Times New Roman" panose="02020603050405020304" charset="0"/>
              </a:rPr>
              <a:t>Figure 1: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 Illustration of massive connectivity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scenario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燕尾形箭头 1"/>
          <p:cNvSpPr/>
          <p:nvPr/>
        </p:nvSpPr>
        <p:spPr>
          <a:xfrm>
            <a:off x="3148330" y="1567815"/>
            <a:ext cx="610870" cy="215900"/>
          </a:xfrm>
          <a:prstGeom prst="notchedRightArrow">
            <a:avLst/>
          </a:prstGeom>
          <a:noFill/>
          <a:ln>
            <a:solidFill>
              <a:srgbClr val="1F367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399905" y="179832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cap="all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massive access</a:t>
            </a:r>
            <a:endParaRPr lang="en-US" altLang="zh-CN" sz="2400" cap="all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燕尾形箭头 8"/>
          <p:cNvSpPr/>
          <p:nvPr/>
        </p:nvSpPr>
        <p:spPr>
          <a:xfrm>
            <a:off x="8599805" y="1915160"/>
            <a:ext cx="736600" cy="215900"/>
          </a:xfrm>
          <a:prstGeom prst="notchedRightArrow">
            <a:avLst/>
          </a:prstGeom>
          <a:solidFill>
            <a:srgbClr val="1F367E"/>
          </a:solidFill>
          <a:ln>
            <a:solidFill>
              <a:srgbClr val="1F367E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8190230" y="4171950"/>
            <a:ext cx="375412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0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BS: identify active devices</a:t>
            </a:r>
            <a:endParaRPr lang="en-US" altLang="en-US" sz="20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911340" y="5204460"/>
            <a:ext cx="50800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en-US" sz="20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Compressed sensing (CS) framework for sparse signal recovery</a:t>
            </a:r>
            <a:endParaRPr lang="en-US" altLang="en-US" sz="20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17840" y="3030220"/>
            <a:ext cx="27559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0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Sporadic traffic property</a:t>
            </a:r>
            <a:endParaRPr lang="en-US" altLang="en-US" sz="20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7" name="下箭头 16"/>
          <p:cNvSpPr/>
          <p:nvPr/>
        </p:nvSpPr>
        <p:spPr>
          <a:xfrm>
            <a:off x="9324340" y="3594100"/>
            <a:ext cx="253365" cy="581025"/>
          </a:xfrm>
          <a:prstGeom prst="downArrow">
            <a:avLst/>
          </a:prstGeom>
          <a:noFill/>
          <a:ln>
            <a:solidFill>
              <a:srgbClr val="1F367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下箭头 19"/>
          <p:cNvSpPr/>
          <p:nvPr/>
        </p:nvSpPr>
        <p:spPr>
          <a:xfrm>
            <a:off x="9324340" y="4668520"/>
            <a:ext cx="253365" cy="581025"/>
          </a:xfrm>
          <a:prstGeom prst="downArrow">
            <a:avLst/>
          </a:prstGeom>
          <a:noFill/>
          <a:ln>
            <a:solidFill>
              <a:srgbClr val="1F367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683760" y="322580"/>
            <a:ext cx="6096000" cy="383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>
              <a:lnSpc>
                <a:spcPts val="2280"/>
              </a:lnSpc>
              <a:spcBef>
                <a:spcPct val="0"/>
              </a:spcBef>
            </a:pPr>
            <a:r>
              <a:rPr lang="en-US" sz="3200" b="1" cap="all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Background</a:t>
            </a:r>
            <a:endParaRPr lang="en-US" altLang="en-US" sz="3200" b="1" cap="all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6149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" y="6985"/>
            <a:ext cx="295084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-8573" y="1028700"/>
            <a:ext cx="5038726" cy="152400"/>
          </a:xfrm>
          <a:prstGeom prst="rect">
            <a:avLst/>
          </a:prstGeom>
          <a:gradFill>
            <a:gsLst>
              <a:gs pos="100000">
                <a:srgbClr val="FFFFFF"/>
              </a:gs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rot="10800000">
            <a:off x="7153275" y="6467475"/>
            <a:ext cx="5038725" cy="152400"/>
          </a:xfrm>
          <a:prstGeom prst="rect">
            <a:avLst/>
          </a:prstGeom>
          <a:gradFill>
            <a:gsLst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5" y="3016885"/>
            <a:ext cx="4829175" cy="25622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ldLvl="0" animBg="1"/>
      <p:bldP spid="9" grpId="0" bldLvl="0" animBg="1"/>
      <p:bldP spid="8" grpId="0"/>
      <p:bldP spid="12" grpId="0"/>
      <p:bldP spid="16" grpId="0"/>
      <p:bldP spid="17" grpId="0" bldLvl="0" animBg="1"/>
      <p:bldP spid="100" grpId="0"/>
      <p:bldP spid="20" grpId="0" bldLvl="0" animBg="1"/>
      <p:bldP spid="1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173595" y="960120"/>
            <a:ext cx="5018405" cy="25736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fontAlgn="auto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Proposed method</a:t>
            </a:r>
            <a:r>
              <a:rPr lang="zh-CN" alt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：</a:t>
            </a:r>
            <a:endParaRPr lang="zh-CN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Consider EP to incorporate a priori distribution</a:t>
            </a:r>
            <a:endParaRPr lang="en-US" altLang="zh-CN" sz="2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6365" y="1056640"/>
            <a:ext cx="5297805" cy="54813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fontAlgn="auto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Existing problems: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Relatively poor performance in current CS algorithms because a priori distribution of the sparse vector is not exploited</a:t>
            </a:r>
            <a:endParaRPr lang="en-US" altLang="zh-CN" sz="2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5517515" y="2172335"/>
            <a:ext cx="1438275" cy="401955"/>
          </a:xfrm>
          <a:prstGeom prst="rightArrow">
            <a:avLst/>
          </a:prstGeom>
          <a:solidFill>
            <a:srgbClr val="000000">
              <a:alpha val="0"/>
            </a:srgbClr>
          </a:solidFill>
          <a:ln w="38100" cmpd="dbl">
            <a:solidFill>
              <a:srgbClr val="1F367E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5481955" y="3533775"/>
            <a:ext cx="1438275" cy="401955"/>
          </a:xfrm>
          <a:prstGeom prst="rightArrow">
            <a:avLst/>
          </a:prstGeom>
          <a:solidFill>
            <a:srgbClr val="000000">
              <a:alpha val="0"/>
            </a:srgbClr>
          </a:solidFill>
          <a:ln w="38100" cmpd="dbl">
            <a:solidFill>
              <a:srgbClr val="1F367E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5424170" y="5393055"/>
            <a:ext cx="1438275" cy="401955"/>
          </a:xfrm>
          <a:prstGeom prst="rightArrow">
            <a:avLst/>
          </a:prstGeom>
          <a:solidFill>
            <a:srgbClr val="000000">
              <a:alpha val="0"/>
            </a:srgbClr>
          </a:solidFill>
          <a:ln w="38100" cmpd="dbl">
            <a:solidFill>
              <a:srgbClr val="1F367E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066030" y="2546985"/>
            <a:ext cx="26835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1F367E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Better performance !</a:t>
            </a:r>
            <a:endParaRPr lang="en-US" altLang="zh-CN" sz="2000" b="1">
              <a:solidFill>
                <a:srgbClr val="1F367E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93970" y="4137025"/>
            <a:ext cx="221361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solidFill>
                  <a:srgbClr val="1F367E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  <a:sym typeface="+mn-ea"/>
              </a:rPr>
              <a:t>Lower complexity !</a:t>
            </a:r>
            <a:endParaRPr lang="en-US" altLang="zh-CN" sz="2000" b="1">
              <a:solidFill>
                <a:srgbClr val="1F367E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61485" y="5833110"/>
            <a:ext cx="36683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solidFill>
                  <a:srgbClr val="1F367E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  <a:sym typeface="+mn-ea"/>
              </a:rPr>
              <a:t>Estimation accuracy guarantee !</a:t>
            </a:r>
            <a:endParaRPr lang="en-US" altLang="zh-CN" sz="2000" b="1">
              <a:solidFill>
                <a:srgbClr val="1F367E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126365" y="3086100"/>
                <a:ext cx="5068570" cy="305371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marL="457200" indent="-457200" algn="l" fontAlgn="auto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2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High computational complexity of conventional EP due to repeated inversions of large covariance matrices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𝑂</m:t>
                    </m:r>
                    <m:r>
                      <a:rPr lang="en-US" altLang="zh-CN" sz="22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</m:t>
                    </m:r>
                    <m:sSup>
                      <m:sSupPr>
                        <m:ctrlPr>
                          <a:rPr lang="en-US" altLang="zh-CN" sz="22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2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</m:e>
                      <m:sup>
                        <m:r>
                          <a:rPr lang="en-US" altLang="zh-CN" sz="22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3</m:t>
                        </m:r>
                      </m:sup>
                    </m:sSup>
                    <m:r>
                      <a:rPr lang="en-US" altLang="zh-CN" sz="22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sz="2200" i="1">
                  <a:solidFill>
                    <a:schemeClr val="tx1"/>
                  </a:solidFill>
                  <a:latin typeface="Cambria Math" panose="02040503050406030204" charset="0"/>
                  <a:ea typeface="MS Mincho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65" y="3086100"/>
                <a:ext cx="5068570" cy="305371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/>
          <p:cNvSpPr txBox="1"/>
          <p:nvPr/>
        </p:nvSpPr>
        <p:spPr>
          <a:xfrm>
            <a:off x="126365" y="5189220"/>
            <a:ext cx="5152390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Performance loss due to the use of 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Hutchinson diagonal estimator</a:t>
            </a:r>
            <a:endParaRPr lang="en-US" altLang="zh-CN" sz="2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53275" y="2546985"/>
            <a:ext cx="5009515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Propose a matrix-inversion-free EP-CG framework that uses preconditioned conjugate gradient (CG) and a Hutchinson diagonal estimator</a:t>
            </a:r>
            <a:endParaRPr lang="en-US" altLang="zh-CN" sz="2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73595" y="4458335"/>
            <a:ext cx="5158105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Theoretically specify the lower bound of probe vectors R in  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Hutchinson diagonal estimator </a:t>
            </a:r>
            <a:r>
              <a:rPr lang="en-US" altLang="zh-CN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required to guarantee a desired level of estimation accuracy</a:t>
            </a:r>
            <a:endParaRPr lang="en-US" altLang="zh-CN" sz="2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779645" y="365760"/>
            <a:ext cx="6096000" cy="383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>
              <a:lnSpc>
                <a:spcPts val="2280"/>
              </a:lnSpc>
              <a:spcBef>
                <a:spcPct val="0"/>
              </a:spcBef>
            </a:pPr>
            <a:r>
              <a:rPr lang="en-US" altLang="en-US" sz="3200" b="1" cap="all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M</a:t>
            </a:r>
            <a:r>
              <a:rPr lang="en-US" altLang="en-US" sz="3200" b="1" cap="all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otivation</a:t>
            </a:r>
            <a:endParaRPr lang="en-US" altLang="en-US" sz="3200" b="1" cap="all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6149" name="图片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" y="6985"/>
            <a:ext cx="295084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-8573" y="1028700"/>
            <a:ext cx="5038726" cy="152400"/>
          </a:xfrm>
          <a:prstGeom prst="rect">
            <a:avLst/>
          </a:prstGeom>
          <a:gradFill>
            <a:gsLst>
              <a:gs pos="100000">
                <a:srgbClr val="FFFFFF"/>
              </a:gs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rot="10800000">
            <a:off x="7153275" y="6467475"/>
            <a:ext cx="5038725" cy="152400"/>
          </a:xfrm>
          <a:prstGeom prst="rect">
            <a:avLst/>
          </a:prstGeom>
          <a:gradFill>
            <a:gsLst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2" grpId="0"/>
      <p:bldP spid="3" grpId="0"/>
      <p:bldP spid="21" grpId="0"/>
      <p:bldP spid="4" grpId="0"/>
      <p:bldP spid="14" grpId="0" bldLvl="0" animBg="1"/>
      <p:bldP spid="17" grpId="0"/>
      <p:bldP spid="15" grpId="0" bldLvl="0" animBg="1"/>
      <p:bldP spid="18" grpId="0"/>
      <p:bldP spid="19" grpId="0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660" y="5136515"/>
            <a:ext cx="3084830" cy="5378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" y="5828030"/>
            <a:ext cx="4057650" cy="7378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230" y="1407795"/>
            <a:ext cx="1688465" cy="5238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638040" y="22479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cap="all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System model</a:t>
            </a:r>
            <a:endParaRPr lang="en-US" altLang="zh-CN" sz="3200" b="1" cap="all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149" name="图片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" y="6985"/>
            <a:ext cx="295084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-8573" y="1028700"/>
            <a:ext cx="5038726" cy="152400"/>
          </a:xfrm>
          <a:prstGeom prst="rect">
            <a:avLst/>
          </a:prstGeom>
          <a:gradFill>
            <a:gsLst>
              <a:gs pos="100000">
                <a:srgbClr val="FFFFFF"/>
              </a:gs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 rot="10800000">
            <a:off x="7153275" y="6467475"/>
            <a:ext cx="5038725" cy="152400"/>
          </a:xfrm>
          <a:prstGeom prst="rect">
            <a:avLst/>
          </a:prstGeom>
          <a:gradFill>
            <a:gsLst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454110" y="-4972685"/>
            <a:ext cx="490918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Develop a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 threshold-based approach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to sparsify the Gram matrix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图片 9" descr="mathpix 2024-11-12 12-38-44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675" y="2304415"/>
            <a:ext cx="3208655" cy="36893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980180" y="1843405"/>
            <a:ext cx="202311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pilot matrix 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16" name="图片 15" descr="mathpix 2024-11-12 12-56-21(1)"/>
          <p:cNvPicPr>
            <a:picLocks noChangeAspect="1"/>
          </p:cNvPicPr>
          <p:nvPr/>
        </p:nvPicPr>
        <p:blipFill>
          <a:blip r:embed="rId6"/>
          <a:srcRect l="80618" t="-5793"/>
          <a:stretch>
            <a:fillRect/>
          </a:stretch>
        </p:blipFill>
        <p:spPr>
          <a:xfrm>
            <a:off x="10067925" y="2290445"/>
            <a:ext cx="1026795" cy="4406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3810" y="3300095"/>
                <a:ext cx="12089130" cy="138874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p>
                <a:pPr indent="0" fontAlgn="auto">
                  <a:lnSpc>
                    <a:spcPct val="150000"/>
                  </a:lnSpc>
                </a:pPr>
                <a:r>
                  <a:rPr lang="en-US" altLang="zh-CN" sz="2400">
                    <a:solidFill>
                      <a:srgbClr val="231F20"/>
                    </a:solidFill>
                    <a:latin typeface="Times New Roman" panose="02020603050405020304" charset="0"/>
                    <a:ea typeface="Times-Roman"/>
                    <a:cs typeface="Times New Roman" panose="02020603050405020304" charset="0"/>
                  </a:rPr>
                  <a:t>The goal for the BS is to detect the user activities and to estimate the user channels by recovering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rgbClr val="231F20"/>
                        </a:solidFill>
                        <a:latin typeface="Cambria Math" panose="02040503050406030204" charset="0"/>
                        <a:ea typeface="Times-Roman"/>
                        <a:cs typeface="Cambria Math" panose="02040503050406030204" charset="0"/>
                      </a:rPr>
                      <m:t>𝐱</m:t>
                    </m:r>
                    <m:r>
                      <a:rPr lang="en-US" altLang="zh-CN" sz="2400" b="1" i="1">
                        <a:solidFill>
                          <a:srgbClr val="231F20"/>
                        </a:solidFill>
                        <a:latin typeface="Cambria Math" panose="02040503050406030204" charset="0"/>
                        <a:ea typeface="Times-Roman"/>
                        <a:cs typeface="Cambria Math" panose="02040503050406030204" charset="0"/>
                      </a:rPr>
                      <m:t> </m:t>
                    </m:r>
                  </m:oMath>
                </a14:m>
                <a:r>
                  <a:rPr lang="en-US" altLang="zh-CN" sz="2400">
                    <a:solidFill>
                      <a:srgbClr val="231F20"/>
                    </a:solidFill>
                    <a:latin typeface="Times New Roman" panose="02020603050405020304" charset="0"/>
                    <a:ea typeface="Times-Roman"/>
                    <a:cs typeface="Times New Roman" panose="02020603050405020304" charset="0"/>
                  </a:rPr>
                  <a:t>based on the noisy observation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rgbClr val="231F20"/>
                        </a:solidFill>
                        <a:latin typeface="Cambria Math" panose="02040503050406030204" charset="0"/>
                        <a:ea typeface="Times-Roman"/>
                        <a:cs typeface="Cambria Math" panose="02040503050406030204" charset="0"/>
                      </a:rPr>
                      <m:t>𝐲</m:t>
                    </m:r>
                  </m:oMath>
                </a14:m>
                <a:r>
                  <a:rPr lang="en-US" altLang="zh-CN" sz="2400">
                    <a:solidFill>
                      <a:srgbClr val="231F20"/>
                    </a:solidFill>
                    <a:latin typeface="Times New Roman" panose="02020603050405020304" charset="0"/>
                    <a:ea typeface="Times-Roman"/>
                    <a:cs typeface="Times New Roman" panose="02020603050405020304" charset="0"/>
                  </a:rPr>
                  <a:t>.</a:t>
                </a:r>
                <a:endParaRPr lang="en-US" altLang="zh-CN" sz="2400">
                  <a:solidFill>
                    <a:srgbClr val="231F20"/>
                  </a:solidFill>
                  <a:latin typeface="Times New Roman" panose="02020603050405020304" charset="0"/>
                  <a:ea typeface="Times-Roman"/>
                  <a:cs typeface="Times New Roman" panose="02020603050405020304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:endParaRPr lang="en-US" altLang="zh-CN" sz="2400">
                  <a:solidFill>
                    <a:srgbClr val="231F20"/>
                  </a:solidFill>
                  <a:latin typeface="Times New Roman" panose="02020603050405020304" charset="0"/>
                  <a:ea typeface="Times-Roman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" y="3300095"/>
                <a:ext cx="12089130" cy="1388745"/>
              </a:xfrm>
              <a:prstGeom prst="rect">
                <a:avLst/>
              </a:prstGeom>
              <a:blipFill rotWithShape="1">
                <a:blip r:embed="rId7"/>
                <a:stretch>
                  <a:fillRect b="-218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/>
          <p:cNvSpPr txBox="1"/>
          <p:nvPr/>
        </p:nvSpPr>
        <p:spPr>
          <a:xfrm>
            <a:off x="3227070" y="5213985"/>
            <a:ext cx="26689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likelihood function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65930" y="6004560"/>
            <a:ext cx="26701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prior distribution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>
                <a:off x="-17780" y="1021080"/>
                <a:ext cx="11819890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fontAlgn="auto">
                  <a:lnSpc>
                    <a:spcPct val="150000"/>
                  </a:lnSpc>
                </a:pPr>
                <a:r>
                  <a:rPr lang="en-US" altLang="zh-CN" sz="24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Each user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</m:oMath>
                </a14:m>
                <a:r>
                  <a:rPr lang="en-US" altLang="zh-CN" sz="24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 transmits its pilot sequence to the BS and the received signal at the BS:</a:t>
                </a:r>
                <a:endParaRPr lang="en-US" altLang="zh-CN" sz="2400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80" y="1021080"/>
                <a:ext cx="11819890" cy="64516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箭头连接符 24"/>
          <p:cNvCxnSpPr/>
          <p:nvPr/>
        </p:nvCxnSpPr>
        <p:spPr>
          <a:xfrm flipH="1">
            <a:off x="5269230" y="1953895"/>
            <a:ext cx="698500" cy="262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6237605" y="1961515"/>
            <a:ext cx="698500" cy="223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7046595" y="1833880"/>
            <a:ext cx="48342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joint user activity and channel information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2" name="图片 31" descr="mathpix 2024-11-15 23-00-11(1)"/>
          <p:cNvPicPr>
            <a:picLocks noChangeAspect="1"/>
          </p:cNvPicPr>
          <p:nvPr/>
        </p:nvPicPr>
        <p:blipFill>
          <a:blip r:embed="rId9"/>
          <a:srcRect t="-3128" r="10055"/>
          <a:stretch>
            <a:fillRect/>
          </a:stretch>
        </p:blipFill>
        <p:spPr>
          <a:xfrm>
            <a:off x="5261610" y="2757170"/>
            <a:ext cx="4526915" cy="713740"/>
          </a:xfrm>
          <a:prstGeom prst="rect">
            <a:avLst/>
          </a:prstGeom>
        </p:spPr>
      </p:pic>
      <p:pic>
        <p:nvPicPr>
          <p:cNvPr id="33" name="图片 32" descr="mathpix 2024-11-15 23-04-45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00590" y="2840355"/>
            <a:ext cx="2236470" cy="402590"/>
          </a:xfrm>
          <a:prstGeom prst="rect">
            <a:avLst/>
          </a:prstGeom>
        </p:spPr>
      </p:pic>
      <p:pic>
        <p:nvPicPr>
          <p:cNvPr id="34" name="图片 33" descr="mathpix 2024-11-15 23-03-49(1)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40305" y="2759710"/>
            <a:ext cx="1985645" cy="6248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本框 36"/>
              <p:cNvSpPr txBox="1"/>
              <p:nvPr/>
            </p:nvSpPr>
            <p:spPr>
              <a:xfrm>
                <a:off x="6697980" y="5089525"/>
                <a:ext cx="5394960" cy="1476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fontAlgn="auto">
                  <a:lnSpc>
                    <a:spcPct val="150000"/>
                  </a:lnSpc>
                </a:pPr>
                <a:r>
                  <a:rPr lang="en-US" altLang="zh-CN" sz="2000">
                    <a:solidFill>
                      <a:srgbClr val="FF0000"/>
                    </a:solidFill>
                  </a:rPr>
                  <a:t>T</a:t>
                </a:r>
                <a:r>
                  <a:rPr lang="zh-CN" altLang="en-US" sz="2000">
                    <a:solidFill>
                      <a:srgbClr val="FF0000"/>
                    </a:solidFill>
                  </a:rPr>
                  <a:t>he optimization problem is computationally intractable due to the discrete nature of the binary activity vector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𝒂</m:t>
                    </m:r>
                  </m:oMath>
                </a14:m>
                <a:r>
                  <a:rPr lang="en-US" altLang="zh-CN" sz="2000" b="1" i="1">
                    <a:solidFill>
                      <a:srgbClr val="FF000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.</a:t>
                </a:r>
                <a:endParaRPr lang="en-US" altLang="zh-CN" sz="2000" b="1" i="1">
                  <a:solidFill>
                    <a:srgbClr val="FF000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7" name="文本框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980" y="5089525"/>
                <a:ext cx="5394960" cy="14763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本框 37"/>
          <p:cNvSpPr txBox="1"/>
          <p:nvPr/>
        </p:nvSpPr>
        <p:spPr>
          <a:xfrm>
            <a:off x="3810" y="441515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400">
                <a:solidFill>
                  <a:srgbClr val="231F20"/>
                </a:solidFill>
                <a:latin typeface="Times New Roman" panose="02020603050405020304" charset="0"/>
                <a:ea typeface="Times-Roman"/>
                <a:cs typeface="Times New Roman" panose="02020603050405020304" charset="0"/>
                <a:sym typeface="+mn-ea"/>
              </a:rPr>
              <a:t>MAP estimator:</a:t>
            </a:r>
            <a:endParaRPr lang="en-US" altLang="zh-CN" sz="2400">
              <a:solidFill>
                <a:srgbClr val="231F20"/>
              </a:solidFill>
              <a:latin typeface="Times New Roman" panose="02020603050405020304" charset="0"/>
              <a:ea typeface="Times-Roman"/>
              <a:cs typeface="Times New Roman" panose="020206030504050203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6204521" y="2290699"/>
                <a:ext cx="3914140" cy="3987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>
                          <a:latin typeface="Cambria Math" panose="02040503050406030204" charset="0"/>
                          <a:cs typeface="Cambria Math" panose="02040503050406030204" charset="0"/>
                        </a:rPr>
                        <m:t>𝐱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𝒂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⨀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𝒉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,⋯</m:t>
                          </m:r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]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US" altLang="zh-CN" sz="2000" b="1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521" y="2290699"/>
                <a:ext cx="3914140" cy="398780"/>
              </a:xfrm>
              <a:prstGeom prst="rect">
                <a:avLst/>
              </a:prstGeom>
              <a:blipFill rotWithShape="1">
                <a:blip r:embed="rId13"/>
                <a:stretch>
                  <a:fillRect l="-15" t="-64" r="15" b="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05050" y="4488180"/>
            <a:ext cx="5226050" cy="657225"/>
          </a:xfrm>
          <a:prstGeom prst="rect">
            <a:avLst/>
          </a:prstGeom>
        </p:spPr>
      </p:pic>
    </p:spTree>
    <p:custDataLst>
      <p:tags r:id="rId1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14" grpId="0"/>
      <p:bldP spid="30" grpId="0"/>
      <p:bldP spid="5" grpId="0"/>
      <p:bldP spid="17" grpId="0"/>
      <p:bldP spid="38" grpId="0"/>
      <p:bldP spid="20" grpId="0"/>
      <p:bldP spid="22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615" y="3295015"/>
            <a:ext cx="5756275" cy="123888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610" y="5542915"/>
            <a:ext cx="3763010" cy="9931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32350" y="334010"/>
            <a:ext cx="4286250" cy="383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 algn="l">
              <a:lnSpc>
                <a:spcPts val="2280"/>
              </a:lnSpc>
            </a:pPr>
            <a:r>
              <a:rPr lang="en-US" altLang="zh-CN" sz="3200" b="1" cap="all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EP Algorithm</a:t>
            </a:r>
            <a:endParaRPr lang="en-US" altLang="zh-CN" sz="3200" b="1" cap="all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6149" name="图片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" y="6985"/>
            <a:ext cx="295084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-8573" y="1028700"/>
            <a:ext cx="5038726" cy="152400"/>
          </a:xfrm>
          <a:prstGeom prst="rect">
            <a:avLst/>
          </a:prstGeom>
          <a:gradFill>
            <a:gsLst>
              <a:gs pos="100000">
                <a:srgbClr val="FFFFFF"/>
              </a:gs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 rot="10800000">
            <a:off x="7153275" y="6467475"/>
            <a:ext cx="5038725" cy="152400"/>
          </a:xfrm>
          <a:prstGeom prst="rect">
            <a:avLst/>
          </a:prstGeom>
          <a:gradFill>
            <a:gsLst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1" name="图片 100" descr="mathpix 2024-11-12 13-27-05(1)"/>
          <p:cNvPicPr>
            <a:picLocks noChangeAspect="1"/>
          </p:cNvPicPr>
          <p:nvPr/>
        </p:nvPicPr>
        <p:blipFill>
          <a:blip r:embed="rId4"/>
          <a:srcRect l="58267" t="-23167" r="31130" b="-25686"/>
          <a:stretch>
            <a:fillRect/>
          </a:stretch>
        </p:blipFill>
        <p:spPr>
          <a:xfrm>
            <a:off x="10142855" y="1934845"/>
            <a:ext cx="474345" cy="708660"/>
          </a:xfrm>
          <a:prstGeom prst="rect">
            <a:avLst/>
          </a:prstGeom>
        </p:spPr>
      </p:pic>
      <p:sp>
        <p:nvSpPr>
          <p:cNvPr id="135" name="文本框 134"/>
          <p:cNvSpPr txBox="1"/>
          <p:nvPr/>
        </p:nvSpPr>
        <p:spPr>
          <a:xfrm>
            <a:off x="-44450" y="4568190"/>
            <a:ext cx="40716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compute cavity distribution: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37" name="文本框 136"/>
          <p:cNvSpPr txBox="1"/>
          <p:nvPr/>
        </p:nvSpPr>
        <p:spPr>
          <a:xfrm>
            <a:off x="7153275" y="3093720"/>
            <a:ext cx="28790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moment computation: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40" name="文本框 139"/>
          <p:cNvSpPr txBox="1"/>
          <p:nvPr/>
        </p:nvSpPr>
        <p:spPr>
          <a:xfrm>
            <a:off x="6943090" y="5184140"/>
            <a:ext cx="296291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moment matching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810" y="1108075"/>
            <a:ext cx="906208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zh-CN" altLang="en-US" sz="2200">
                <a:latin typeface="Times New Roman" panose="02020603050405020304" charset="0"/>
                <a:cs typeface="Times New Roman" panose="02020603050405020304" charset="0"/>
              </a:rPr>
              <a:t>onstruct a tractable approximation of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200">
                <a:latin typeface="Times New Roman" panose="02020603050405020304" charset="0"/>
                <a:cs typeface="Times New Roman" panose="02020603050405020304" charset="0"/>
              </a:rPr>
              <a:t>the target posterior distribution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zh-CN" sz="2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2741930" y="1831975"/>
            <a:ext cx="487680" cy="244475"/>
          </a:xfrm>
          <a:prstGeom prst="rightArrow">
            <a:avLst/>
          </a:prstGeom>
          <a:solidFill>
            <a:srgbClr val="02903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94615" y="3062605"/>
            <a:ext cx="406400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>
                <a:latin typeface="Times New Roman" panose="02020603050405020304" charset="0"/>
                <a:cs typeface="Times New Roman" panose="02020603050405020304" charset="0"/>
              </a:rPr>
              <a:t>Iterative EP 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</a:rPr>
              <a:t>u</a:t>
            </a:r>
            <a:r>
              <a:rPr lang="zh-CN" altLang="en-US" sz="2200">
                <a:latin typeface="Times New Roman" panose="02020603050405020304" charset="0"/>
                <a:cs typeface="Times New Roman" panose="02020603050405020304" charset="0"/>
              </a:rPr>
              <a:t>pdate 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</a:rPr>
              <a:t>r</a:t>
            </a:r>
            <a:r>
              <a:rPr lang="zh-CN" altLang="en-US" sz="2200">
                <a:latin typeface="Times New Roman" panose="02020603050405020304" charset="0"/>
                <a:cs typeface="Times New Roman" panose="02020603050405020304" charset="0"/>
              </a:rPr>
              <a:t>ules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zh-CN" sz="2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295" y="5090795"/>
            <a:ext cx="4694555" cy="7029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6150" y="3528060"/>
            <a:ext cx="3676650" cy="17240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本框 35"/>
              <p:cNvSpPr txBox="1"/>
              <p:nvPr/>
            </p:nvSpPr>
            <p:spPr>
              <a:xfrm>
                <a:off x="201295" y="1755775"/>
                <a:ext cx="2312670" cy="41211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𝑓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𝒙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𝒚</m:t>
                          </m:r>
                        </m:e>
                        <m:e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𝒙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95" y="1755775"/>
                <a:ext cx="2312670" cy="4121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本框 38"/>
              <p:cNvSpPr txBox="1"/>
              <p:nvPr/>
            </p:nvSpPr>
            <p:spPr>
              <a:xfrm>
                <a:off x="3343275" y="1759585"/>
                <a:ext cx="2874010" cy="40259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000" b="1">
                          <a:latin typeface="Cambria Math" panose="02040503050406030204" charset="0"/>
                          <a:cs typeface="Cambria Math" panose="02040503050406030204" charset="0"/>
                        </a:rPr>
                        <m:t>𝐱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r>
                            <a:rPr lang="en-US" altLang="zh-CN" sz="2000" b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𝐲</m:t>
                          </m:r>
                        </m:e>
                        <m:e>
                          <m:r>
                            <a:rPr lang="en-US" altLang="zh-CN" sz="2000" b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𝐱</m:t>
                          </m:r>
                        </m:e>
                      </m:d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𝑝𝑟𝑖𝑜𝑟</m:t>
                          </m:r>
                        </m:sub>
                      </m:sSub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000" b="1">
                          <a:latin typeface="Cambria Math" panose="02040503050406030204" charset="0"/>
                          <a:cs typeface="Cambria Math" panose="02040503050406030204" charset="0"/>
                        </a:rPr>
                        <m:t>𝐱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9" name="文本框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275" y="1759585"/>
                <a:ext cx="2874010" cy="40259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图片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7155" y="1457325"/>
            <a:ext cx="3084830" cy="5378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2" name="文本框 41"/>
              <p:cNvSpPr txBox="1"/>
              <p:nvPr/>
            </p:nvSpPr>
            <p:spPr>
              <a:xfrm>
                <a:off x="7621270" y="2044700"/>
                <a:ext cx="2858770" cy="39179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000" b="1">
                          <a:latin typeface="Cambria Math" panose="02040503050406030204" charset="0"/>
                          <a:cs typeface="Cambria Math" panose="02040503050406030204" charset="0"/>
                        </a:rPr>
                        <m:t>𝐱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𝑝𝑟𝑖𝑜𝑟</m:t>
                          </m:r>
                        </m:sub>
                      </m:sSub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𝒙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42" name="文本框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270" y="2044700"/>
                <a:ext cx="2858770" cy="39179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图片 42"/>
          <p:cNvPicPr>
            <a:picLocks noChangeAspect="1"/>
          </p:cNvPicPr>
          <p:nvPr/>
        </p:nvPicPr>
        <p:blipFill>
          <a:blip r:embed="rId11"/>
          <a:srcRect l="1502" t="7649" b="-1679"/>
          <a:stretch>
            <a:fillRect/>
          </a:stretch>
        </p:blipFill>
        <p:spPr>
          <a:xfrm>
            <a:off x="10634980" y="2070735"/>
            <a:ext cx="1165860" cy="32004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8250" y="2167890"/>
            <a:ext cx="2882265" cy="1026160"/>
          </a:xfrm>
          <a:prstGeom prst="rect">
            <a:avLst/>
          </a:prstGeom>
        </p:spPr>
      </p:pic>
      <p:pic>
        <p:nvPicPr>
          <p:cNvPr id="45" name="图片 44" descr="mathpix 2024-11-12 13-27-05(1)"/>
          <p:cNvPicPr>
            <a:picLocks noChangeAspect="1"/>
          </p:cNvPicPr>
          <p:nvPr/>
        </p:nvPicPr>
        <p:blipFill>
          <a:blip r:embed="rId4"/>
          <a:srcRect l="58267" t="-23167" r="31130" b="-25686"/>
          <a:stretch>
            <a:fillRect/>
          </a:stretch>
        </p:blipFill>
        <p:spPr>
          <a:xfrm>
            <a:off x="6051550" y="1654810"/>
            <a:ext cx="474345" cy="70866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06210" y="1715135"/>
            <a:ext cx="1097280" cy="534670"/>
          </a:xfrm>
          <a:prstGeom prst="rect">
            <a:avLst/>
          </a:prstGeom>
        </p:spPr>
      </p:pic>
      <p:sp>
        <p:nvSpPr>
          <p:cNvPr id="47" name="左大括号 46"/>
          <p:cNvSpPr/>
          <p:nvPr/>
        </p:nvSpPr>
        <p:spPr>
          <a:xfrm>
            <a:off x="7621270" y="1491615"/>
            <a:ext cx="114300" cy="982345"/>
          </a:xfrm>
          <a:prstGeom prst="leftBrace">
            <a:avLst>
              <a:gd name="adj1" fmla="val 8333"/>
              <a:gd name="adj2" fmla="val 49056"/>
            </a:avLst>
          </a:prstGeom>
          <a:ln>
            <a:solidFill>
              <a:srgbClr val="34A65E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14"/>
          <a:srcRect l="-193" t="2772"/>
          <a:stretch>
            <a:fillRect/>
          </a:stretch>
        </p:blipFill>
        <p:spPr>
          <a:xfrm>
            <a:off x="725170" y="5871210"/>
            <a:ext cx="3302000" cy="935355"/>
          </a:xfrm>
          <a:prstGeom prst="rect">
            <a:avLst/>
          </a:prstGeom>
        </p:spPr>
      </p:pic>
    </p:spTree>
    <p:custDataLst>
      <p:tags r:id="rId1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31" grpId="0" bldLvl="0" animBg="1"/>
      <p:bldP spid="36" grpId="0"/>
      <p:bldP spid="39" grpId="0"/>
      <p:bldP spid="47" grpId="0" animBg="1"/>
      <p:bldP spid="42" grpId="0"/>
      <p:bldP spid="35" grpId="0"/>
      <p:bldP spid="135" grpId="0"/>
      <p:bldP spid="137" grpId="0"/>
      <p:bldP spid="1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rcRect l="8482" t="53899" r="4010"/>
          <a:stretch>
            <a:fillRect/>
          </a:stretch>
        </p:blipFill>
        <p:spPr>
          <a:xfrm>
            <a:off x="3386455" y="3432810"/>
            <a:ext cx="2522220" cy="473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-2785" r="62188"/>
          <a:stretch>
            <a:fillRect/>
          </a:stretch>
        </p:blipFill>
        <p:spPr>
          <a:xfrm>
            <a:off x="2674620" y="2633345"/>
            <a:ext cx="932815" cy="387985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3"/>
          <a:srcRect l="5215" t="31732"/>
          <a:stretch>
            <a:fillRect/>
          </a:stretch>
        </p:blipFill>
        <p:spPr>
          <a:xfrm>
            <a:off x="7447280" y="6427470"/>
            <a:ext cx="1315720" cy="3429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rcRect t="-2785" r="62188"/>
          <a:stretch>
            <a:fillRect/>
          </a:stretch>
        </p:blipFill>
        <p:spPr>
          <a:xfrm>
            <a:off x="2674620" y="2633345"/>
            <a:ext cx="932815" cy="3879850"/>
          </a:xfrm>
          <a:prstGeom prst="rect">
            <a:avLst/>
          </a:prstGeom>
        </p:spPr>
      </p:pic>
      <p:pic>
        <p:nvPicPr>
          <p:cNvPr id="6149" name="图片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" y="6985"/>
            <a:ext cx="295084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-8573" y="1028700"/>
            <a:ext cx="5038726" cy="152400"/>
          </a:xfrm>
          <a:prstGeom prst="rect">
            <a:avLst/>
          </a:prstGeom>
          <a:gradFill>
            <a:gsLst>
              <a:gs pos="100000">
                <a:srgbClr val="FFFFFF"/>
              </a:gs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25420" y="207645"/>
            <a:ext cx="82537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200" b="1" cap="all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EP-CG </a:t>
            </a:r>
            <a:r>
              <a:rPr lang="en-US" altLang="zh-CN" sz="3200" b="1" cap="all"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Algorithm</a:t>
            </a:r>
            <a:endParaRPr lang="en-US" altLang="zh-CN" sz="3200" b="1" cap="all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3810" y="1157605"/>
                <a:ext cx="11673840" cy="426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000">
                    <a:latin typeface="Times New Roman" panose="02020603050405020304" charset="0"/>
                    <a:cs typeface="Times New Roman" panose="02020603050405020304" charset="0"/>
                  </a:rPr>
                  <a:t>The complexity of the EP algorithm</a:t>
                </a:r>
                <a:r>
                  <a:rPr lang="en-US" altLang="zh-CN" sz="20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zh-CN" altLang="en-US" sz="2000">
                    <a:latin typeface="Times New Roman" panose="02020603050405020304" charset="0"/>
                    <a:cs typeface="Times New Roman" panose="02020603050405020304" charset="0"/>
                  </a:rPr>
                  <a:t>is dominated by the computation of the</a:t>
                </a:r>
                <a:r>
                  <a:rPr lang="en-US" altLang="zh-CN" sz="20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zh-CN" altLang="en-US" sz="2000">
                    <a:latin typeface="Times New Roman" panose="02020603050405020304" charset="0"/>
                    <a:cs typeface="Times New Roman" panose="02020603050405020304" charset="0"/>
                  </a:rPr>
                  <a:t>covariance matrix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sz="2000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𝐕</m:t>
                        </m:r>
                      </m:e>
                    </m:acc>
                  </m:oMath>
                </a14:m>
                <a:endParaRPr lang="en-US" altLang="zh-CN" sz="2000" b="1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" y="1157605"/>
                <a:ext cx="11673840" cy="4260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图片 43"/>
          <p:cNvPicPr>
            <a:picLocks noChangeAspect="1"/>
          </p:cNvPicPr>
          <p:nvPr/>
        </p:nvPicPr>
        <p:blipFill>
          <a:blip r:embed="rId1"/>
          <a:srcRect l="12095" t="1361" r="7997" b="42822"/>
          <a:stretch>
            <a:fillRect/>
          </a:stretch>
        </p:blipFill>
        <p:spPr>
          <a:xfrm>
            <a:off x="4307840" y="1670050"/>
            <a:ext cx="2303145" cy="572770"/>
          </a:xfrm>
          <a:prstGeom prst="rect">
            <a:avLst/>
          </a:prstGeom>
          <a:ln>
            <a:solidFill>
              <a:srgbClr val="FF0000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6869430" y="1616710"/>
                <a:ext cx="5029835" cy="62674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matrix multiplication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𝐿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r>
                  <a:rPr lang="en-US" altLang="zh-CN" b="1">
                    <a:solidFill>
                      <a:srgbClr val="FF000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matrix inversion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𝑶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𝑵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𝟑</m:t>
                        </m:r>
                      </m:sup>
                    </m:sSup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i="1">
                    <a:latin typeface="Times New Roman" panose="02020603050405020304" charset="0"/>
                    <a:cs typeface="Times New Roman" panose="02020603050405020304" charset="0"/>
                  </a:rPr>
                  <a:t>            </a:t>
                </a:r>
                <a:r>
                  <a:rPr lang="en-US" altLang="zh-CN" b="1">
                    <a:solidFill>
                      <a:srgbClr val="FF0000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√  </a:t>
                </a:r>
                <a:r>
                  <a:rPr lang="en-US" altLang="zh-CN" b="1">
                    <a:solidFill>
                      <a:srgbClr val="FF000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dominant</a:t>
                </a:r>
                <a:endParaRPr lang="en-US" altLang="zh-CN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430" y="1616710"/>
                <a:ext cx="5029835" cy="62674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40005" y="2402840"/>
                <a:ext cx="8105775" cy="426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>
                    <a:latin typeface="Times New Roman" panose="02020603050405020304" charset="0"/>
                    <a:cs typeface="Times New Roman" panose="02020603050405020304" charset="0"/>
                  </a:rPr>
                  <a:t>We propose EP-CG that avoids the direct calculation of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sz="2000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𝐕</m:t>
                        </m:r>
                      </m:e>
                    </m:acc>
                  </m:oMath>
                </a14:m>
                <a:endParaRPr lang="en-US" altLang="zh-CN" sz="2000" b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" y="2402840"/>
                <a:ext cx="8105775" cy="4260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40005" y="3879850"/>
                <a:ext cx="2969260" cy="958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fontAlgn="auto">
                  <a:lnSpc>
                    <a:spcPct val="150000"/>
                  </a:lnSpc>
                </a:pPr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The value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𝐕</m:t>
                        </m:r>
                      </m:e>
                    </m:acc>
                  </m:oMath>
                </a14:m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 is used in the algorithm in two aspects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" y="3879850"/>
                <a:ext cx="2969260" cy="95885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rcRect l="8482" t="53899" r="4010"/>
          <a:stretch>
            <a:fillRect/>
          </a:stretch>
        </p:blipFill>
        <p:spPr>
          <a:xfrm>
            <a:off x="3386455" y="3432810"/>
            <a:ext cx="2522220" cy="47307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9"/>
          <a:srcRect l="7707" t="-2773"/>
          <a:stretch>
            <a:fillRect/>
          </a:stretch>
        </p:blipFill>
        <p:spPr>
          <a:xfrm>
            <a:off x="3009265" y="4919345"/>
            <a:ext cx="3041650" cy="9886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/>
              <p:cNvSpPr txBox="1"/>
              <p:nvPr/>
            </p:nvSpPr>
            <p:spPr>
              <a:xfrm>
                <a:off x="3051810" y="2865755"/>
                <a:ext cx="4064000" cy="392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the multiplication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𝐕</m:t>
                        </m:r>
                      </m:e>
                    </m:acc>
                  </m:oMath>
                </a14:m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 to a vector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810" y="2865755"/>
                <a:ext cx="4064000" cy="39243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/>
              <p:cNvSpPr txBox="1"/>
              <p:nvPr/>
            </p:nvSpPr>
            <p:spPr>
              <a:xfrm>
                <a:off x="3051810" y="4349750"/>
                <a:ext cx="3065145" cy="3924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the diagonal entries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𝐕</m:t>
                        </m:r>
                      </m:e>
                    </m:acc>
                  </m:oMath>
                </a14:m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 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</mc:Choice>
        <mc:Fallback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810" y="4349750"/>
                <a:ext cx="3065145" cy="39243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 29"/>
          <p:cNvSpPr/>
          <p:nvPr/>
        </p:nvSpPr>
        <p:spPr>
          <a:xfrm>
            <a:off x="3813175" y="3547745"/>
            <a:ext cx="242570" cy="3048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055745" y="5437505"/>
            <a:ext cx="401955" cy="49593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4" name="直接箭头连接符 33"/>
          <p:cNvCxnSpPr/>
          <p:nvPr/>
        </p:nvCxnSpPr>
        <p:spPr>
          <a:xfrm flipV="1">
            <a:off x="5908675" y="3695065"/>
            <a:ext cx="954405" cy="11430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/>
        </p:nvPicPr>
        <p:blipFill>
          <a:blip r:embed="rId12"/>
          <a:srcRect l="15176" t="17608" r="7205" b="8065"/>
          <a:stretch>
            <a:fillRect/>
          </a:stretch>
        </p:blipFill>
        <p:spPr>
          <a:xfrm>
            <a:off x="7447280" y="3232785"/>
            <a:ext cx="964565" cy="35115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38010" y="3623310"/>
            <a:ext cx="2278380" cy="7283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1" name="文本框 40"/>
              <p:cNvSpPr txBox="1"/>
              <p:nvPr/>
            </p:nvSpPr>
            <p:spPr>
              <a:xfrm>
                <a:off x="6767830" y="2825115"/>
                <a:ext cx="4564380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solidFill>
                      <a:schemeClr val="tx1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obtain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𝐦</m:t>
                        </m:r>
                      </m:e>
                    </m:acc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 by solving linear system using CG</a:t>
                </a:r>
                <a:endParaRPr lang="en-US" altLang="zh-CN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830" y="2825115"/>
                <a:ext cx="4564380" cy="36830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接箭头连接符 44"/>
          <p:cNvCxnSpPr/>
          <p:nvPr/>
        </p:nvCxnSpPr>
        <p:spPr>
          <a:xfrm flipV="1">
            <a:off x="5936615" y="5419725"/>
            <a:ext cx="831215" cy="5080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文本框 46"/>
              <p:cNvSpPr txBox="1"/>
              <p:nvPr/>
            </p:nvSpPr>
            <p:spPr>
              <a:xfrm>
                <a:off x="5936615" y="4365625"/>
                <a:ext cx="4286250" cy="9544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>
                    <a:solidFill>
                      <a:schemeClr val="tx1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estimate full diagonal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𝐕</m:t>
                        </m:r>
                      </m:e>
                    </m:acc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 by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𝒔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=[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⋯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𝑁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]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 using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𝑅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 independent Rademacher probe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𝑟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±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 </a:t>
                </a:r>
                <a:endParaRPr lang="en-US" altLang="zh-CN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</mc:Choice>
        <mc:Fallback>
          <p:sp>
            <p:nvSpPr>
              <p:cNvPr id="47" name="文本框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615" y="4365625"/>
                <a:ext cx="4286250" cy="95440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图片 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04685" y="5269230"/>
            <a:ext cx="2178685" cy="68453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4160520" y="4928870"/>
            <a:ext cx="401955" cy="49593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40625" y="5979160"/>
            <a:ext cx="1129030" cy="297180"/>
          </a:xfrm>
          <a:prstGeom prst="rect">
            <a:avLst/>
          </a:prstGeom>
        </p:spPr>
      </p:pic>
      <p:cxnSp>
        <p:nvCxnSpPr>
          <p:cNvPr id="54" name="曲线连接符 53"/>
          <p:cNvCxnSpPr/>
          <p:nvPr/>
        </p:nvCxnSpPr>
        <p:spPr>
          <a:xfrm>
            <a:off x="9065260" y="3257550"/>
            <a:ext cx="1571625" cy="910590"/>
          </a:xfrm>
          <a:prstGeom prst="curvedConnector3">
            <a:avLst>
              <a:gd name="adj1" fmla="val 9963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5" name="曲线连接符 54"/>
          <p:cNvCxnSpPr/>
          <p:nvPr/>
        </p:nvCxnSpPr>
        <p:spPr>
          <a:xfrm flipV="1">
            <a:off x="9150985" y="5731510"/>
            <a:ext cx="1571625" cy="910590"/>
          </a:xfrm>
          <a:prstGeom prst="curvedConnector3">
            <a:avLst>
              <a:gd name="adj1" fmla="val 9963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56" name="图片 5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38435" y="4516755"/>
            <a:ext cx="1191895" cy="3365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137140" y="4890135"/>
            <a:ext cx="1762125" cy="447675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009505" y="5268595"/>
            <a:ext cx="1944370" cy="2762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9" name="文本框 58"/>
              <p:cNvSpPr txBox="1"/>
              <p:nvPr/>
            </p:nvSpPr>
            <p:spPr>
              <a:xfrm>
                <a:off x="9546590" y="4095115"/>
                <a:ext cx="3331845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use parallel CG to obtain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charset="0"/>
                        <a:cs typeface="Cambria Math" panose="02040503050406030204" charset="0"/>
                      </a:rPr>
                      <m:t>𝐙</m:t>
                    </m:r>
                  </m:oMath>
                </a14:m>
                <a:endParaRPr lang="en-US" altLang="zh-CN" b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59" name="文本框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6590" y="4095115"/>
                <a:ext cx="3331845" cy="36830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文本框 59"/>
          <p:cNvSpPr txBox="1"/>
          <p:nvPr/>
        </p:nvSpPr>
        <p:spPr>
          <a:xfrm>
            <a:off x="5585460" y="5755005"/>
            <a:ext cx="2393315" cy="414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Hutchinson estimator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12095" t="1361" r="7997" b="42822"/>
          <a:stretch>
            <a:fillRect/>
          </a:stretch>
        </p:blipFill>
        <p:spPr>
          <a:xfrm>
            <a:off x="4307840" y="1670050"/>
            <a:ext cx="2303145" cy="572770"/>
          </a:xfrm>
          <a:prstGeom prst="rect">
            <a:avLst/>
          </a:prstGeom>
          <a:ln>
            <a:solidFill>
              <a:srgbClr val="FF0000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6869430" y="1616710"/>
                <a:ext cx="5029835" cy="62674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matrix multiplication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𝐿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r>
                  <a:rPr lang="en-US" altLang="zh-CN" b="1">
                    <a:solidFill>
                      <a:srgbClr val="FF000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matrix inversion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𝑶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𝑵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𝟑</m:t>
                        </m:r>
                      </m:sup>
                    </m:sSup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i="1">
                    <a:latin typeface="Times New Roman" panose="02020603050405020304" charset="0"/>
                    <a:cs typeface="Times New Roman" panose="02020603050405020304" charset="0"/>
                  </a:rPr>
                  <a:t>            </a:t>
                </a:r>
                <a:r>
                  <a:rPr lang="en-US" altLang="zh-CN" b="1">
                    <a:solidFill>
                      <a:srgbClr val="FF0000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√  </a:t>
                </a:r>
                <a:r>
                  <a:rPr lang="en-US" altLang="zh-CN" b="1">
                    <a:solidFill>
                      <a:srgbClr val="FF000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dominant</a:t>
                </a:r>
                <a:endParaRPr lang="en-US" altLang="zh-CN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430" y="1616710"/>
                <a:ext cx="5029835" cy="62674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40005" y="2402840"/>
                <a:ext cx="8105775" cy="426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>
                    <a:latin typeface="Times New Roman" panose="02020603050405020304" charset="0"/>
                    <a:cs typeface="Times New Roman" panose="02020603050405020304" charset="0"/>
                  </a:rPr>
                  <a:t>We propose EP-CG that avoids the direct calculation of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sz="2000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𝐕</m:t>
                        </m:r>
                      </m:e>
                    </m:acc>
                  </m:oMath>
                </a14:m>
                <a:endParaRPr lang="en-US" altLang="zh-CN" sz="2000" b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" y="2402840"/>
                <a:ext cx="8105775" cy="4260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40005" y="3879850"/>
                <a:ext cx="2969260" cy="958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fontAlgn="auto">
                  <a:lnSpc>
                    <a:spcPct val="150000"/>
                  </a:lnSpc>
                </a:pPr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The value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𝐕</m:t>
                        </m:r>
                      </m:e>
                    </m:acc>
                  </m:oMath>
                </a14:m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 is used in the algorithm in two aspects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" y="3879850"/>
                <a:ext cx="2969260" cy="95885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3051810" y="2865755"/>
                <a:ext cx="4064000" cy="392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the multiplication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𝐕</m:t>
                        </m:r>
                      </m:e>
                    </m:acc>
                  </m:oMath>
                </a14:m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 to a vector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810" y="2865755"/>
                <a:ext cx="4064000" cy="39243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3813175" y="3547745"/>
            <a:ext cx="242570" cy="3048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701665" y="3782060"/>
            <a:ext cx="1863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00000"/>
              </a:lnSpc>
            </a:pP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reformulate this operation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2" grpId="0"/>
      <p:bldP spid="7" grpId="0"/>
      <p:bldP spid="9" grpId="0"/>
      <p:bldP spid="10" grpId="0"/>
      <p:bldP spid="14" grpId="0"/>
      <p:bldP spid="15" grpId="0" animBg="1"/>
      <p:bldP spid="35" grpId="0"/>
      <p:bldP spid="41" grpId="0"/>
      <p:bldP spid="27" grpId="0"/>
      <p:bldP spid="51" grpId="0" animBg="1"/>
      <p:bldP spid="31" grpId="0" animBg="1"/>
      <p:bldP spid="60" grpId="0"/>
      <p:bldP spid="47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6704965" y="3986530"/>
                <a:ext cx="6343650" cy="408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>
                    <a:latin typeface="Times New Roman" panose="02020603050405020304" charset="0"/>
                    <a:cs typeface="Times New Roman" panose="02020603050405020304" charset="0"/>
                  </a:rPr>
                  <a:t> if the number of probe 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sz="2000">
                    <a:latin typeface="Times New Roman" panose="02020603050405020304" charset="0"/>
                    <a:cs typeface="Times New Roman" panose="02020603050405020304" charset="0"/>
                  </a:rPr>
                  <a:t> satisfies</a:t>
                </a:r>
                <a:endParaRPr lang="en-US" altLang="zh-CN" sz="20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965" y="3986530"/>
                <a:ext cx="6343650" cy="40830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9" name="图片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" y="6985"/>
            <a:ext cx="295084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-8573" y="1028700"/>
            <a:ext cx="5038726" cy="152400"/>
          </a:xfrm>
          <a:prstGeom prst="rect">
            <a:avLst/>
          </a:prstGeom>
          <a:gradFill>
            <a:gsLst>
              <a:gs pos="100000">
                <a:srgbClr val="FFFFFF"/>
              </a:gs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rot="10800000">
            <a:off x="7153275" y="6467475"/>
            <a:ext cx="5038725" cy="152400"/>
          </a:xfrm>
          <a:prstGeom prst="rect">
            <a:avLst/>
          </a:prstGeom>
          <a:gradFill>
            <a:gsLst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25420" y="207645"/>
            <a:ext cx="82537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200" b="1" cap="all"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EP-CG Algorithm</a:t>
            </a:r>
            <a:endParaRPr lang="en-US" altLang="zh-CN" sz="3200" b="1" cap="all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6809740" y="1817370"/>
                <a:ext cx="5073015" cy="1476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fontAlgn="auto">
                  <a:lnSpc>
                    <a:spcPct val="150000"/>
                  </a:lnSpc>
                </a:pPr>
                <a:r>
                  <a:rPr lang="en-US" altLang="zh-CN" sz="2000" i="1">
                    <a:latin typeface="Times New Roman" panose="02020603050405020304" charset="0"/>
                    <a:cs typeface="Times New Roman" panose="02020603050405020304" charset="0"/>
                  </a:rPr>
                  <a:t>Thm 1:</a:t>
                </a:r>
                <a:r>
                  <a:rPr lang="en-US" altLang="zh-CN" sz="2000">
                    <a:latin typeface="Times New Roman" panose="02020603050405020304" charset="0"/>
                    <a:cs typeface="Times New Roman" panose="02020603050405020304" charset="0"/>
                  </a:rPr>
                  <a:t> For any desired accuracy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𝜀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en-US" altLang="zh-CN" sz="2000">
                    <a:latin typeface="Times New Roman" panose="02020603050405020304" charset="0"/>
                    <a:cs typeface="Times New Roman" panose="02020603050405020304" charset="0"/>
                  </a:rPr>
                  <a:t> and confidence level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𝜉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sz="2000">
                    <a:latin typeface="Times New Roman" panose="02020603050405020304" charset="0"/>
                    <a:cs typeface="Times New Roman" panose="02020603050405020304" charset="0"/>
                  </a:rPr>
                  <a:t>, the estimator’s relative error holds</a:t>
                </a:r>
                <a:endParaRPr lang="en-US" altLang="zh-CN" sz="20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740" y="1817370"/>
                <a:ext cx="5073015" cy="14763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9325" y="3326130"/>
            <a:ext cx="3746500" cy="660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8875" y="4394835"/>
            <a:ext cx="1904365" cy="5715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863080" y="4966335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where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2060" y="5296535"/>
            <a:ext cx="2404110" cy="55499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463030" y="1136015"/>
            <a:ext cx="58121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Theoretical accuracy guarantees of the Hutchinson estimator</a:t>
            </a:r>
            <a:endParaRPr lang="en-US" altLang="zh-CN" sz="22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7635" y="1218565"/>
            <a:ext cx="406400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200" b="1">
                <a:latin typeface="Times New Roman" panose="02020603050405020304" charset="0"/>
                <a:cs typeface="Times New Roman" panose="02020603050405020304" charset="0"/>
              </a:rPr>
              <a:t> Complexity Comparison</a:t>
            </a:r>
            <a:endParaRPr lang="en-US" altLang="zh-CN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69215" y="1685925"/>
                <a:ext cx="6266180" cy="3357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285750" indent="-285750" fontAlgn="auto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>
                    <a:latin typeface="Times New Roman" panose="02020603050405020304" charset="0"/>
                    <a:cs typeface="Times New Roman" panose="02020603050405020304" charset="0"/>
                  </a:rPr>
                  <a:t>EP: requires inversion of the full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×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</m:oMath>
                </a14:m>
                <a:r>
                  <a:rPr lang="en-US" altLang="zh-CN" sz="2000">
                    <a:latin typeface="Times New Roman" panose="02020603050405020304" charset="0"/>
                    <a:cs typeface="Times New Roman" panose="02020603050405020304" charset="0"/>
                  </a:rPr>
                  <a:t> covariance matrix in every iteration.</a:t>
                </a:r>
                <a14:m>
                  <m:oMath xmlns:m="http://schemas.openxmlformats.org/officeDocument/2006/math">
                    <m:r>
                      <a:rPr lang="en-US" altLang="zh-CN" sz="200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</m:oMath>
                </a14:m>
                <a:r>
                  <a:rPr lang="en-US" altLang="zh-CN" sz="2000" b="1">
                    <a:solidFill>
                      <a:srgbClr val="FF0000"/>
                    </a:solidFill>
                    <a:latin typeface="Times New Roman" panose="02020603050405020304" charset="0"/>
                    <a:ea typeface="MS Mincho" charset="0"/>
                    <a:cs typeface="Times New Roman" panose="02020603050405020304" charset="0"/>
                  </a:rPr>
                  <a:t>         </a:t>
                </a:r>
                <a:r>
                  <a:rPr lang="en-US" altLang="zh-CN" sz="2000">
                    <a:solidFill>
                      <a:schemeClr val="tx1"/>
                    </a:solidFill>
                    <a:latin typeface="Times New Roman" panose="02020603050405020304" charset="0"/>
                    <a:ea typeface="MS Mincho" charset="0"/>
                    <a:cs typeface="Times New Roman" panose="02020603050405020304" charset="0"/>
                  </a:rPr>
                  <a:t> complexity order</a:t>
                </a:r>
                <a:endParaRPr lang="en-US" altLang="zh-CN" sz="2000">
                  <a:solidFill>
                    <a:schemeClr val="tx1"/>
                  </a:solidFill>
                  <a:latin typeface="Times New Roman" panose="02020603050405020304" charset="0"/>
                  <a:ea typeface="MS Mincho" charset="0"/>
                  <a:cs typeface="Times New Roman" panose="02020603050405020304" charset="0"/>
                </a:endParaRPr>
              </a:p>
              <a:p>
                <a:pPr marL="285750" indent="-285750" fontAlgn="auto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>
                    <a:solidFill>
                      <a:schemeClr val="tx1"/>
                    </a:solidFill>
                    <a:latin typeface="Times New Roman" panose="02020603050405020304" charset="0"/>
                    <a:ea typeface="MS Mincho" charset="0"/>
                    <a:cs typeface="Times New Roman" panose="02020603050405020304" charset="0"/>
                  </a:rPr>
                  <a:t>Proposed EP-CG: r</a:t>
                </a:r>
                <a:r>
                  <a:rPr lang="en-US" altLang="zh-CN" sz="20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eplaces inversion with parallel CG and Hutchinson diagonal estimator.          </a:t>
                </a:r>
                <a:r>
                  <a:rPr lang="en-US" altLang="zh-CN" sz="2000">
                    <a:latin typeface="Times New Roman" panose="02020603050405020304" charset="0"/>
                    <a:ea typeface="MS Mincho" charset="0"/>
                    <a:cs typeface="Times New Roman" panose="02020603050405020304" charset="0"/>
                    <a:sym typeface="+mn-ea"/>
                  </a:rPr>
                  <a:t>complexity order</a:t>
                </a:r>
                <a:endParaRPr lang="en-US" altLang="zh-CN" sz="2000">
                  <a:solidFill>
                    <a:schemeClr val="tx1"/>
                  </a:solidFill>
                  <a:latin typeface="Times New Roman" panose="02020603050405020304" charset="0"/>
                  <a:ea typeface="MS Mincho" charset="0"/>
                  <a:cs typeface="Times New Roman" panose="02020603050405020304" charset="0"/>
                </a:endParaRPr>
              </a:p>
              <a:p>
                <a:pPr indent="0" fontAlgn="auto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altLang="zh-CN" sz="2000">
                    <a:solidFill>
                      <a:schemeClr val="tx1"/>
                    </a:solidFill>
                    <a:latin typeface="Times New Roman" panose="02020603050405020304" charset="0"/>
                    <a:ea typeface="MS Mincho" charset="0"/>
                    <a:cs typeface="Times New Roman" panose="02020603050405020304" charset="0"/>
                  </a:rPr>
                  <a:t>EP-CG is significantly cheaper when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rgbClr val="FF0000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𝑼𝑳𝑹</m:t>
                    </m:r>
                    <m:r>
                      <a:rPr lang="en-US" altLang="zh-CN" sz="2000" b="1" i="1">
                        <a:solidFill>
                          <a:srgbClr val="FF0000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≪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𝑵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𝟐</m:t>
                        </m:r>
                      </m:sup>
                    </m:sSup>
                    <m:r>
                      <a:rPr lang="en-US" altLang="zh-CN" sz="2000" b="1" i="1">
                        <a:solidFill>
                          <a:srgbClr val="FF0000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 </m:t>
                    </m:r>
                  </m:oMath>
                </a14:m>
                <a:r>
                  <a:rPr lang="en-US" altLang="zh-CN" sz="2000">
                    <a:solidFill>
                      <a:srgbClr val="FF0000"/>
                    </a:solidFill>
                    <a:latin typeface="Times New Roman" panose="02020603050405020304" charset="0"/>
                    <a:ea typeface="MS Mincho" charset="0"/>
                    <a:cs typeface="Times New Roman" panose="02020603050405020304" charset="0"/>
                  </a:rPr>
                  <a:t>(e</a:t>
                </a:r>
                <a:r>
                  <a:rPr lang="en-US" altLang="zh-CN" sz="2000">
                    <a:solidFill>
                      <a:srgbClr val="FF0000"/>
                    </a:solidFill>
                    <a:latin typeface="Times New Roman" panose="02020603050405020304" charset="0"/>
                    <a:ea typeface="MS Mincho" charset="0"/>
                    <a:cs typeface="Times New Roman" panose="02020603050405020304" charset="0"/>
                  </a:rPr>
                  <a:t>asy to satify since in t</a:t>
                </a:r>
                <a:r>
                  <a:rPr lang="en-US" altLang="zh-CN" sz="2000">
                    <a:solidFill>
                      <a:srgbClr val="FF0000"/>
                    </a:solidFill>
                    <a:latin typeface="Times New Roman" panose="02020603050405020304" charset="0"/>
                    <a:ea typeface="MS Mincho" charset="0"/>
                    <a:cs typeface="Times New Roman" panose="02020603050405020304" charset="0"/>
                  </a:rPr>
                  <a:t>ypical massive connectivity regime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𝐿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≪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𝑁</m:t>
                    </m:r>
                  </m:oMath>
                </a14:m>
                <a:r>
                  <a:rPr lang="en-US" altLang="zh-CN" sz="2000">
                    <a:solidFill>
                      <a:srgbClr val="FF0000"/>
                    </a:solidFill>
                    <a:latin typeface="Times New Roman" panose="02020603050405020304" charset="0"/>
                    <a:ea typeface="MS Mincho" charset="0"/>
                    <a:cs typeface="Times New Roman" panose="02020603050405020304" charset="0"/>
                  </a:rPr>
                  <a:t> )</a:t>
                </a:r>
                <a:endParaRPr lang="en-US" altLang="zh-CN" sz="2000">
                  <a:solidFill>
                    <a:srgbClr val="FF0000"/>
                  </a:solidFill>
                  <a:latin typeface="Times New Roman" panose="02020603050405020304" charset="0"/>
                  <a:ea typeface="MS Mincho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5" y="1685925"/>
                <a:ext cx="6266180" cy="335724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" y="5160645"/>
            <a:ext cx="6466205" cy="1459230"/>
          </a:xfrm>
          <a:prstGeom prst="rect">
            <a:avLst/>
          </a:prstGeom>
        </p:spPr>
      </p:pic>
      <p:cxnSp>
        <p:nvCxnSpPr>
          <p:cNvPr id="19" name="直接箭头连接符 18"/>
          <p:cNvCxnSpPr/>
          <p:nvPr/>
        </p:nvCxnSpPr>
        <p:spPr>
          <a:xfrm flipV="1">
            <a:off x="3088005" y="2489835"/>
            <a:ext cx="398780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/>
            </p:nvSpPr>
            <p:spPr>
              <a:xfrm>
                <a:off x="5391785" y="2275840"/>
                <a:ext cx="844550" cy="360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𝑂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785" y="2275840"/>
                <a:ext cx="844550" cy="36068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接箭头连接符 21"/>
          <p:cNvCxnSpPr/>
          <p:nvPr/>
        </p:nvCxnSpPr>
        <p:spPr>
          <a:xfrm flipV="1">
            <a:off x="4138295" y="3425825"/>
            <a:ext cx="398780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/>
              <p:cNvSpPr txBox="1"/>
              <p:nvPr/>
            </p:nvSpPr>
            <p:spPr>
              <a:xfrm>
                <a:off x="1247775" y="3691255"/>
                <a:ext cx="767715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𝑂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𝑈𝐿𝑁𝑅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775" y="3691255"/>
                <a:ext cx="767715" cy="368300"/>
              </a:xfrm>
              <a:prstGeom prst="rect">
                <a:avLst/>
              </a:prstGeom>
              <a:blipFill rotWithShape="1">
                <a:blip r:embed="rId10"/>
                <a:stretch>
                  <a:fillRect r="-337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8" grpId="0"/>
      <p:bldP spid="5" grpId="0"/>
      <p:bldP spid="2" grpId="0"/>
      <p:bldP spid="6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9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" y="6985"/>
            <a:ext cx="295084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-8573" y="1028700"/>
            <a:ext cx="5038726" cy="152400"/>
          </a:xfrm>
          <a:prstGeom prst="rect">
            <a:avLst/>
          </a:prstGeom>
          <a:gradFill>
            <a:gsLst>
              <a:gs pos="100000">
                <a:srgbClr val="FFFFFF"/>
              </a:gs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 rot="10800000">
            <a:off x="7153275" y="6467475"/>
            <a:ext cx="5038725" cy="152400"/>
          </a:xfrm>
          <a:prstGeom prst="rect">
            <a:avLst/>
          </a:prstGeom>
          <a:gradFill>
            <a:gsLst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725420" y="207645"/>
            <a:ext cx="82537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200" b="1" cap="all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Simulation</a:t>
            </a:r>
            <a:endParaRPr lang="en-US" altLang="zh-CN" sz="3200" b="1" cap="all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/>
              <p:cNvSpPr txBox="1"/>
              <p:nvPr/>
            </p:nvSpPr>
            <p:spPr>
              <a:xfrm>
                <a:off x="198120" y="4625340"/>
                <a:ext cx="11642090" cy="175323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457200" indent="-457200" fontAlgn="auto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EP-CG closely tracks the superior detection performance of conventional EP as the pilot length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𝐿</m:t>
                    </m:r>
                  </m:oMath>
                </a14:m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 increases, with larger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</m:oMath>
                </a14:m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yielding steadily better accuracy, while significantly outperforming AMP-MMSE, AMP-soft, and OMP baselines.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 marL="457200" indent="-457200" fontAlgn="auto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EP-CG achieves lower running time than conventional EP across all pilot lengths, delivering an excellent trade-off between detection accuracy and computational efficiency even as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</m:oMath>
                </a14:m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 </a:t>
                </a:r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varies.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</mc:Choice>
        <mc:Fallback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" y="4625340"/>
                <a:ext cx="11642090" cy="17532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 descr="tim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335" y="1478915"/>
            <a:ext cx="4155440" cy="3117215"/>
          </a:xfrm>
          <a:prstGeom prst="rect">
            <a:avLst/>
          </a:prstGeom>
        </p:spPr>
      </p:pic>
      <p:pic>
        <p:nvPicPr>
          <p:cNvPr id="3" name="图片 2" descr="a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935" y="1463040"/>
            <a:ext cx="4097020" cy="30734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DIAGRAM_VIRTUALLY_FRAME" val="{&quot;height&quot;:564.3285039370078,&quot;left&quot;:306.9642519685039,&quot;top&quot;:91.22858267716535,&quot;width&quot;:892.923464566929}"/>
</p:tagLst>
</file>

<file path=ppt/tags/tag65.xml><?xml version="1.0" encoding="utf-8"?>
<p:tagLst xmlns:p="http://schemas.openxmlformats.org/presentationml/2006/main">
  <p:tag name="KSO_WM_DIAGRAM_VIRTUALLY_FRAME" val="{&quot;height&quot;:564.3285039370078,&quot;left&quot;:306.9642519685039,&quot;top&quot;:91.22858267716535,&quot;width&quot;:892.923464566929}"/>
</p:tagLst>
</file>

<file path=ppt/tags/tag66.xml><?xml version="1.0" encoding="utf-8"?>
<p:tagLst xmlns:p="http://schemas.openxmlformats.org/presentationml/2006/main">
  <p:tag name="KSO_WM_DIAGRAM_VIRTUALLY_FRAME" val="{&quot;height&quot;:564.3285039370078,&quot;left&quot;:306.9642519685039,&quot;top&quot;:91.22858267716535,&quot;width&quot;:892.923464566929}"/>
</p:tagLst>
</file>

<file path=ppt/tags/tag67.xml><?xml version="1.0" encoding="utf-8"?>
<p:tagLst xmlns:p="http://schemas.openxmlformats.org/presentationml/2006/main">
  <p:tag name="KSO_WM_DIAGRAM_VIRTUALLY_FRAME" val="{&quot;height&quot;:564.3285039370078,&quot;left&quot;:306.9642519685039,&quot;top&quot;:91.22858267716535,&quot;width&quot;:892.923464566929}"/>
</p:tagLst>
</file>

<file path=ppt/tags/tag68.xml><?xml version="1.0" encoding="utf-8"?>
<p:tagLst xmlns:p="http://schemas.openxmlformats.org/presentationml/2006/main">
  <p:tag name="KSO_WM_DIAGRAM_VIRTUALLY_FRAME" val="{&quot;height&quot;:564.3285039370078,&quot;left&quot;:306.9642519685039,&quot;top&quot;:91.22858267716535,&quot;width&quot;:892.923464566929}"/>
</p:tagLst>
</file>

<file path=ppt/tags/tag69.xml><?xml version="1.0" encoding="utf-8"?>
<p:tagLst xmlns:p="http://schemas.openxmlformats.org/presentationml/2006/main">
  <p:tag name="KSO_WM_DIAGRAM_VIRTUALLY_FRAME" val="{&quot;height&quot;:564.3285039370078,&quot;left&quot;:306.9642519685039,&quot;top&quot;:91.22858267716535,&quot;width&quot;:892.923464566929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564.3285039370078,&quot;left&quot;:306.9642519685039,&quot;top&quot;:91.22858267716535,&quot;width&quot;:892.923464566929}"/>
</p:tagLst>
</file>

<file path=ppt/tags/tag71.xml><?xml version="1.0" encoding="utf-8"?>
<p:tagLst xmlns:p="http://schemas.openxmlformats.org/presentationml/2006/main">
  <p:tag name="KSO_WM_DIAGRAM_VIRTUALLY_FRAME" val="{&quot;height&quot;:564.3285039370078,&quot;left&quot;:306.9642519685039,&quot;top&quot;:91.22858267716535,&quot;width&quot;:892.923464566929}"/>
</p:tagLst>
</file>

<file path=ppt/tags/tag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commondata" val="eyJoZGlkIjoiYjY3ODdiYzZmMjY2ZjZjZTllY2Q1ZDc1YWE3MzVlNzU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4190</Words>
  <Application>WPS 演示</Application>
  <PresentationFormat>宽屏</PresentationFormat>
  <Paragraphs>167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宋体</vt:lpstr>
      <vt:lpstr>Wingdings</vt:lpstr>
      <vt:lpstr>Wingdings</vt:lpstr>
      <vt:lpstr>Times New Roman</vt:lpstr>
      <vt:lpstr>等线</vt:lpstr>
      <vt:lpstr>Cambria Math</vt:lpstr>
      <vt:lpstr>MS Mincho</vt:lpstr>
      <vt:lpstr>Segoe Print</vt:lpstr>
      <vt:lpstr>Times-Roman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 for your listening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梨。雨</cp:lastModifiedBy>
  <cp:revision>180</cp:revision>
  <dcterms:created xsi:type="dcterms:W3CDTF">2019-06-19T02:08:00Z</dcterms:created>
  <dcterms:modified xsi:type="dcterms:W3CDTF">2026-04-15T05:30:18Z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2ABAB49A9826486ABFB9EC7690A0BC8E_11</vt:lpwstr>
  </property>
</Properties>
</file>